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4"/>
  </p:sldMasterIdLst>
  <p:notesMasterIdLst>
    <p:notesMasterId r:id="rId10"/>
  </p:notesMasterIdLst>
  <p:handoutMasterIdLst>
    <p:handoutMasterId r:id="rId11"/>
  </p:handoutMasterIdLst>
  <p:sldIdLst>
    <p:sldId id="258" r:id="rId5"/>
    <p:sldId id="294" r:id="rId6"/>
    <p:sldId id="295" r:id="rId7"/>
    <p:sldId id="284" r:id="rId8"/>
    <p:sldId id="279" r:id="rId9"/>
  </p:sldIdLst>
  <p:sldSz cx="9144000" cy="6858000" type="screen4x3"/>
  <p:notesSz cx="6934200" cy="9220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224">
          <p15:clr>
            <a:srgbClr val="A4A3A4"/>
          </p15:clr>
        </p15:guide>
        <p15:guide id="2" pos="153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04">
          <p15:clr>
            <a:srgbClr val="A4A3A4"/>
          </p15:clr>
        </p15:guide>
        <p15:guide id="2" pos="218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C6DCC0"/>
    <a:srgbClr val="B6CEEA"/>
    <a:srgbClr val="D3DFBD"/>
    <a:srgbClr val="5469A2"/>
    <a:srgbClr val="40949A"/>
    <a:srgbClr val="FF33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3" autoAdjust="0"/>
    <p:restoredTop sz="93375" autoAdjust="0"/>
  </p:normalViewPr>
  <p:slideViewPr>
    <p:cSldViewPr>
      <p:cViewPr varScale="1">
        <p:scale>
          <a:sx n="85" d="100"/>
          <a:sy n="85" d="100"/>
        </p:scale>
        <p:origin x="78" y="78"/>
      </p:cViewPr>
      <p:guideLst>
        <p:guide orient="horz" pos="4224"/>
        <p:guide pos="153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8" d="100"/>
          <a:sy n="98" d="100"/>
        </p:scale>
        <p:origin x="-3576" y="-96"/>
      </p:cViewPr>
      <p:guideLst>
        <p:guide orient="horz" pos="2904"/>
        <p:guide pos="218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753" cy="461010"/>
          </a:xfrm>
          <a:prstGeom prst="rect">
            <a:avLst/>
          </a:prstGeom>
        </p:spPr>
        <p:txBody>
          <a:bodyPr vert="horz" lIns="92294" tIns="46147" rIns="92294" bIns="46147" rtlCol="0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6895" y="0"/>
            <a:ext cx="3005753" cy="461010"/>
          </a:xfrm>
          <a:prstGeom prst="rect">
            <a:avLst/>
          </a:prstGeom>
        </p:spPr>
        <p:txBody>
          <a:bodyPr vert="horz" lIns="92294" tIns="46147" rIns="92294" bIns="46147" rtlCol="0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E40AB873-8418-4FF9-B0E9-7EEE62B7D353}" type="datetimeFigureOut">
              <a:rPr lang="en-US"/>
              <a:pPr>
                <a:defRPr/>
              </a:pPr>
              <a:t>8/2/2017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57638"/>
            <a:ext cx="3005753" cy="461010"/>
          </a:xfrm>
          <a:prstGeom prst="rect">
            <a:avLst/>
          </a:prstGeom>
        </p:spPr>
        <p:txBody>
          <a:bodyPr vert="horz" lIns="92294" tIns="46147" rIns="92294" bIns="46147" rtlCol="0" anchor="b"/>
          <a:lstStyle>
            <a:lvl1pPr algn="l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6895" y="8757638"/>
            <a:ext cx="3005753" cy="461010"/>
          </a:xfrm>
          <a:prstGeom prst="rect">
            <a:avLst/>
          </a:prstGeom>
        </p:spPr>
        <p:txBody>
          <a:bodyPr vert="horz" lIns="92294" tIns="46147" rIns="92294" bIns="46147" rtlCol="0" anchor="b"/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FD2BE994-B40A-42B7-A99C-1CC25E30AC6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2706910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753" cy="461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4" tIns="46147" rIns="92294" bIns="46147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26895" y="0"/>
            <a:ext cx="3005753" cy="461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4" tIns="46147" rIns="92294" bIns="46147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60463" y="690563"/>
            <a:ext cx="4613275" cy="34591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4353" y="4380371"/>
            <a:ext cx="5545496" cy="414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4" tIns="46147" rIns="92294" bIns="4614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57638"/>
            <a:ext cx="3005753" cy="461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4" tIns="46147" rIns="92294" bIns="46147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26895" y="8757638"/>
            <a:ext cx="3005753" cy="461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94" tIns="46147" rIns="92294" bIns="46147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9EB1E30D-9A37-4BCB-AD80-742C44C0ECA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9631358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EB1E30D-9A37-4BCB-AD80-742C44C0ECAD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92010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logo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12954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0" y="1143000"/>
            <a:ext cx="9144000" cy="57150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 dirty="0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343150" y="3581400"/>
            <a:ext cx="6343650" cy="1143000"/>
          </a:xfrm>
        </p:spPr>
        <p:txBody>
          <a:bodyPr/>
          <a:lstStyle>
            <a:lvl1pPr marL="0" indent="0">
              <a:buFontTx/>
              <a:buNone/>
              <a:defRPr b="0">
                <a:solidFill>
                  <a:schemeClr val="bg1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333625" y="1905000"/>
            <a:ext cx="6477000" cy="1241425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2333625" y="5467350"/>
            <a:ext cx="6276975" cy="4762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8/11/2015</a:t>
            </a:r>
          </a:p>
        </p:txBody>
      </p:sp>
      <p:sp>
        <p:nvSpPr>
          <p:cNvPr id="8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33625" y="5067300"/>
            <a:ext cx="6276975" cy="419100"/>
          </a:xfrm>
        </p:spPr>
        <p:txBody>
          <a:bodyPr/>
          <a:lstStyle>
            <a:lvl1pPr algn="l">
              <a:defRPr sz="1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</p:spTree>
    <p:extLst>
      <p:ext uri="{BB962C8B-B14F-4D97-AF65-F5344CB8AC3E}">
        <p14:creationId xmlns:p14="http://schemas.microsoft.com/office/powerpoint/2010/main" val="27746326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6248400" y="6457950"/>
            <a:ext cx="25146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1"/>
          </p:nvPr>
        </p:nvSpPr>
        <p:spPr>
          <a:xfrm>
            <a:off x="1143000" y="6457950"/>
            <a:ext cx="2133600" cy="3238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2890DD-8BB0-466C-ABE3-744940DF90D5}" type="datetime1">
              <a:rPr lang="en-US" smtClean="0"/>
              <a:t>8/2/2017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18961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515C95-74DC-4513-A0C6-741B56F2C5F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2703522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727DEF-85A0-4C73-A6ED-9422E968175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396192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9E7FD1-B434-402C-A8B9-A4C57B57E99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4172232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38626E-994C-4043-99F8-E38CDDD67F2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2208904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C67EF7-275A-4CBB-9ED3-3C812C3F6A8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1368937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3BB353-2F96-4FCA-B929-B852567D6D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3473240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ACF08E-C36B-45E0-B8A3-8A51423F42B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11/12/2013</a:t>
            </a:r>
          </a:p>
        </p:txBody>
      </p:sp>
    </p:spTree>
    <p:extLst>
      <p:ext uri="{BB962C8B-B14F-4D97-AF65-F5344CB8AC3E}">
        <p14:creationId xmlns:p14="http://schemas.microsoft.com/office/powerpoint/2010/main" val="1134516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C1886128-D83E-425A-9A97-C8B7B01196A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28" name="Rectangle 7"/>
          <p:cNvSpPr>
            <a:spLocks noChangeArrowheads="1"/>
          </p:cNvSpPr>
          <p:nvPr/>
        </p:nvSpPr>
        <p:spPr bwMode="auto">
          <a:xfrm>
            <a:off x="0" y="6235700"/>
            <a:ext cx="9144000" cy="622300"/>
          </a:xfrm>
          <a:prstGeom prst="rect">
            <a:avLst/>
          </a:prstGeom>
          <a:solidFill>
            <a:srgbClr val="ECEC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 dirty="0"/>
          </a:p>
        </p:txBody>
      </p:sp>
      <p:pic>
        <p:nvPicPr>
          <p:cNvPr id="1029" name="Picture 8" descr="logo_C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" y="6289675"/>
            <a:ext cx="85407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9"/>
          <p:cNvSpPr>
            <a:spLocks noChangeArrowheads="1"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5469A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n-US" altLang="en-US" dirty="0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0"/>
            <a:ext cx="8686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248400" y="6457950"/>
            <a:ext cx="251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MISUG</a:t>
            </a:r>
          </a:p>
        </p:txBody>
      </p:sp>
      <p:sp>
        <p:nvSpPr>
          <p:cNvPr id="1033" name="Line 11"/>
          <p:cNvSpPr>
            <a:spLocks noChangeShapeType="1"/>
          </p:cNvSpPr>
          <p:nvPr/>
        </p:nvSpPr>
        <p:spPr bwMode="auto">
          <a:xfrm>
            <a:off x="1069975" y="6457950"/>
            <a:ext cx="0" cy="219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4579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8/11/2015</a:t>
            </a:r>
          </a:p>
        </p:txBody>
      </p:sp>
      <p:sp>
        <p:nvSpPr>
          <p:cNvPr id="1035" name="Line 12"/>
          <p:cNvSpPr>
            <a:spLocks noChangeShapeType="1"/>
          </p:cNvSpPr>
          <p:nvPr/>
        </p:nvSpPr>
        <p:spPr bwMode="auto">
          <a:xfrm>
            <a:off x="0" y="673100"/>
            <a:ext cx="9144000" cy="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036" name="Rectangle 13"/>
          <p:cNvSpPr>
            <a:spLocks noChangeArrowheads="1"/>
          </p:cNvSpPr>
          <p:nvPr/>
        </p:nvSpPr>
        <p:spPr bwMode="auto">
          <a:xfrm>
            <a:off x="3429000" y="6477000"/>
            <a:ext cx="2514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fld id="{4BCA8036-EEAC-4AF0-BC5E-EE390FA20DE7}" type="slidenum">
              <a:rPr lang="en-US" altLang="en-US" sz="1200" smtClean="0"/>
              <a:pPr algn="ctr" eaLnBrk="1" hangingPunct="1">
                <a:defRPr/>
              </a:pPr>
              <a:t>‹#›</a:t>
            </a:fld>
            <a:endParaRPr lang="en-US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96" r:id="rId1"/>
    <p:sldLayoutId id="2147484697" r:id="rId2"/>
    <p:sldLayoutId id="2147484665" r:id="rId3"/>
    <p:sldLayoutId id="2147484666" r:id="rId4"/>
    <p:sldLayoutId id="2147484667" r:id="rId5"/>
    <p:sldLayoutId id="2147484668" r:id="rId6"/>
    <p:sldLayoutId id="2147484669" r:id="rId7"/>
    <p:sldLayoutId id="2147484670" r:id="rId8"/>
    <p:sldLayoutId id="2147484671" r:id="rId9"/>
  </p:sldLayoutIdLst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000">
          <a:solidFill>
            <a:schemeClr val="bg1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0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altLang="en-US" dirty="0"/>
              <a:t>August 2, 2017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MDWG Update to COPS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On-going Efforts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ERCOT Data Strategy &amp; MIS Changes Visibility</a:t>
            </a:r>
          </a:p>
          <a:p>
            <a:pPr lvl="1"/>
            <a:r>
              <a:rPr lang="en-US" dirty="0"/>
              <a:t>Resource constraints for ERCOT and MDWG members</a:t>
            </a:r>
          </a:p>
          <a:p>
            <a:pPr lvl="1"/>
            <a:r>
              <a:rPr lang="en-US" dirty="0"/>
              <a:t>We are still collecting user experience information from MPs</a:t>
            </a:r>
          </a:p>
          <a:p>
            <a:pPr lvl="1"/>
            <a:r>
              <a:rPr lang="en-US" dirty="0"/>
              <a:t>On-going effort may partner with TDTWG</a:t>
            </a:r>
          </a:p>
          <a:p>
            <a:r>
              <a:rPr lang="en-US" dirty="0"/>
              <a:t>Digital Certificate Downloading Development</a:t>
            </a:r>
          </a:p>
          <a:p>
            <a:pPr lvl="1"/>
            <a:r>
              <a:rPr lang="en-US" dirty="0"/>
              <a:t>Related work will be bundled as a CEER (small project)</a:t>
            </a:r>
          </a:p>
          <a:p>
            <a:pPr lvl="1"/>
            <a:r>
              <a:rPr lang="en-US" dirty="0"/>
              <a:t>Once bundle is identified, development should go quickly</a:t>
            </a:r>
          </a:p>
          <a:p>
            <a:r>
              <a:rPr lang="en-US" dirty="0"/>
              <a:t>API Quick Start Guide</a:t>
            </a:r>
          </a:p>
          <a:p>
            <a:pPr lvl="1"/>
            <a:r>
              <a:rPr lang="en-US" dirty="0"/>
              <a:t>Posted on ERCOT.com</a:t>
            </a:r>
          </a:p>
          <a:p>
            <a:pPr lvl="1"/>
            <a:r>
              <a:rPr lang="en-US" dirty="0"/>
              <a:t>Documents how to set up automated processes to query MIS</a:t>
            </a:r>
          </a:p>
          <a:p>
            <a:pPr lvl="1"/>
            <a:r>
              <a:rPr lang="en-US" dirty="0"/>
              <a:t>Code samples are available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8D2890DD-8BB0-466C-ABE3-744940DF90D5}" type="datetime1">
              <a:rPr lang="en-US" smtClean="0"/>
              <a:t>8/2/2017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85192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On-going Efforts (</a:t>
            </a:r>
            <a:r>
              <a:rPr lang="en-US" dirty="0" err="1"/>
              <a:t>con’t</a:t>
            </a:r>
            <a:r>
              <a:rPr lang="en-US" dirty="0"/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SCR791 – Zero/Null in the 60-day SCED GRD Report</a:t>
            </a:r>
          </a:p>
          <a:p>
            <a:pPr lvl="1"/>
            <a:r>
              <a:rPr lang="en-US" dirty="0"/>
              <a:t>Language Approved at July PRS. </a:t>
            </a:r>
          </a:p>
          <a:p>
            <a:pPr lvl="1"/>
            <a:r>
              <a:rPr lang="en-US" dirty="0"/>
              <a:t>Impact Analysis to be reviewed at August PRS. </a:t>
            </a:r>
          </a:p>
          <a:p>
            <a:pPr lvl="1"/>
            <a:r>
              <a:rPr lang="en-US" dirty="0"/>
              <a:t>MPs encouraged to provide additional cost justification after IA </a:t>
            </a:r>
          </a:p>
          <a:p>
            <a:r>
              <a:rPr lang="en-US" dirty="0"/>
              <a:t>ERCOT Stakeholder User Personae</a:t>
            </a:r>
          </a:p>
          <a:p>
            <a:pPr lvl="1"/>
            <a:r>
              <a:rPr lang="en-US" dirty="0"/>
              <a:t>Interviews scheduled with MPs</a:t>
            </a:r>
          </a:p>
          <a:p>
            <a:pPr lvl="2"/>
            <a:r>
              <a:rPr lang="en-US" dirty="0"/>
              <a:t>Data and Settlement Analysts</a:t>
            </a:r>
          </a:p>
          <a:p>
            <a:pPr lvl="2"/>
            <a:r>
              <a:rPr lang="en-US" dirty="0"/>
              <a:t>Compliance Officers</a:t>
            </a:r>
          </a:p>
          <a:p>
            <a:pPr lvl="2"/>
            <a:r>
              <a:rPr lang="en-US" dirty="0"/>
              <a:t>Market Relations</a:t>
            </a:r>
          </a:p>
          <a:p>
            <a:pPr lvl="2"/>
            <a:r>
              <a:rPr lang="en-US" dirty="0"/>
              <a:t>Retail</a:t>
            </a:r>
          </a:p>
          <a:p>
            <a:pPr lvl="1"/>
            <a:r>
              <a:rPr lang="en-US" dirty="0"/>
              <a:t>Gaps in user types with some participants</a:t>
            </a:r>
          </a:p>
          <a:p>
            <a:pPr lvl="1"/>
            <a:r>
              <a:rPr lang="en-US" dirty="0"/>
              <a:t>Feedback so far</a:t>
            </a:r>
          </a:p>
          <a:p>
            <a:pPr lvl="2"/>
            <a:r>
              <a:rPr lang="en-US" dirty="0"/>
              <a:t>Overall positive experience throughout this interview process. </a:t>
            </a:r>
          </a:p>
          <a:p>
            <a:pPr lvl="2"/>
            <a:r>
              <a:rPr lang="en-US" dirty="0"/>
              <a:t>ERCOT very transparent with data and provide more data than other ISOs</a:t>
            </a:r>
          </a:p>
          <a:p>
            <a:pPr lvl="2"/>
            <a:r>
              <a:rPr lang="en-US" dirty="0"/>
              <a:t>ERCOT staff generally responsive and helpful</a:t>
            </a:r>
          </a:p>
          <a:p>
            <a:pPr lvl="2"/>
            <a:r>
              <a:rPr lang="en-US" dirty="0"/>
              <a:t>Pain points</a:t>
            </a:r>
          </a:p>
          <a:p>
            <a:pPr lvl="3"/>
            <a:r>
              <a:rPr lang="en-US" dirty="0"/>
              <a:t>Change Management – Difficult getting to new or changed data</a:t>
            </a:r>
          </a:p>
          <a:p>
            <a:pPr lvl="3"/>
            <a:r>
              <a:rPr lang="en-US" dirty="0"/>
              <a:t>“Search” is not a strong feature of ERCOT.com</a:t>
            </a:r>
          </a:p>
          <a:p>
            <a:pPr lvl="3"/>
            <a:r>
              <a:rPr lang="en-US" dirty="0"/>
              <a:t>Browser compatibility issues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8D2890DD-8BB0-466C-ABE3-744940DF90D5}" type="datetime1">
              <a:rPr lang="en-US" smtClean="0"/>
              <a:t>8/2/2017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80501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Changes in MDWG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334000"/>
          </a:xfrm>
        </p:spPr>
        <p:txBody>
          <a:bodyPr>
            <a:normAutofit/>
          </a:bodyPr>
          <a:lstStyle/>
          <a:p>
            <a:r>
              <a:rPr lang="en-US" dirty="0"/>
              <a:t>Daniel Spence has resigned as Vice Chair</a:t>
            </a:r>
          </a:p>
          <a:p>
            <a:pPr lvl="1"/>
            <a:r>
              <a:rPr lang="en-US" dirty="0"/>
              <a:t>We will be opening nominations at our next meeting</a:t>
            </a:r>
          </a:p>
          <a:p>
            <a:r>
              <a:rPr lang="en-US" dirty="0"/>
              <a:t>Our agenda has been particularly light the past few months</a:t>
            </a:r>
          </a:p>
          <a:p>
            <a:pPr lvl="1"/>
            <a:r>
              <a:rPr lang="en-US" dirty="0"/>
              <a:t>Switch to bimonthly schedule</a:t>
            </a:r>
          </a:p>
          <a:p>
            <a:pPr lvl="1"/>
            <a:r>
              <a:rPr lang="en-US" dirty="0"/>
              <a:t>Use listserv more extensively</a:t>
            </a:r>
          </a:p>
          <a:p>
            <a:pPr lvl="1"/>
            <a:r>
              <a:rPr lang="en-US" dirty="0"/>
              <a:t>WebEx only, unless necessary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8D2890DD-8BB0-466C-ABE3-744940DF90D5}" type="datetime1">
              <a:rPr lang="en-US" smtClean="0"/>
              <a:t>8/2/2017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9897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MDWG Meetings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29200"/>
          </a:xfrm>
        </p:spPr>
        <p:txBody>
          <a:bodyPr>
            <a:normAutofit/>
          </a:bodyPr>
          <a:lstStyle/>
          <a:p>
            <a:r>
              <a:rPr lang="en-US" dirty="0"/>
              <a:t>Next Meeting</a:t>
            </a:r>
          </a:p>
          <a:p>
            <a:pPr lvl="1"/>
            <a:r>
              <a:rPr lang="en-US" dirty="0"/>
              <a:t>Monday, October 23, 2017</a:t>
            </a:r>
          </a:p>
          <a:p>
            <a:pPr lvl="1"/>
            <a:r>
              <a:rPr lang="en-US" dirty="0"/>
              <a:t>9:30 AM – 12 PM, WebEx Only</a:t>
            </a:r>
          </a:p>
          <a:p>
            <a:r>
              <a:rPr lang="en-US" dirty="0"/>
              <a:t>2017 Meetings Remaining</a:t>
            </a:r>
          </a:p>
          <a:p>
            <a:pPr marL="457200" lvl="1" indent="0">
              <a:buNone/>
            </a:pPr>
            <a:r>
              <a:rPr lang="en-US"/>
              <a:t>December 4, </a:t>
            </a:r>
            <a:r>
              <a:rPr lang="en-US" dirty="0"/>
              <a:t>2017 </a:t>
            </a:r>
            <a:r>
              <a:rPr lang="en-US"/>
              <a:t>– WebEx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fld id="{8D2890DD-8BB0-466C-ABE3-744940DF90D5}" type="datetime1">
              <a:rPr lang="en-US" smtClean="0"/>
              <a:t>8/2/2017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0399492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/>
  </documentManagement>
</p:properties>
</file>

<file path=customXml/itemProps1.xml><?xml version="1.0" encoding="utf-8"?>
<ds:datastoreItem xmlns:ds="http://schemas.openxmlformats.org/officeDocument/2006/customXml" ds:itemID="{0825E013-A11A-4E41-BBD9-78105CDE0F7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AB91161-3323-48F3-8EC8-C98D5648DBD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6206FDB-A00F-4E50-B10F-7F91EE97870B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23386</TotalTime>
  <Words>275</Words>
  <Application>Microsoft Office PowerPoint</Application>
  <PresentationFormat>On-screen Show (4:3)</PresentationFormat>
  <Paragraphs>52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Arial Black</vt:lpstr>
      <vt:lpstr>Custom Design</vt:lpstr>
      <vt:lpstr>MDWG Update to COPS</vt:lpstr>
      <vt:lpstr>On-going Efforts</vt:lpstr>
      <vt:lpstr>On-going Efforts (con’t)</vt:lpstr>
      <vt:lpstr>Changes in MDWG</vt:lpstr>
      <vt:lpstr>MDWG Meetings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Apodaca, Amy</dc:creator>
  <cp:lastModifiedBy>Thomas, Julie</cp:lastModifiedBy>
  <cp:revision>945</cp:revision>
  <cp:lastPrinted>2015-04-13T14:50:48Z</cp:lastPrinted>
  <dcterms:created xsi:type="dcterms:W3CDTF">2005-04-21T14:28:35Z</dcterms:created>
  <dcterms:modified xsi:type="dcterms:W3CDTF">2017-08-02T18:56:33Z</dcterms:modified>
</cp:coreProperties>
</file>