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9"/>
  </p:notesMasterIdLst>
  <p:sldIdLst>
    <p:sldId id="260" r:id="rId4"/>
    <p:sldId id="287" r:id="rId5"/>
    <p:sldId id="290" r:id="rId6"/>
    <p:sldId id="288" r:id="rId7"/>
    <p:sldId id="26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87"/>
            <p14:sldId id="290"/>
            <p14:sldId id="288"/>
            <p14:sldId id="267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683" autoAdjust="0"/>
  </p:normalViewPr>
  <p:slideViewPr>
    <p:cSldViewPr snapToGrid="0">
      <p:cViewPr>
        <p:scale>
          <a:sx n="105" d="100"/>
          <a:sy n="105" d="100"/>
        </p:scale>
        <p:origin x="28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8/7/2017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August 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Nodal Settlement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447740"/>
          </a:xfrm>
        </p:spPr>
        <p:txBody>
          <a:bodyPr/>
          <a:lstStyle/>
          <a:p>
            <a:pPr lvl="2">
              <a:lnSpc>
                <a:spcPct val="200000"/>
              </a:lnSpc>
            </a:pPr>
            <a:r>
              <a:rPr lang="en-US" sz="1400" dirty="0" smtClean="0"/>
              <a:t>Reviewed Three Charges: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Load Allocated Ancillary Service Imbalance Revenue Neutrality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Load Allocated Reliability Deployment Ancillary Service Imbalance Revenue Neutrality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Real-Time Reliability Deployment Ancillary Imbalance Amount	</a:t>
            </a:r>
          </a:p>
          <a:p>
            <a:pPr lvl="3">
              <a:lnSpc>
                <a:spcPct val="200000"/>
              </a:lnSpc>
            </a:pPr>
            <a:endParaRPr lang="en-US" sz="1400" dirty="0"/>
          </a:p>
          <a:p>
            <a:pPr lvl="2">
              <a:lnSpc>
                <a:spcPct val="200000"/>
              </a:lnSpc>
            </a:pPr>
            <a:r>
              <a:rPr lang="en-US" sz="1400" dirty="0" smtClean="0"/>
              <a:t>Actions: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Continue incorporating Missing Charges and updating calculations that have changed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Add Effective Date 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Only Current Calculation will be maintained in Handbook</a:t>
            </a:r>
          </a:p>
          <a:p>
            <a:pPr lvl="3">
              <a:lnSpc>
                <a:spcPct val="200000"/>
              </a:lnSpc>
            </a:pPr>
            <a:r>
              <a:rPr lang="en-US" sz="1400" dirty="0" smtClean="0"/>
              <a:t>Add Color Legend </a:t>
            </a:r>
          </a:p>
          <a:p>
            <a:pPr marL="1371600" lvl="3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371600" lvl="3" indent="0">
              <a:buNone/>
            </a:pPr>
            <a:endParaRPr lang="en-US" sz="1200" dirty="0" smtClean="0"/>
          </a:p>
          <a:p>
            <a:pPr lvl="3"/>
            <a:endParaRPr lang="en-US" sz="1200" dirty="0"/>
          </a:p>
          <a:p>
            <a:pPr marL="1371600" lvl="3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NODAL Settlement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pPr lvl="1"/>
            <a:r>
              <a:rPr lang="en-US" sz="2200" dirty="0" smtClean="0"/>
              <a:t>Review, Edit and Add charges to Settlement Handbook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marL="914400" lvl="2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2200" dirty="0" smtClean="0"/>
          </a:p>
          <a:p>
            <a:pPr lvl="2"/>
            <a:endParaRPr lang="en-US" sz="18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513704"/>
              </p:ext>
            </p:extLst>
          </p:nvPr>
        </p:nvGraphicFramePr>
        <p:xfrm>
          <a:off x="1284773" y="1497209"/>
          <a:ext cx="8447701" cy="4179317"/>
        </p:xfrm>
        <a:graphic>
          <a:graphicData uri="http://schemas.openxmlformats.org/drawingml/2006/table">
            <a:tbl>
              <a:tblPr/>
              <a:tblGrid>
                <a:gridCol w="8447701"/>
              </a:tblGrid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ERSPAMTQSETOT EMERGENCY RESPONSE SERVICES 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LAASIRNAMT Ancillary Imbalance Revenue Neutrality Allocation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LAEILAMT LOAD ALLOCATED EMERGENCY INTERRUPTIBLE LOAD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LAERSAMT LOAD ALLOCATED EMERGENCY RESPONSE SERVICE CHARGE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LAMBLTAMT Presidio Exception Block Load Transfer Charge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RTASIAMT ANCILLARY SERVICE IMBALANCE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RTMISCAMT Real Time Miscellaneous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RTOBLLOAMT RT OBLIGATION WITH LINKS TO AN OPTION AMOUNT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RTRUCRSVAMT REAL TIME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DACRRSRTAMT DAY-AHEAD CRR SHORT RATIO REAL-TIME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NDRTFGRAMT NO DAM Real-Time FGR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RTRDASIAMT Real-Time Reliability Deployment ANCILLARY SERVICE IMBALANCE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RTRDRUCRSVAMT Real-Time Reliability Deployment RUC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LARDASIRNAMT Load Allocated Reliability Deployment Ancillary Imbalance Revenue Neutrality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LAHDLOEAMT RT High Dispatch Limit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Override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3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HDLOEAMT  RT High Dispatch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Override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7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205137"/>
              </p:ext>
            </p:extLst>
          </p:nvPr>
        </p:nvGraphicFramePr>
        <p:xfrm>
          <a:off x="760491" y="1003624"/>
          <a:ext cx="10605665" cy="4586471"/>
        </p:xfrm>
        <a:graphic>
          <a:graphicData uri="http://schemas.openxmlformats.org/drawingml/2006/table">
            <a:tbl>
              <a:tblPr/>
              <a:tblGrid>
                <a:gridCol w="10605665"/>
              </a:tblGrid>
              <a:tr h="4221158">
                <a:tc>
                  <a:txBody>
                    <a:bodyPr/>
                    <a:lstStyle/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Move</a:t>
                      </a: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 meeting to every other month unless directed by COPS to Review or provide feedback on NPRR’s issues.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Next Meetings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August  28, 2017 (? )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October 23, 2017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December 04, 2017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endParaRPr lang="en-US" sz="280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8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6916</TotalTime>
  <Words>209</Words>
  <Application>Microsoft Office PowerPoint</Application>
  <PresentationFormat>Custom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1_Custom Design</vt:lpstr>
      <vt:lpstr>1_Office Theme</vt:lpstr>
      <vt:lpstr>PowerPoint Presentation</vt:lpstr>
      <vt:lpstr>Nodal Settlement Handbook</vt:lpstr>
      <vt:lpstr>NODAL Settlement Handbook</vt:lpstr>
      <vt:lpstr>Next CSWG Meeting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Lookadoo, Heddie</cp:lastModifiedBy>
  <cp:revision>178</cp:revision>
  <cp:lastPrinted>2016-07-25T13:59:58Z</cp:lastPrinted>
  <dcterms:created xsi:type="dcterms:W3CDTF">2016-07-13T16:53:36Z</dcterms:created>
  <dcterms:modified xsi:type="dcterms:W3CDTF">2017-08-07T11:41:45Z</dcterms:modified>
</cp:coreProperties>
</file>