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5" r:id="rId3"/>
    <p:sldId id="258" r:id="rId4"/>
    <p:sldId id="266" r:id="rId5"/>
    <p:sldId id="269" r:id="rId6"/>
    <p:sldId id="27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94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9FF3E-744A-4647-B8BD-E60BC25EA4CE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4149FF3E-744A-4647-B8BD-E60BC25EA4CE}" type="datetimeFigureOut">
              <a:rPr lang="en-US" smtClean="0"/>
              <a:t>7/28/2017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F496424E-4102-4B8E-913E-4710D3058C0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+mj-lt"/>
              </a:rPr>
              <a:t>Aug 3, </a:t>
            </a:r>
            <a:r>
              <a:rPr lang="en-US" sz="2800" dirty="0" smtClean="0">
                <a:latin typeface="+mj-lt"/>
              </a:rPr>
              <a:t>2017</a:t>
            </a:r>
            <a:endParaRPr lang="en-US" sz="28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dirty="0" smtClean="0">
                <a:solidFill>
                  <a:srgbClr val="00B0F0"/>
                </a:solidFill>
              </a:rPr>
              <a:t>RDWG Update to ROS</a:t>
            </a:r>
            <a:endParaRPr lang="en-US" sz="50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30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715962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00B0F0"/>
                </a:solidFill>
              </a:rPr>
              <a:t>July 19 RDWG </a:t>
            </a:r>
            <a:r>
              <a:rPr lang="en-US" sz="4000" dirty="0" smtClean="0">
                <a:solidFill>
                  <a:srgbClr val="00B0F0"/>
                </a:solidFill>
              </a:rPr>
              <a:t>Meeting</a:t>
            </a:r>
            <a:endParaRPr lang="en-US" sz="40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tx2"/>
                </a:solidFill>
                <a:latin typeface="+mj-lt"/>
              </a:rPr>
              <a:t>The RDWG met on </a:t>
            </a:r>
            <a:r>
              <a:rPr lang="en-US" sz="2600" dirty="0" smtClean="0">
                <a:solidFill>
                  <a:schemeClr val="tx2"/>
                </a:solidFill>
                <a:latin typeface="+mj-lt"/>
              </a:rPr>
              <a:t>July 19, </a:t>
            </a:r>
            <a:r>
              <a:rPr lang="en-US" sz="2600" dirty="0" smtClean="0">
                <a:solidFill>
                  <a:schemeClr val="tx2"/>
                </a:solidFill>
                <a:latin typeface="+mj-lt"/>
              </a:rPr>
              <a:t>and </a:t>
            </a:r>
            <a:r>
              <a:rPr lang="en-US" sz="2600" dirty="0" smtClean="0">
                <a:solidFill>
                  <a:schemeClr val="tx2"/>
                </a:solidFill>
                <a:latin typeface="+mj-lt"/>
              </a:rPr>
              <a:t>discussed an ERCOT desire for changes to the Resource Registration Glossary to improve data for solar facilities.</a:t>
            </a:r>
            <a:br>
              <a:rPr lang="en-US" sz="2600" dirty="0" smtClean="0">
                <a:solidFill>
                  <a:schemeClr val="tx2"/>
                </a:solidFill>
                <a:latin typeface="+mj-lt"/>
              </a:rPr>
            </a:br>
            <a:endParaRPr lang="en-US" sz="2600" dirty="0" smtClean="0">
              <a:solidFill>
                <a:schemeClr val="tx2"/>
              </a:solidFill>
              <a:latin typeface="+mj-lt"/>
            </a:endParaRPr>
          </a:p>
          <a:p>
            <a:r>
              <a:rPr lang="en-US" sz="2600" dirty="0" smtClean="0">
                <a:solidFill>
                  <a:schemeClr val="tx2"/>
                </a:solidFill>
                <a:latin typeface="+mj-lt"/>
              </a:rPr>
              <a:t>Also discussed the </a:t>
            </a:r>
            <a:r>
              <a:rPr lang="en-US" sz="2600" dirty="0" smtClean="0">
                <a:solidFill>
                  <a:schemeClr val="tx2"/>
                </a:solidFill>
                <a:latin typeface="+mj-lt"/>
              </a:rPr>
              <a:t>status of the RARF v5.4 rollout, including business rule validations</a:t>
            </a:r>
            <a:r>
              <a:rPr lang="en-US" sz="2800" dirty="0" smtClean="0">
                <a:latin typeface="+mj-lt"/>
              </a:rPr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21311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295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>
                <a:solidFill>
                  <a:srgbClr val="00B0F0"/>
                </a:solidFill>
              </a:rPr>
              <a:t>Draft Solar RRGRR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343400"/>
          </a:xfrm>
        </p:spPr>
        <p:txBody>
          <a:bodyPr>
            <a:normAutofit fontScale="62500" lnSpcReduction="20000"/>
          </a:bodyPr>
          <a:lstStyle/>
          <a:p>
            <a:r>
              <a:rPr lang="en-US" sz="4200" dirty="0" smtClean="0">
                <a:solidFill>
                  <a:schemeClr val="tx2"/>
                </a:solidFill>
                <a:latin typeface="Calibri" panose="020F0502020204030204" pitchFamily="34" charset="0"/>
              </a:rPr>
              <a:t>RRGRR language is still being developed, but the focus of the proposed changes is primarily on improving the data quality for solar facilities.</a:t>
            </a:r>
            <a:r>
              <a:rPr lang="en-US" sz="4200" dirty="0" smtClean="0">
                <a:solidFill>
                  <a:schemeClr val="tx2"/>
                </a:solidFill>
                <a:latin typeface="Calibri" panose="020F0502020204030204" pitchFamily="34" charset="0"/>
              </a:rPr>
              <a:t/>
            </a:r>
            <a:br>
              <a:rPr lang="en-US" sz="4200" dirty="0" smtClean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en-US" sz="42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r>
              <a:rPr lang="en-US" sz="4200" dirty="0" smtClean="0">
                <a:solidFill>
                  <a:schemeClr val="tx2"/>
                </a:solidFill>
                <a:latin typeface="Calibri" panose="020F0502020204030204" pitchFamily="34" charset="0"/>
              </a:rPr>
              <a:t>Also will consider language enhancements to the glossary which would provide more guidance to market participants in different areas</a:t>
            </a:r>
            <a:r>
              <a:rPr lang="en-US" sz="4200" dirty="0" smtClean="0">
                <a:solidFill>
                  <a:schemeClr val="tx2"/>
                </a:solidFill>
                <a:latin typeface="Calibri" panose="020F0502020204030204" pitchFamily="34" charset="0"/>
              </a:rPr>
              <a:t/>
            </a:r>
            <a:br>
              <a:rPr lang="en-US" sz="4200" dirty="0" smtClean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en-US" sz="42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r>
              <a:rPr lang="en-US" sz="4200" dirty="0" smtClean="0">
                <a:solidFill>
                  <a:schemeClr val="tx2"/>
                </a:solidFill>
                <a:latin typeface="Calibri" panose="020F0502020204030204" pitchFamily="34" charset="0"/>
              </a:rPr>
              <a:t>Anticipate finishing language at the next RDWG meeting, then ERCOT will put it through internal review before generating an official RRGRR.</a:t>
            </a:r>
            <a:r>
              <a:rPr lang="en-US" sz="4200" dirty="0" smtClean="0">
                <a:solidFill>
                  <a:schemeClr val="tx2"/>
                </a:solidFill>
                <a:latin typeface="Calibri" panose="020F0502020204030204" pitchFamily="34" charset="0"/>
              </a:rPr>
              <a:t/>
            </a:r>
            <a:br>
              <a:rPr lang="en-US" sz="4200" dirty="0" smtClean="0">
                <a:solidFill>
                  <a:schemeClr val="tx2"/>
                </a:solidFill>
                <a:latin typeface="Calibri" panose="020F0502020204030204" pitchFamily="34" charset="0"/>
              </a:rPr>
            </a:br>
            <a:endParaRPr lang="en-US" sz="4200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53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944562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rgbClr val="00B0F0"/>
                </a:solidFill>
              </a:rPr>
              <a:t>RARF v5.4 Rollout</a:t>
            </a:r>
            <a:endParaRPr lang="en-US" sz="40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295400"/>
            <a:ext cx="7924800" cy="4724400"/>
          </a:xfrm>
        </p:spPr>
        <p:txBody>
          <a:bodyPr>
            <a:noAutofit/>
          </a:bodyPr>
          <a:lstStyle/>
          <a:p>
            <a:r>
              <a:rPr lang="en-US" sz="2600" dirty="0" smtClean="0">
                <a:solidFill>
                  <a:schemeClr val="tx2"/>
                </a:solidFill>
                <a:latin typeface="+mj-lt"/>
              </a:rPr>
              <a:t>The latest RARF revision was due back into ERCOT on June 30, and 297 RARFs were expected:</a:t>
            </a:r>
            <a:br>
              <a:rPr lang="en-US" sz="2600" dirty="0" smtClean="0">
                <a:solidFill>
                  <a:schemeClr val="tx2"/>
                </a:solidFill>
                <a:latin typeface="+mj-lt"/>
              </a:rPr>
            </a:br>
            <a:r>
              <a:rPr lang="en-US" sz="2600" dirty="0" smtClean="0">
                <a:solidFill>
                  <a:schemeClr val="tx2"/>
                </a:solidFill>
                <a:latin typeface="+mj-lt"/>
              </a:rPr>
              <a:t/>
            </a:r>
            <a:br>
              <a:rPr lang="en-US" sz="2600" dirty="0" smtClean="0">
                <a:solidFill>
                  <a:schemeClr val="tx2"/>
                </a:solidFill>
                <a:latin typeface="+mj-lt"/>
              </a:rPr>
            </a:br>
            <a:r>
              <a:rPr lang="en-US" sz="2600" dirty="0" smtClean="0">
                <a:solidFill>
                  <a:schemeClr val="tx2"/>
                </a:solidFill>
                <a:latin typeface="+mj-lt"/>
              </a:rPr>
              <a:t>As of 6/30/17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sz="2600" dirty="0" smtClean="0">
                <a:solidFill>
                  <a:srgbClr val="00B050"/>
                </a:solidFill>
                <a:latin typeface="+mj-lt"/>
              </a:rPr>
              <a:t>217</a:t>
            </a:r>
            <a:r>
              <a:rPr lang="en-US" sz="2600" dirty="0" smtClean="0">
                <a:solidFill>
                  <a:schemeClr val="tx2"/>
                </a:solidFill>
                <a:latin typeface="+mj-lt"/>
              </a:rPr>
              <a:t> were received by the deadline</a:t>
            </a:r>
            <a:endParaRPr lang="en-US" sz="2600" dirty="0" smtClean="0">
              <a:solidFill>
                <a:schemeClr val="tx2"/>
              </a:solidFill>
              <a:latin typeface="+mj-lt"/>
            </a:endParaRP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sz="2600" dirty="0" smtClean="0">
                <a:solidFill>
                  <a:srgbClr val="00B050"/>
                </a:solidFill>
                <a:latin typeface="+mj-lt"/>
              </a:rPr>
              <a:t>79</a:t>
            </a:r>
            <a:r>
              <a:rPr lang="en-US" sz="2600" dirty="0" smtClean="0">
                <a:solidFill>
                  <a:schemeClr val="tx2"/>
                </a:solidFill>
                <a:latin typeface="+mj-lt"/>
              </a:rPr>
              <a:t> of those passed initial validation, </a:t>
            </a:r>
            <a:r>
              <a:rPr lang="en-US" sz="2600" dirty="0" smtClean="0">
                <a:solidFill>
                  <a:srgbClr val="FFFF00"/>
                </a:solidFill>
                <a:latin typeface="+mj-lt"/>
              </a:rPr>
              <a:t>138</a:t>
            </a:r>
            <a:r>
              <a:rPr lang="en-US" sz="2600" dirty="0" smtClean="0">
                <a:solidFill>
                  <a:schemeClr val="tx2"/>
                </a:solidFill>
                <a:latin typeface="+mj-lt"/>
              </a:rPr>
              <a:t> rejected</a:t>
            </a:r>
            <a:br>
              <a:rPr lang="en-US" sz="2600" dirty="0" smtClean="0">
                <a:solidFill>
                  <a:schemeClr val="tx2"/>
                </a:solidFill>
                <a:latin typeface="+mj-lt"/>
              </a:rPr>
            </a:br>
            <a:endParaRPr lang="en-US" sz="2600" dirty="0" smtClean="0">
              <a:solidFill>
                <a:schemeClr val="tx2"/>
              </a:solidFill>
              <a:latin typeface="+mj-lt"/>
            </a:endParaRP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600" dirty="0" smtClean="0">
                <a:solidFill>
                  <a:schemeClr val="tx2"/>
                </a:solidFill>
                <a:latin typeface="+mj-lt"/>
              </a:rPr>
              <a:t>As of 7/26/17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sz="2600" dirty="0" smtClean="0">
                <a:solidFill>
                  <a:srgbClr val="00B050"/>
                </a:solidFill>
                <a:latin typeface="+mj-lt"/>
              </a:rPr>
              <a:t>149</a:t>
            </a:r>
            <a:r>
              <a:rPr lang="en-US" sz="2600" dirty="0" smtClean="0">
                <a:solidFill>
                  <a:schemeClr val="tx2"/>
                </a:solidFill>
                <a:latin typeface="+mj-lt"/>
              </a:rPr>
              <a:t> RARFs have been approved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sz="2600" dirty="0" smtClean="0">
                <a:solidFill>
                  <a:srgbClr val="FFFF00"/>
                </a:solidFill>
                <a:latin typeface="+mj-lt"/>
              </a:rPr>
              <a:t>94</a:t>
            </a:r>
            <a:r>
              <a:rPr lang="en-US" sz="2600" dirty="0" smtClean="0">
                <a:solidFill>
                  <a:schemeClr val="tx2"/>
                </a:solidFill>
                <a:latin typeface="+mj-lt"/>
              </a:rPr>
              <a:t> are still in a rejected status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US" sz="2600" dirty="0" smtClean="0">
                <a:solidFill>
                  <a:srgbClr val="FF0000"/>
                </a:solidFill>
                <a:latin typeface="+mj-lt"/>
              </a:rPr>
              <a:t>54</a:t>
            </a:r>
            <a:r>
              <a:rPr lang="en-US" sz="2600" dirty="0" smtClean="0">
                <a:solidFill>
                  <a:schemeClr val="tx2"/>
                </a:solidFill>
                <a:latin typeface="+mj-lt"/>
              </a:rPr>
              <a:t> have still not been received</a:t>
            </a:r>
            <a:r>
              <a:rPr lang="en-US" sz="2600" dirty="0" smtClean="0">
                <a:latin typeface="+mj-lt"/>
              </a:rPr>
              <a:t/>
            </a:r>
            <a:br>
              <a:rPr lang="en-US" sz="2600" dirty="0" smtClean="0">
                <a:latin typeface="+mj-lt"/>
              </a:rPr>
            </a:br>
            <a:endParaRPr lang="en-US" sz="26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7499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162800" cy="99060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00B0F0"/>
                </a:solidFill>
              </a:rPr>
              <a:t>RARF v5.4 </a:t>
            </a:r>
            <a:r>
              <a:rPr lang="en-US" sz="4000" dirty="0" smtClean="0">
                <a:solidFill>
                  <a:srgbClr val="00B0F0"/>
                </a:solidFill>
              </a:rPr>
              <a:t>Rollout </a:t>
            </a:r>
            <a:r>
              <a:rPr lang="en-US" sz="1400" dirty="0" smtClean="0">
                <a:solidFill>
                  <a:srgbClr val="00B0F0"/>
                </a:solidFill>
              </a:rPr>
              <a:t>cont.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>
                <a:solidFill>
                  <a:schemeClr val="tx2"/>
                </a:solidFill>
                <a:latin typeface="+mj-lt"/>
              </a:rPr>
              <a:t>During initial receipt of the RARFs, several errors were discovered in the business validation rules, causing initial rejection of the received RARFs.</a:t>
            </a:r>
            <a:br>
              <a:rPr lang="en-US" sz="2800" dirty="0" smtClean="0">
                <a:solidFill>
                  <a:schemeClr val="tx2"/>
                </a:solidFill>
                <a:latin typeface="+mj-lt"/>
              </a:rPr>
            </a:br>
            <a:endParaRPr lang="en-US" sz="2800" dirty="0" smtClean="0">
              <a:solidFill>
                <a:schemeClr val="tx2"/>
              </a:solidFill>
              <a:latin typeface="+mj-lt"/>
            </a:endParaRPr>
          </a:p>
          <a:p>
            <a:r>
              <a:rPr lang="en-US" sz="2800" dirty="0" smtClean="0">
                <a:solidFill>
                  <a:schemeClr val="tx2"/>
                </a:solidFill>
                <a:latin typeface="+mj-lt"/>
              </a:rPr>
              <a:t>The majority of the errors were identified and fixed within a few days</a:t>
            </a:r>
            <a:br>
              <a:rPr lang="en-US" sz="2800" dirty="0" smtClean="0">
                <a:solidFill>
                  <a:schemeClr val="tx2"/>
                </a:solidFill>
                <a:latin typeface="+mj-lt"/>
              </a:rPr>
            </a:br>
            <a:endParaRPr lang="en-US" sz="2800" dirty="0" smtClean="0">
              <a:solidFill>
                <a:schemeClr val="tx2"/>
              </a:solidFill>
              <a:latin typeface="+mj-lt"/>
            </a:endParaRPr>
          </a:p>
          <a:p>
            <a:r>
              <a:rPr lang="en-US" sz="2800" dirty="0" smtClean="0">
                <a:solidFill>
                  <a:schemeClr val="tx2"/>
                </a:solidFill>
                <a:latin typeface="+mj-lt"/>
              </a:rPr>
              <a:t>Occasional issues with the validation rules continue to appear, and the RDWG is working with Resource Registration to identify and fix the problems as they appear.</a:t>
            </a:r>
            <a:endParaRPr lang="en-US" sz="2800" dirty="0">
              <a:solidFill>
                <a:schemeClr val="tx2"/>
              </a:solidFill>
              <a:latin typeface="+mj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5645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solidFill>
                  <a:srgbClr val="00B0F0"/>
                </a:solidFill>
              </a:rPr>
              <a:t>Calendar</a:t>
            </a:r>
            <a:endParaRPr lang="en-US" sz="40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tx2"/>
                </a:solidFill>
              </a:rPr>
              <a:t>Next RDWG meeting is scheduled for </a:t>
            </a:r>
            <a:r>
              <a:rPr lang="en-US" sz="2600" dirty="0" smtClean="0">
                <a:solidFill>
                  <a:schemeClr val="tx2"/>
                </a:solidFill>
              </a:rPr>
              <a:t>Aug 28, </a:t>
            </a:r>
            <a:r>
              <a:rPr lang="en-US" sz="2600" dirty="0" smtClean="0">
                <a:solidFill>
                  <a:schemeClr val="tx2"/>
                </a:solidFill>
              </a:rPr>
              <a:t>2017.</a:t>
            </a:r>
            <a:endParaRPr lang="en-US" sz="2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661732"/>
      </p:ext>
    </p:extLst>
  </p:cSld>
  <p:clrMapOvr>
    <a:masterClrMapping/>
  </p:clrMapOvr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539</TotalTime>
  <Words>127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Horizon</vt:lpstr>
      <vt:lpstr>RDWG Update to ROS</vt:lpstr>
      <vt:lpstr>July 19 RDWG Meeting</vt:lpstr>
      <vt:lpstr>   Draft Solar RRGRR </vt:lpstr>
      <vt:lpstr>RARF v5.4 Rollout</vt:lpstr>
      <vt:lpstr>RARF v5.4 Rollout cont.</vt:lpstr>
      <vt:lpstr>Calendar</vt:lpstr>
    </vt:vector>
  </TitlesOfParts>
  <Company>NRG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RDWG Update to ROS</dc:title>
  <dc:creator>John D. Palen</dc:creator>
  <cp:lastModifiedBy>John D. Palen</cp:lastModifiedBy>
  <cp:revision>35</cp:revision>
  <dcterms:created xsi:type="dcterms:W3CDTF">2016-06-29T14:59:46Z</dcterms:created>
  <dcterms:modified xsi:type="dcterms:W3CDTF">2017-07-28T15:09:36Z</dcterms:modified>
</cp:coreProperties>
</file>