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0"/>
  </p:notesMasterIdLst>
  <p:handoutMasterIdLst>
    <p:handoutMasterId r:id="rId11"/>
  </p:handoutMasterIdLst>
  <p:sldIdLst>
    <p:sldId id="258" r:id="rId5"/>
    <p:sldId id="294" r:id="rId6"/>
    <p:sldId id="295" r:id="rId7"/>
    <p:sldId id="284" r:id="rId8"/>
    <p:sldId id="279" r:id="rId9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6DCC0"/>
    <a:srgbClr val="B6CEEA"/>
    <a:srgbClr val="D3DFBD"/>
    <a:srgbClr val="5469A2"/>
    <a:srgbClr val="40949A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 varScale="1">
        <p:scale>
          <a:sx n="85" d="100"/>
          <a:sy n="85" d="100"/>
        </p:scale>
        <p:origin x="78" y="78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8/2/2017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8/11/2015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8/2/2017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8/11/2015</a:t>
            </a:r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August 2, 2017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MDWG Update to COPS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On-going Efforts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Data Strategy &amp; MIS Changes Visibility</a:t>
            </a:r>
          </a:p>
          <a:p>
            <a:pPr lvl="1"/>
            <a:r>
              <a:rPr lang="en-US" dirty="0"/>
              <a:t>Resource constraints for ERCOT and MDWG members</a:t>
            </a:r>
          </a:p>
          <a:p>
            <a:pPr lvl="1"/>
            <a:r>
              <a:rPr lang="en-US" dirty="0"/>
              <a:t>We are still collecting user experience information from MPs</a:t>
            </a:r>
          </a:p>
          <a:p>
            <a:pPr lvl="1"/>
            <a:r>
              <a:rPr lang="en-US" dirty="0"/>
              <a:t>On-going effort may partner with TDTWG</a:t>
            </a:r>
          </a:p>
          <a:p>
            <a:r>
              <a:rPr lang="en-US" dirty="0"/>
              <a:t>Digital Certificate Downloading Development</a:t>
            </a:r>
          </a:p>
          <a:p>
            <a:pPr lvl="1"/>
            <a:r>
              <a:rPr lang="en-US" dirty="0"/>
              <a:t>Related work will be bundled as a CEER (small project)</a:t>
            </a:r>
          </a:p>
          <a:p>
            <a:pPr lvl="1"/>
            <a:r>
              <a:rPr lang="en-US" dirty="0"/>
              <a:t>Once bundle is identified, development should go quickly</a:t>
            </a:r>
          </a:p>
          <a:p>
            <a:r>
              <a:rPr lang="en-US" dirty="0"/>
              <a:t>API Quick Start Guide</a:t>
            </a:r>
          </a:p>
          <a:p>
            <a:pPr lvl="1"/>
            <a:r>
              <a:rPr lang="en-US" dirty="0"/>
              <a:t>Posted on ERCOT.com</a:t>
            </a:r>
          </a:p>
          <a:p>
            <a:pPr lvl="1"/>
            <a:r>
              <a:rPr lang="en-US" dirty="0"/>
              <a:t>Documents how to set up automated processes to query MIS</a:t>
            </a:r>
          </a:p>
          <a:p>
            <a:pPr lvl="1"/>
            <a:r>
              <a:rPr lang="en-US" dirty="0"/>
              <a:t>Code samples are available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8/2/2017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1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On-going Efforts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SCR791 – Zero/Null in the 60-day SCED GRD Report</a:t>
            </a:r>
          </a:p>
          <a:p>
            <a:pPr lvl="1"/>
            <a:r>
              <a:rPr lang="en-US" dirty="0"/>
              <a:t>Language Approved at July PRS. </a:t>
            </a:r>
          </a:p>
          <a:p>
            <a:pPr lvl="1"/>
            <a:r>
              <a:rPr lang="en-US" dirty="0"/>
              <a:t>Impact Analysis to be reviewed at August PRS. </a:t>
            </a:r>
          </a:p>
          <a:p>
            <a:pPr lvl="1"/>
            <a:r>
              <a:rPr lang="en-US" dirty="0"/>
              <a:t>MPs encouraged to provide additional cost justification after IA </a:t>
            </a:r>
          </a:p>
          <a:p>
            <a:r>
              <a:rPr lang="en-US" dirty="0"/>
              <a:t>ERCOT Stakeholder User Personae</a:t>
            </a:r>
          </a:p>
          <a:p>
            <a:pPr lvl="1"/>
            <a:r>
              <a:rPr lang="en-US" dirty="0"/>
              <a:t>Interviews scheduled with MPs</a:t>
            </a:r>
          </a:p>
          <a:p>
            <a:pPr lvl="2"/>
            <a:r>
              <a:rPr lang="en-US" dirty="0"/>
              <a:t>Data and Settlement Analysts</a:t>
            </a:r>
          </a:p>
          <a:p>
            <a:pPr lvl="2"/>
            <a:r>
              <a:rPr lang="en-US" dirty="0"/>
              <a:t>Compliance Officers</a:t>
            </a:r>
          </a:p>
          <a:p>
            <a:pPr lvl="2"/>
            <a:r>
              <a:rPr lang="en-US" dirty="0"/>
              <a:t>Market Relations</a:t>
            </a:r>
          </a:p>
          <a:p>
            <a:pPr lvl="2"/>
            <a:r>
              <a:rPr lang="en-US" dirty="0"/>
              <a:t>Retail</a:t>
            </a:r>
          </a:p>
          <a:p>
            <a:pPr lvl="1"/>
            <a:r>
              <a:rPr lang="en-US" dirty="0"/>
              <a:t>Gaps in user types with some participants</a:t>
            </a:r>
          </a:p>
          <a:p>
            <a:pPr lvl="1"/>
            <a:r>
              <a:rPr lang="en-US" dirty="0"/>
              <a:t>Feedback so far</a:t>
            </a:r>
          </a:p>
          <a:p>
            <a:pPr lvl="2"/>
            <a:r>
              <a:rPr lang="en-US" dirty="0"/>
              <a:t>Overall positive experience throughout this interview process. </a:t>
            </a:r>
          </a:p>
          <a:p>
            <a:pPr lvl="2"/>
            <a:r>
              <a:rPr lang="en-US" dirty="0"/>
              <a:t>ERCOT very transparent with data and provide more data than other ISOs</a:t>
            </a:r>
          </a:p>
          <a:p>
            <a:pPr lvl="2"/>
            <a:r>
              <a:rPr lang="en-US" dirty="0"/>
              <a:t>ERCOT staff generally responsive and helpful</a:t>
            </a:r>
          </a:p>
          <a:p>
            <a:pPr lvl="2"/>
            <a:r>
              <a:rPr lang="en-US" dirty="0"/>
              <a:t>Pain points</a:t>
            </a:r>
          </a:p>
          <a:p>
            <a:pPr lvl="3"/>
            <a:r>
              <a:rPr lang="en-US" dirty="0"/>
              <a:t>Change Management – Difficult getting to new or changed data</a:t>
            </a:r>
          </a:p>
          <a:p>
            <a:pPr lvl="3"/>
            <a:r>
              <a:rPr lang="en-US" dirty="0"/>
              <a:t>“Search” is not a strong feature of ERCOT.com</a:t>
            </a:r>
          </a:p>
          <a:p>
            <a:pPr lvl="3"/>
            <a:r>
              <a:rPr lang="en-US" dirty="0"/>
              <a:t>Browser compatibility issues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8/2/2017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5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MDWG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/>
              <a:t>Daniel Spence has resigned as Vice Chair</a:t>
            </a:r>
          </a:p>
          <a:p>
            <a:pPr lvl="1"/>
            <a:r>
              <a:rPr lang="en-US" dirty="0"/>
              <a:t>We will be opening nominations at our next meeting</a:t>
            </a:r>
          </a:p>
          <a:p>
            <a:r>
              <a:rPr lang="en-US" dirty="0"/>
              <a:t>Our agenda has been particularly light the past few months</a:t>
            </a:r>
          </a:p>
          <a:p>
            <a:pPr lvl="1"/>
            <a:r>
              <a:rPr lang="en-US" dirty="0"/>
              <a:t>Switch to bimonthly schedule</a:t>
            </a:r>
          </a:p>
          <a:p>
            <a:pPr lvl="1"/>
            <a:r>
              <a:rPr lang="en-US" dirty="0"/>
              <a:t>Use listserv more extensively</a:t>
            </a:r>
          </a:p>
          <a:p>
            <a:pPr lvl="1"/>
            <a:r>
              <a:rPr lang="en-US" dirty="0"/>
              <a:t>WebEx only, unless necessary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8/2/2017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MDWG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Next Meeting</a:t>
            </a:r>
          </a:p>
          <a:p>
            <a:pPr lvl="1"/>
            <a:r>
              <a:rPr lang="en-US" dirty="0"/>
              <a:t>Monday, October 23, 2017</a:t>
            </a:r>
          </a:p>
          <a:p>
            <a:pPr lvl="1"/>
            <a:r>
              <a:rPr lang="en-US" dirty="0"/>
              <a:t>9:30 AM – 12 PM, WebEx Only</a:t>
            </a:r>
          </a:p>
          <a:p>
            <a:r>
              <a:rPr lang="en-US" dirty="0"/>
              <a:t>2017 Meetings Remaining</a:t>
            </a:r>
          </a:p>
          <a:p>
            <a:pPr marL="457200" lvl="1" indent="0">
              <a:buNone/>
            </a:pPr>
            <a:r>
              <a:rPr lang="en-US"/>
              <a:t>December 4, </a:t>
            </a:r>
            <a:r>
              <a:rPr lang="en-US" dirty="0"/>
              <a:t>2017 </a:t>
            </a:r>
            <a:r>
              <a:rPr lang="en-US"/>
              <a:t>– WebEx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8/2/2017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9949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23386</TotalTime>
  <Words>275</Words>
  <Application>Microsoft Office PowerPoint</Application>
  <PresentationFormat>On-screen Show (4:3)</PresentationFormat>
  <Paragraphs>52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Arial Black</vt:lpstr>
      <vt:lpstr>Custom Design</vt:lpstr>
      <vt:lpstr>MDWG Update to COPS</vt:lpstr>
      <vt:lpstr>On-going Efforts</vt:lpstr>
      <vt:lpstr>On-going Efforts (con’t)</vt:lpstr>
      <vt:lpstr>Changes in MDWG</vt:lpstr>
      <vt:lpstr>MDWG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945</cp:revision>
  <cp:lastPrinted>2015-04-13T14:50:48Z</cp:lastPrinted>
  <dcterms:created xsi:type="dcterms:W3CDTF">2005-04-21T14:28:35Z</dcterms:created>
  <dcterms:modified xsi:type="dcterms:W3CDTF">2017-08-02T18:56:33Z</dcterms:modified>
</cp:coreProperties>
</file>