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66" r:id="rId9"/>
    <p:sldId id="267" r:id="rId10"/>
    <p:sldId id="268" r:id="rId11"/>
    <p:sldId id="270" r:id="rId12"/>
    <p:sldId id="272" r:id="rId13"/>
    <p:sldId id="27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schang\20170727_SASM_Analysis\SASM_Since_2015_v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schang\20170727_SASM_Analysis\SASM_Since_2015_v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schang\20170727_SASM_Analysis\SASM_Since_2015_v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schang\20170727_SASM_Analysis\SASM_Since_2015_v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schang\20170727_SASM_Analysis\SASM_Since_2015_v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39</a:t>
            </a:r>
            <a:r>
              <a:rPr lang="en-US" baseline="0" dirty="0" smtClean="0"/>
              <a:t> SASMs since 2015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Graph!$C$1</c:f>
              <c:strCache>
                <c:ptCount val="1"/>
                <c:pt idx="0">
                  <c:v># of SASMs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Graph!$A$2:$B$32</c:f>
              <c:multiLvlStrCache>
                <c:ptCount val="31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  <c:pt idx="24">
                    <c:v>2017</c:v>
                  </c:pt>
                </c:lvl>
              </c:multiLvlStrCache>
            </c:multiLvlStrRef>
          </c:cat>
          <c:val>
            <c:numRef>
              <c:f>Graph!$C$2:$C$32</c:f>
              <c:numCache>
                <c:formatCode>General</c:formatCode>
                <c:ptCount val="31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0</c:v>
                </c:pt>
                <c:pt idx="12">
                  <c:v>4</c:v>
                </c:pt>
                <c:pt idx="13">
                  <c:v>1</c:v>
                </c:pt>
                <c:pt idx="14">
                  <c:v>2</c:v>
                </c:pt>
                <c:pt idx="15">
                  <c:v>0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1</c:v>
                </c:pt>
                <c:pt idx="22">
                  <c:v>0</c:v>
                </c:pt>
                <c:pt idx="23">
                  <c:v>0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1</c:v>
                </c:pt>
                <c:pt idx="28">
                  <c:v>0</c:v>
                </c:pt>
                <c:pt idx="29">
                  <c:v>1</c:v>
                </c:pt>
                <c:pt idx="3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0907416"/>
        <c:axId val="190918040"/>
      </c:barChart>
      <c:catAx>
        <c:axId val="190907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Year and Month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918040"/>
        <c:crosses val="autoZero"/>
        <c:auto val="1"/>
        <c:lblAlgn val="ctr"/>
        <c:lblOffset val="100"/>
        <c:noMultiLvlLbl val="0"/>
      </c:catAx>
      <c:valAx>
        <c:axId val="190918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# of SASMs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907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303 SASM-Hours since 2015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Graph!$D$1</c:f>
              <c:strCache>
                <c:ptCount val="1"/>
                <c:pt idx="0">
                  <c:v># of SASM-Hours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Graph!$A$2:$B$32</c:f>
              <c:multiLvlStrCache>
                <c:ptCount val="31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  <c:pt idx="24">
                    <c:v>2017</c:v>
                  </c:pt>
                </c:lvl>
              </c:multiLvlStrCache>
            </c:multiLvlStrRef>
          </c:cat>
          <c:val>
            <c:numRef>
              <c:f>Graph!$D$2:$D$32</c:f>
              <c:numCache>
                <c:formatCode>General</c:formatCode>
                <c:ptCount val="31"/>
                <c:pt idx="0">
                  <c:v>0</c:v>
                </c:pt>
                <c:pt idx="1">
                  <c:v>2</c:v>
                </c:pt>
                <c:pt idx="2">
                  <c:v>21</c:v>
                </c:pt>
                <c:pt idx="3">
                  <c:v>14</c:v>
                </c:pt>
                <c:pt idx="4">
                  <c:v>17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8</c:v>
                </c:pt>
                <c:pt idx="9">
                  <c:v>2</c:v>
                </c:pt>
                <c:pt idx="10">
                  <c:v>42</c:v>
                </c:pt>
                <c:pt idx="11">
                  <c:v>0</c:v>
                </c:pt>
                <c:pt idx="12">
                  <c:v>10</c:v>
                </c:pt>
                <c:pt idx="13">
                  <c:v>7</c:v>
                </c:pt>
                <c:pt idx="14">
                  <c:v>26</c:v>
                </c:pt>
                <c:pt idx="15">
                  <c:v>0</c:v>
                </c:pt>
                <c:pt idx="16">
                  <c:v>3</c:v>
                </c:pt>
                <c:pt idx="17">
                  <c:v>3</c:v>
                </c:pt>
                <c:pt idx="18">
                  <c:v>21</c:v>
                </c:pt>
                <c:pt idx="19">
                  <c:v>7</c:v>
                </c:pt>
                <c:pt idx="20">
                  <c:v>0</c:v>
                </c:pt>
                <c:pt idx="21">
                  <c:v>3</c:v>
                </c:pt>
                <c:pt idx="22">
                  <c:v>0</c:v>
                </c:pt>
                <c:pt idx="23">
                  <c:v>0</c:v>
                </c:pt>
                <c:pt idx="24">
                  <c:v>43</c:v>
                </c:pt>
                <c:pt idx="25">
                  <c:v>35</c:v>
                </c:pt>
                <c:pt idx="26">
                  <c:v>24</c:v>
                </c:pt>
                <c:pt idx="27">
                  <c:v>3</c:v>
                </c:pt>
                <c:pt idx="28">
                  <c:v>0</c:v>
                </c:pt>
                <c:pt idx="29">
                  <c:v>3</c:v>
                </c:pt>
                <c:pt idx="30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0565256"/>
        <c:axId val="191197968"/>
      </c:barChart>
      <c:catAx>
        <c:axId val="190565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Year and Month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197968"/>
        <c:crosses val="autoZero"/>
        <c:auto val="1"/>
        <c:lblAlgn val="ctr"/>
        <c:lblOffset val="100"/>
        <c:noMultiLvlLbl val="0"/>
      </c:catAx>
      <c:valAx>
        <c:axId val="191197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# of SASM-Hours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565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REGUP=1575, REGDN=2202.5, RRS=3063.1, NSPIN=3675.2</a:t>
            </a:r>
            <a:endParaRPr lang="en-US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'Graph Data'!$G$1</c:f>
              <c:strCache>
                <c:ptCount val="1"/>
                <c:pt idx="0">
                  <c:v>REGUP Cleared MWh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'Graph Data'!$A$2:$B$32</c:f>
              <c:multiLvlStrCache>
                <c:ptCount val="31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  <c:pt idx="24">
                    <c:v>2017</c:v>
                  </c:pt>
                </c:lvl>
              </c:multiLvlStrCache>
            </c:multiLvlStrRef>
          </c:cat>
          <c:val>
            <c:numRef>
              <c:f>'Graph Data'!$G$2:$G$32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248.3</c:v>
                </c:pt>
                <c:pt idx="3">
                  <c:v>239.6</c:v>
                </c:pt>
                <c:pt idx="4">
                  <c:v>54.2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18.600000000000001</c:v>
                </c:pt>
                <c:pt idx="9">
                  <c:v>12</c:v>
                </c:pt>
                <c:pt idx="10">
                  <c:v>245</c:v>
                </c:pt>
                <c:pt idx="11">
                  <c:v>0</c:v>
                </c:pt>
                <c:pt idx="12">
                  <c:v>0</c:v>
                </c:pt>
                <c:pt idx="13">
                  <c:v>70</c:v>
                </c:pt>
                <c:pt idx="14">
                  <c:v>56.3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112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519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1"/>
          <c:order val="1"/>
          <c:tx>
            <c:strRef>
              <c:f>'Graph Data'!$H$1</c:f>
              <c:strCache>
                <c:ptCount val="1"/>
                <c:pt idx="0">
                  <c:v>REGDN Cleared MWh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'Graph Data'!$H$2:$H$32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105</c:v>
                </c:pt>
                <c:pt idx="3">
                  <c:v>264</c:v>
                </c:pt>
                <c:pt idx="4">
                  <c:v>150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12</c:v>
                </c:pt>
                <c:pt idx="10">
                  <c:v>138.69999999999999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53.1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1016</c:v>
                </c:pt>
                <c:pt idx="25">
                  <c:v>108</c:v>
                </c:pt>
                <c:pt idx="26">
                  <c:v>355.7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2"/>
          <c:order val="2"/>
          <c:tx>
            <c:strRef>
              <c:f>'Graph Data'!$I$1</c:f>
              <c:strCache>
                <c:ptCount val="1"/>
                <c:pt idx="0">
                  <c:v>RRS Cleared MWh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'Graph Data'!$I$2:$I$32</c:f>
              <c:numCache>
                <c:formatCode>General</c:formatCode>
                <c:ptCount val="31"/>
                <c:pt idx="0">
                  <c:v>0</c:v>
                </c:pt>
                <c:pt idx="1">
                  <c:v>126</c:v>
                </c:pt>
                <c:pt idx="2">
                  <c:v>553.5</c:v>
                </c:pt>
                <c:pt idx="3">
                  <c:v>0</c:v>
                </c:pt>
                <c:pt idx="4">
                  <c:v>553.4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120</c:v>
                </c:pt>
                <c:pt idx="9">
                  <c:v>0</c:v>
                </c:pt>
                <c:pt idx="10">
                  <c:v>427.8</c:v>
                </c:pt>
                <c:pt idx="11">
                  <c:v>0</c:v>
                </c:pt>
                <c:pt idx="12">
                  <c:v>330.3</c:v>
                </c:pt>
                <c:pt idx="13">
                  <c:v>0</c:v>
                </c:pt>
                <c:pt idx="14">
                  <c:v>53</c:v>
                </c:pt>
                <c:pt idx="15">
                  <c:v>0</c:v>
                </c:pt>
                <c:pt idx="16">
                  <c:v>95.8</c:v>
                </c:pt>
                <c:pt idx="17">
                  <c:v>24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150.1</c:v>
                </c:pt>
                <c:pt idx="22">
                  <c:v>0</c:v>
                </c:pt>
                <c:pt idx="23">
                  <c:v>0</c:v>
                </c:pt>
                <c:pt idx="24">
                  <c:v>192.5</c:v>
                </c:pt>
                <c:pt idx="25">
                  <c:v>0</c:v>
                </c:pt>
                <c:pt idx="26">
                  <c:v>219.5</c:v>
                </c:pt>
                <c:pt idx="27">
                  <c:v>82.2</c:v>
                </c:pt>
                <c:pt idx="28">
                  <c:v>0</c:v>
                </c:pt>
                <c:pt idx="29">
                  <c:v>0</c:v>
                </c:pt>
                <c:pt idx="30">
                  <c:v>135</c:v>
                </c:pt>
              </c:numCache>
            </c:numRef>
          </c:val>
        </c:ser>
        <c:ser>
          <c:idx val="3"/>
          <c:order val="3"/>
          <c:tx>
            <c:strRef>
              <c:f>'Graph Data'!$J$1</c:f>
              <c:strCache>
                <c:ptCount val="1"/>
                <c:pt idx="0">
                  <c:v>NSPIN Cleared MWh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'Graph Data'!$J$2:$J$32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726.3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88.1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2440.8000000000002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420</c:v>
                </c:pt>
                <c:pt idx="3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16621056"/>
        <c:axId val="316619096"/>
      </c:barChart>
      <c:catAx>
        <c:axId val="3166210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Year and Month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619096"/>
        <c:crosses val="autoZero"/>
        <c:auto val="1"/>
        <c:lblAlgn val="ctr"/>
        <c:lblOffset val="100"/>
        <c:noMultiLvlLbl val="0"/>
      </c:catAx>
      <c:valAx>
        <c:axId val="316619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MWh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62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REGUP=9607, REGDN=14563, RRS=48574.2, NSPIN=13534.1</a:t>
            </a:r>
            <a:endParaRPr lang="en-US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'Graph Data'!$M$1</c:f>
              <c:strCache>
                <c:ptCount val="1"/>
                <c:pt idx="0">
                  <c:v>REGUP Offer MWh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'Graph Data'!$A$2:$B$32</c:f>
              <c:multiLvlStrCache>
                <c:ptCount val="31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  <c:pt idx="24">
                    <c:v>2017</c:v>
                  </c:pt>
                </c:lvl>
              </c:multiLvlStrCache>
            </c:multiLvlStrRef>
          </c:cat>
          <c:val>
            <c:numRef>
              <c:f>'Graph Data'!$M$2:$M$32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424.5</c:v>
                </c:pt>
                <c:pt idx="3">
                  <c:v>771.8</c:v>
                </c:pt>
                <c:pt idx="4">
                  <c:v>269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184.6</c:v>
                </c:pt>
                <c:pt idx="9">
                  <c:v>145.19999999999999</c:v>
                </c:pt>
                <c:pt idx="10">
                  <c:v>531.5</c:v>
                </c:pt>
                <c:pt idx="11">
                  <c:v>0</c:v>
                </c:pt>
                <c:pt idx="12">
                  <c:v>0</c:v>
                </c:pt>
                <c:pt idx="13">
                  <c:v>1818.8</c:v>
                </c:pt>
                <c:pt idx="14">
                  <c:v>881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1983.6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2597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1"/>
          <c:order val="1"/>
          <c:tx>
            <c:strRef>
              <c:f>'Graph Data'!$N$1</c:f>
              <c:strCache>
                <c:ptCount val="1"/>
                <c:pt idx="0">
                  <c:v>REGDN Offer MWh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'Graph Data'!$N$2:$N$32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345</c:v>
                </c:pt>
                <c:pt idx="3">
                  <c:v>1482</c:v>
                </c:pt>
                <c:pt idx="4">
                  <c:v>223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129</c:v>
                </c:pt>
                <c:pt idx="10">
                  <c:v>625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642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5337.6</c:v>
                </c:pt>
                <c:pt idx="25">
                  <c:v>730</c:v>
                </c:pt>
                <c:pt idx="26">
                  <c:v>5049.3999999999996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2"/>
          <c:order val="2"/>
          <c:tx>
            <c:strRef>
              <c:f>'Graph Data'!$O$1</c:f>
              <c:strCache>
                <c:ptCount val="1"/>
                <c:pt idx="0">
                  <c:v>RRS Offer MWh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'Graph Data'!$O$2:$O$32</c:f>
              <c:numCache>
                <c:formatCode>General</c:formatCode>
                <c:ptCount val="31"/>
                <c:pt idx="0">
                  <c:v>0</c:v>
                </c:pt>
                <c:pt idx="1">
                  <c:v>744.5</c:v>
                </c:pt>
                <c:pt idx="2">
                  <c:v>3305.9</c:v>
                </c:pt>
                <c:pt idx="3">
                  <c:v>0</c:v>
                </c:pt>
                <c:pt idx="4">
                  <c:v>2894.3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2684.7</c:v>
                </c:pt>
                <c:pt idx="9">
                  <c:v>0</c:v>
                </c:pt>
                <c:pt idx="10">
                  <c:v>4509.6000000000004</c:v>
                </c:pt>
                <c:pt idx="11">
                  <c:v>0</c:v>
                </c:pt>
                <c:pt idx="12">
                  <c:v>5458.6</c:v>
                </c:pt>
                <c:pt idx="13">
                  <c:v>0</c:v>
                </c:pt>
                <c:pt idx="14">
                  <c:v>6613.6</c:v>
                </c:pt>
                <c:pt idx="15">
                  <c:v>0</c:v>
                </c:pt>
                <c:pt idx="16">
                  <c:v>1063.4000000000001</c:v>
                </c:pt>
                <c:pt idx="17">
                  <c:v>2263.1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1857.9</c:v>
                </c:pt>
                <c:pt idx="22">
                  <c:v>0</c:v>
                </c:pt>
                <c:pt idx="23">
                  <c:v>0</c:v>
                </c:pt>
                <c:pt idx="24">
                  <c:v>8684</c:v>
                </c:pt>
                <c:pt idx="25">
                  <c:v>0</c:v>
                </c:pt>
                <c:pt idx="26">
                  <c:v>4159.5</c:v>
                </c:pt>
                <c:pt idx="27">
                  <c:v>978.7</c:v>
                </c:pt>
                <c:pt idx="28">
                  <c:v>0</c:v>
                </c:pt>
                <c:pt idx="29">
                  <c:v>0</c:v>
                </c:pt>
                <c:pt idx="30">
                  <c:v>3356.4</c:v>
                </c:pt>
              </c:numCache>
            </c:numRef>
          </c:val>
        </c:ser>
        <c:ser>
          <c:idx val="3"/>
          <c:order val="3"/>
          <c:tx>
            <c:strRef>
              <c:f>'Graph Data'!$P$1</c:f>
              <c:strCache>
                <c:ptCount val="1"/>
                <c:pt idx="0">
                  <c:v>NSPIN Offer MWh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'Graph Data'!$P$2:$P$32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2298.3000000000002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1395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8109.8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1731</c:v>
                </c:pt>
                <c:pt idx="3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91047360"/>
        <c:axId val="191047744"/>
      </c:barChart>
      <c:catAx>
        <c:axId val="1910473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Year and Month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047744"/>
        <c:crosses val="autoZero"/>
        <c:auto val="1"/>
        <c:lblAlgn val="ctr"/>
        <c:lblOffset val="100"/>
        <c:noMultiLvlLbl val="0"/>
      </c:catAx>
      <c:valAx>
        <c:axId val="191047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MWh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047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SASM=$3,128,046</a:t>
            </a:r>
            <a:r>
              <a:rPr lang="en-US" sz="2000" baseline="0" dirty="0" smtClean="0"/>
              <a:t>, DAM=$174,918</a:t>
            </a:r>
            <a:endParaRPr lang="en-US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Graph!$K$1</c:f>
              <c:strCache>
                <c:ptCount val="1"/>
                <c:pt idx="0">
                  <c:v>Cleared MWh * SASM MCPC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Graph!$A$2:$B$32</c:f>
              <c:multiLvlStrCache>
                <c:ptCount val="31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  <c:pt idx="24">
                    <c:v>2017</c:v>
                  </c:pt>
                </c:lvl>
              </c:multiLvlStrCache>
            </c:multiLvlStrRef>
          </c:cat>
          <c:val>
            <c:numRef>
              <c:f>Graph!$K$2:$K$32</c:f>
              <c:numCache>
                <c:formatCode>_("$"* #,##0.00_);_("$"* \(#,##0.00\);_("$"* "-"??_);_(@_)</c:formatCode>
                <c:ptCount val="31"/>
                <c:pt idx="0">
                  <c:v>0</c:v>
                </c:pt>
                <c:pt idx="1">
                  <c:v>10541.6</c:v>
                </c:pt>
                <c:pt idx="2">
                  <c:v>1099805.7</c:v>
                </c:pt>
                <c:pt idx="3">
                  <c:v>134204.20000000001</c:v>
                </c:pt>
                <c:pt idx="4">
                  <c:v>492639.1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17632</c:v>
                </c:pt>
                <c:pt idx="9">
                  <c:v>6283.56</c:v>
                </c:pt>
                <c:pt idx="10">
                  <c:v>187155.75</c:v>
                </c:pt>
                <c:pt idx="11">
                  <c:v>0</c:v>
                </c:pt>
                <c:pt idx="12">
                  <c:v>44914</c:v>
                </c:pt>
                <c:pt idx="13">
                  <c:v>7642.3</c:v>
                </c:pt>
                <c:pt idx="14">
                  <c:v>29734.26</c:v>
                </c:pt>
                <c:pt idx="15">
                  <c:v>0</c:v>
                </c:pt>
                <c:pt idx="16">
                  <c:v>4790</c:v>
                </c:pt>
                <c:pt idx="17">
                  <c:v>0</c:v>
                </c:pt>
                <c:pt idx="18">
                  <c:v>839450</c:v>
                </c:pt>
                <c:pt idx="19">
                  <c:v>3770.4</c:v>
                </c:pt>
                <c:pt idx="20">
                  <c:v>0</c:v>
                </c:pt>
                <c:pt idx="21">
                  <c:v>5996</c:v>
                </c:pt>
                <c:pt idx="22">
                  <c:v>0</c:v>
                </c:pt>
                <c:pt idx="23">
                  <c:v>0</c:v>
                </c:pt>
                <c:pt idx="24">
                  <c:v>49154.559999999983</c:v>
                </c:pt>
                <c:pt idx="25">
                  <c:v>118853.69</c:v>
                </c:pt>
                <c:pt idx="26">
                  <c:v>30104</c:v>
                </c:pt>
                <c:pt idx="27">
                  <c:v>0</c:v>
                </c:pt>
                <c:pt idx="28">
                  <c:v>0</c:v>
                </c:pt>
                <c:pt idx="29">
                  <c:v>42000</c:v>
                </c:pt>
                <c:pt idx="30">
                  <c:v>3375</c:v>
                </c:pt>
              </c:numCache>
            </c:numRef>
          </c:val>
        </c:ser>
        <c:ser>
          <c:idx val="1"/>
          <c:order val="1"/>
          <c:tx>
            <c:strRef>
              <c:f>Graph!$L$1</c:f>
              <c:strCache>
                <c:ptCount val="1"/>
                <c:pt idx="0">
                  <c:v>Cleared MWh * DAM MCPC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Graph!$L$2:$L$32</c:f>
              <c:numCache>
                <c:formatCode>_("$"* #,##0.00_);_("$"* \(#,##0.00\);_("$"* "-"??_);_(@_)</c:formatCode>
                <c:ptCount val="31"/>
                <c:pt idx="0">
                  <c:v>0</c:v>
                </c:pt>
                <c:pt idx="1">
                  <c:v>514.49</c:v>
                </c:pt>
                <c:pt idx="2">
                  <c:v>118230.32</c:v>
                </c:pt>
                <c:pt idx="3">
                  <c:v>7460.39</c:v>
                </c:pt>
                <c:pt idx="4">
                  <c:v>4017.14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268.2</c:v>
                </c:pt>
                <c:pt idx="9">
                  <c:v>784.08</c:v>
                </c:pt>
                <c:pt idx="10">
                  <c:v>9647.35</c:v>
                </c:pt>
                <c:pt idx="11">
                  <c:v>0</c:v>
                </c:pt>
                <c:pt idx="12">
                  <c:v>2404.9499999999998</c:v>
                </c:pt>
                <c:pt idx="13">
                  <c:v>595.1</c:v>
                </c:pt>
                <c:pt idx="14">
                  <c:v>1602.2</c:v>
                </c:pt>
                <c:pt idx="15">
                  <c:v>0</c:v>
                </c:pt>
                <c:pt idx="16">
                  <c:v>706</c:v>
                </c:pt>
                <c:pt idx="17">
                  <c:v>196.56</c:v>
                </c:pt>
                <c:pt idx="18">
                  <c:v>5729.05</c:v>
                </c:pt>
                <c:pt idx="19">
                  <c:v>1138.08</c:v>
                </c:pt>
                <c:pt idx="20">
                  <c:v>0</c:v>
                </c:pt>
                <c:pt idx="21">
                  <c:v>1182.8900000000001</c:v>
                </c:pt>
                <c:pt idx="22">
                  <c:v>0</c:v>
                </c:pt>
                <c:pt idx="23">
                  <c:v>0</c:v>
                </c:pt>
                <c:pt idx="24">
                  <c:v>4893.51</c:v>
                </c:pt>
                <c:pt idx="25">
                  <c:v>7292.44</c:v>
                </c:pt>
                <c:pt idx="26">
                  <c:v>2718.52</c:v>
                </c:pt>
                <c:pt idx="27">
                  <c:v>574.41</c:v>
                </c:pt>
                <c:pt idx="28">
                  <c:v>0</c:v>
                </c:pt>
                <c:pt idx="29">
                  <c:v>2417.8000000000002</c:v>
                </c:pt>
                <c:pt idx="30">
                  <c:v>2544.6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9585128"/>
        <c:axId val="189585520"/>
      </c:barChart>
      <c:catAx>
        <c:axId val="1895851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Year and Month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585520"/>
        <c:crosses val="autoZero"/>
        <c:auto val="1"/>
        <c:lblAlgn val="ctr"/>
        <c:lblOffset val="100"/>
        <c:noMultiLvlLbl val="0"/>
      </c:catAx>
      <c:valAx>
        <c:axId val="189585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Total Dollars ($)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585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11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85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81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15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7/31/2017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77" y="1377044"/>
            <a:ext cx="8644445" cy="951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1" y="2667000"/>
            <a:ext cx="830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Insufficiency shown above and in MIS reports caused by </a:t>
            </a:r>
            <a:r>
              <a:rPr lang="en-US" dirty="0" smtClean="0"/>
              <a:t>rounding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 was no actual insufficiency with ~300+ MW RRS quantity offered for each hour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manual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25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SASM Summary since 2015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530696"/>
              </p:ext>
            </p:extLst>
          </p:nvPr>
        </p:nvGraphicFramePr>
        <p:xfrm>
          <a:off x="230372" y="761999"/>
          <a:ext cx="8683256" cy="5117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242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SASM Summary since 2015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51587"/>
              </p:ext>
            </p:extLst>
          </p:nvPr>
        </p:nvGraphicFramePr>
        <p:xfrm>
          <a:off x="230372" y="838199"/>
          <a:ext cx="8683256" cy="5334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264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SASM </a:t>
            </a:r>
            <a:r>
              <a:rPr lang="en-US" altLang="en-US" sz="2400" dirty="0" smtClean="0"/>
              <a:t>Cleared </a:t>
            </a:r>
            <a:r>
              <a:rPr lang="en-US" altLang="en-US" sz="2400" dirty="0" err="1" smtClean="0"/>
              <a:t>MWhs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389441"/>
              </p:ext>
            </p:extLst>
          </p:nvPr>
        </p:nvGraphicFramePr>
        <p:xfrm>
          <a:off x="235414" y="762000"/>
          <a:ext cx="8673171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14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SASM Offered </a:t>
            </a:r>
            <a:r>
              <a:rPr lang="en-US" altLang="en-US" sz="2400" dirty="0" err="1" smtClean="0"/>
              <a:t>MWhs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502100"/>
              </p:ext>
            </p:extLst>
          </p:nvPr>
        </p:nvGraphicFramePr>
        <p:xfrm>
          <a:off x="234064" y="762001"/>
          <a:ext cx="8675872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966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Cost for SASM Cleared since </a:t>
            </a:r>
            <a:r>
              <a:rPr lang="en-US" altLang="en-US" sz="2400" dirty="0" smtClean="0"/>
              <a:t>2015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681568"/>
              </p:ext>
            </p:extLst>
          </p:nvPr>
        </p:nvGraphicFramePr>
        <p:xfrm>
          <a:off x="230372" y="685802"/>
          <a:ext cx="8683256" cy="5562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756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2741</TotalTime>
  <Words>137</Words>
  <Application>Microsoft Office PowerPoint</Application>
  <PresentationFormat>On-screen Show (4:3)</PresentationFormat>
  <Paragraphs>45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  <vt:lpstr>SASM Summary since 2015</vt:lpstr>
      <vt:lpstr>SASM Summary since 2015</vt:lpstr>
      <vt:lpstr>SASM Cleared MWhs</vt:lpstr>
      <vt:lpstr>SASM Offered MWhs</vt:lpstr>
      <vt:lpstr>Cost for SASM Cleared since 2015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108</cp:revision>
  <cp:lastPrinted>2016-01-21T20:53:15Z</cp:lastPrinted>
  <dcterms:created xsi:type="dcterms:W3CDTF">2016-01-21T15:20:31Z</dcterms:created>
  <dcterms:modified xsi:type="dcterms:W3CDTF">2017-07-28T15:48:19Z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