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32"/>
  </p:notesMasterIdLst>
  <p:handoutMasterIdLst>
    <p:handoutMasterId r:id="rId33"/>
  </p:handoutMasterIdLst>
  <p:sldIdLst>
    <p:sldId id="260" r:id="rId7"/>
    <p:sldId id="341" r:id="rId8"/>
    <p:sldId id="371" r:id="rId9"/>
    <p:sldId id="353" r:id="rId10"/>
    <p:sldId id="352" r:id="rId11"/>
    <p:sldId id="360" r:id="rId12"/>
    <p:sldId id="354" r:id="rId13"/>
    <p:sldId id="361" r:id="rId14"/>
    <p:sldId id="363" r:id="rId15"/>
    <p:sldId id="367" r:id="rId16"/>
    <p:sldId id="368" r:id="rId17"/>
    <p:sldId id="369" r:id="rId18"/>
    <p:sldId id="370" r:id="rId19"/>
    <p:sldId id="364" r:id="rId20"/>
    <p:sldId id="365" r:id="rId21"/>
    <p:sldId id="373" r:id="rId22"/>
    <p:sldId id="379" r:id="rId23"/>
    <p:sldId id="372" r:id="rId24"/>
    <p:sldId id="380" r:id="rId25"/>
    <p:sldId id="374" r:id="rId26"/>
    <p:sldId id="375" r:id="rId27"/>
    <p:sldId id="376" r:id="rId28"/>
    <p:sldId id="377" r:id="rId29"/>
    <p:sldId id="378" r:id="rId30"/>
    <p:sldId id="355" r:id="rId3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6" autoAdjust="0"/>
    <p:restoredTop sz="98551" autoAdjust="0"/>
  </p:normalViewPr>
  <p:slideViewPr>
    <p:cSldViewPr showGuides="1">
      <p:cViewPr varScale="1">
        <p:scale>
          <a:sx n="124" d="100"/>
          <a:sy n="124" d="100"/>
        </p:scale>
        <p:origin x="86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20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3251" y="6611779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GridEx_Registration@bah.com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400" y="2286000"/>
            <a:ext cx="56460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Operations Training Working Group</a:t>
            </a:r>
          </a:p>
          <a:p>
            <a:r>
              <a:rPr lang="en-US" sz="3200" b="1" dirty="0" smtClean="0"/>
              <a:t>Meeting Notes</a:t>
            </a:r>
          </a:p>
          <a:p>
            <a:endParaRPr lang="en-US" sz="2000" b="1" dirty="0"/>
          </a:p>
          <a:p>
            <a:r>
              <a:rPr lang="en-US" sz="2000" b="1" dirty="0" smtClean="0"/>
              <a:t>Mark Spinner</a:t>
            </a:r>
          </a:p>
          <a:p>
            <a:r>
              <a:rPr lang="en-US" sz="2000" b="1" dirty="0" smtClean="0"/>
              <a:t>Chairman</a:t>
            </a:r>
            <a:endParaRPr lang="en-US" sz="2000" b="1" dirty="0"/>
          </a:p>
          <a:p>
            <a:endParaRPr lang="en-US" dirty="0"/>
          </a:p>
          <a:p>
            <a:fld id="{5A2E7396-010E-46F0-93B0-FFB2AA88CC18}" type="datetime1">
              <a:rPr lang="en-US" smtClean="0"/>
              <a:t>7/27/2017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Black Start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562600"/>
          </a:xfrm>
        </p:spPr>
        <p:txBody>
          <a:bodyPr/>
          <a:lstStyle/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Session 1</a:t>
            </a:r>
          </a:p>
          <a:p>
            <a:pPr lvl="2"/>
            <a:r>
              <a:rPr lang="en-US" dirty="0" smtClean="0"/>
              <a:t>Generator </a:t>
            </a:r>
            <a:r>
              <a:rPr lang="en-US" dirty="0"/>
              <a:t>and Transmission System Dynamics (10 CEHs) January </a:t>
            </a:r>
            <a:r>
              <a:rPr lang="en-US" dirty="0" smtClean="0"/>
              <a:t>29</a:t>
            </a:r>
            <a:r>
              <a:rPr lang="en-US" baseline="30000" dirty="0" smtClean="0"/>
              <a:t>th</a:t>
            </a:r>
            <a:r>
              <a:rPr lang="en-US" dirty="0" smtClean="0"/>
              <a:t> – 30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Black </a:t>
            </a:r>
            <a:r>
              <a:rPr lang="en-US" dirty="0"/>
              <a:t>Start and Restoration Course (19 CEHs) </a:t>
            </a:r>
            <a:r>
              <a:rPr lang="en-US" dirty="0" smtClean="0"/>
              <a:t>January 30</a:t>
            </a:r>
            <a:r>
              <a:rPr lang="en-US" baseline="30000" dirty="0" smtClean="0"/>
              <a:t>th</a:t>
            </a:r>
            <a:r>
              <a:rPr lang="en-US" dirty="0" smtClean="0"/>
              <a:t> – February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Session </a:t>
            </a:r>
            <a:r>
              <a:rPr lang="en-US" dirty="0"/>
              <a:t>2</a:t>
            </a:r>
          </a:p>
          <a:p>
            <a:pPr lvl="2"/>
            <a:r>
              <a:rPr lang="en-US" dirty="0" smtClean="0"/>
              <a:t>Generator </a:t>
            </a:r>
            <a:r>
              <a:rPr lang="en-US" dirty="0"/>
              <a:t>and Transmission System Dynamics (10 CEHs) February 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– 6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2"/>
            <a:r>
              <a:rPr lang="en-US" dirty="0" smtClean="0"/>
              <a:t>Black </a:t>
            </a:r>
            <a:r>
              <a:rPr lang="en-US" dirty="0"/>
              <a:t>Start and Restoration Course (19 CEHs)  </a:t>
            </a:r>
          </a:p>
          <a:p>
            <a:pPr lvl="2"/>
            <a:r>
              <a:rPr lang="en-US" dirty="0"/>
              <a:t>February </a:t>
            </a:r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– 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11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Black Start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562600"/>
          </a:xfrm>
        </p:spPr>
        <p:txBody>
          <a:bodyPr/>
          <a:lstStyle/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Session </a:t>
            </a:r>
            <a:r>
              <a:rPr lang="en-US" dirty="0"/>
              <a:t>3</a:t>
            </a:r>
          </a:p>
          <a:p>
            <a:pPr lvl="2"/>
            <a:r>
              <a:rPr lang="en-US" dirty="0" smtClean="0"/>
              <a:t>Generator </a:t>
            </a:r>
            <a:r>
              <a:rPr lang="en-US" dirty="0"/>
              <a:t>and Transmission System Dynamics (10 CEHs) February </a:t>
            </a:r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– 13</a:t>
            </a:r>
            <a:r>
              <a:rPr lang="en-US" baseline="30000" dirty="0" smtClean="0"/>
              <a:t>th</a:t>
            </a:r>
            <a:endParaRPr lang="en-US" dirty="0"/>
          </a:p>
          <a:p>
            <a:pPr lvl="2"/>
            <a:r>
              <a:rPr lang="en-US" dirty="0" smtClean="0"/>
              <a:t>Black </a:t>
            </a:r>
            <a:r>
              <a:rPr lang="en-US" dirty="0"/>
              <a:t>Start and Restoration Course (19 CEHs)  </a:t>
            </a:r>
            <a:r>
              <a:rPr lang="en-US" dirty="0" smtClean="0"/>
              <a:t>February 13</a:t>
            </a:r>
            <a:r>
              <a:rPr lang="en-US" baseline="30000" dirty="0" smtClean="0"/>
              <a:t>th</a:t>
            </a:r>
            <a:r>
              <a:rPr lang="en-US" dirty="0" smtClean="0"/>
              <a:t> – 15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Session </a:t>
            </a:r>
            <a:r>
              <a:rPr lang="en-US" dirty="0"/>
              <a:t>4</a:t>
            </a:r>
          </a:p>
          <a:p>
            <a:pPr lvl="2"/>
            <a:r>
              <a:rPr lang="en-US" dirty="0" smtClean="0"/>
              <a:t>Generator </a:t>
            </a:r>
            <a:r>
              <a:rPr lang="en-US" dirty="0"/>
              <a:t>and Transmission System Dynamics (10 CEHs) February </a:t>
            </a:r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– 20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Black </a:t>
            </a:r>
            <a:r>
              <a:rPr lang="en-US" dirty="0"/>
              <a:t>Start and Restoration Course (19 CEHs)  </a:t>
            </a:r>
            <a:r>
              <a:rPr lang="en-US" dirty="0" smtClean="0"/>
              <a:t>February 20</a:t>
            </a:r>
            <a:r>
              <a:rPr lang="en-US" baseline="30000" dirty="0" smtClean="0"/>
              <a:t>th</a:t>
            </a:r>
            <a:r>
              <a:rPr lang="en-US" dirty="0" smtClean="0"/>
              <a:t> – 22</a:t>
            </a:r>
            <a:r>
              <a:rPr lang="en-US" baseline="30000" dirty="0" smtClean="0"/>
              <a:t>nd</a:t>
            </a:r>
            <a:r>
              <a:rPr lang="en-US" dirty="0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68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Black Start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562600"/>
          </a:xfrm>
        </p:spPr>
        <p:txBody>
          <a:bodyPr/>
          <a:lstStyle/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Session </a:t>
            </a:r>
            <a:r>
              <a:rPr lang="en-US" dirty="0"/>
              <a:t>5</a:t>
            </a:r>
          </a:p>
          <a:p>
            <a:pPr lvl="2"/>
            <a:r>
              <a:rPr lang="en-US" dirty="0" smtClean="0"/>
              <a:t>Generator </a:t>
            </a:r>
            <a:r>
              <a:rPr lang="en-US" dirty="0"/>
              <a:t>and Transmission System Dynamics (10 CEHs) February </a:t>
            </a:r>
            <a:r>
              <a:rPr lang="en-US" dirty="0" smtClean="0"/>
              <a:t>26</a:t>
            </a:r>
            <a:r>
              <a:rPr lang="en-US" baseline="30000" dirty="0" smtClean="0"/>
              <a:t>th</a:t>
            </a:r>
            <a:r>
              <a:rPr lang="en-US" dirty="0" smtClean="0"/>
              <a:t> – 27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Black </a:t>
            </a:r>
            <a:r>
              <a:rPr lang="en-US" dirty="0"/>
              <a:t>Start and Restoration Course (19 CEHs)  </a:t>
            </a:r>
            <a:r>
              <a:rPr lang="en-US" dirty="0" smtClean="0"/>
              <a:t>February 27</a:t>
            </a:r>
            <a:r>
              <a:rPr lang="en-US" baseline="30000" dirty="0" smtClean="0"/>
              <a:t>th</a:t>
            </a:r>
            <a:r>
              <a:rPr lang="en-US" dirty="0" smtClean="0"/>
              <a:t> – March </a:t>
            </a:r>
            <a:r>
              <a:rPr lang="en-US" dirty="0"/>
              <a:t>1st </a:t>
            </a:r>
            <a:endParaRPr lang="en-US" dirty="0" smtClean="0"/>
          </a:p>
          <a:p>
            <a:pPr lvl="1"/>
            <a:r>
              <a:rPr lang="en-US" dirty="0" smtClean="0"/>
              <a:t>Session </a:t>
            </a:r>
            <a:r>
              <a:rPr lang="en-US" dirty="0"/>
              <a:t>6</a:t>
            </a:r>
          </a:p>
          <a:p>
            <a:pPr lvl="2"/>
            <a:r>
              <a:rPr lang="en-US" dirty="0" smtClean="0"/>
              <a:t>Generator </a:t>
            </a:r>
            <a:r>
              <a:rPr lang="en-US" dirty="0"/>
              <a:t>and Transmission System Dynamics (10 CEHs) March 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– 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Black </a:t>
            </a:r>
            <a:r>
              <a:rPr lang="en-US" dirty="0"/>
              <a:t>Start and Restoration Course (19 CEHs)  </a:t>
            </a:r>
            <a:r>
              <a:rPr lang="en-US" dirty="0" smtClean="0"/>
              <a:t>March 6</a:t>
            </a:r>
            <a:r>
              <a:rPr lang="en-US" baseline="30000" dirty="0" smtClean="0"/>
              <a:t>th</a:t>
            </a:r>
            <a:r>
              <a:rPr lang="en-US" dirty="0" smtClean="0"/>
              <a:t> – 8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09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Black Start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562600"/>
          </a:xfrm>
        </p:spPr>
        <p:txBody>
          <a:bodyPr/>
          <a:lstStyle/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Inclement </a:t>
            </a:r>
            <a:r>
              <a:rPr lang="en-US" dirty="0"/>
              <a:t>Weather Session</a:t>
            </a:r>
          </a:p>
          <a:p>
            <a:pPr lvl="2"/>
            <a:r>
              <a:rPr lang="en-US" dirty="0" smtClean="0"/>
              <a:t>Generator </a:t>
            </a:r>
            <a:r>
              <a:rPr lang="en-US" dirty="0"/>
              <a:t>and Transmission System Dynamics (10 CEHs) March </a:t>
            </a:r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– 13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 smtClean="0"/>
              <a:t>Black </a:t>
            </a:r>
            <a:r>
              <a:rPr lang="en-US" dirty="0"/>
              <a:t>Start and Restoration Course (19 CEHs)  </a:t>
            </a:r>
            <a:r>
              <a:rPr lang="en-US" dirty="0" smtClean="0"/>
              <a:t>March 13</a:t>
            </a:r>
            <a:r>
              <a:rPr lang="en-US" baseline="30000" dirty="0" smtClean="0"/>
              <a:t>th</a:t>
            </a:r>
            <a:r>
              <a:rPr lang="en-US" dirty="0" smtClean="0"/>
              <a:t> – 15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81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Operator Training Seminar (OTS)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562600"/>
          </a:xfrm>
        </p:spPr>
        <p:txBody>
          <a:bodyPr/>
          <a:lstStyle/>
          <a:p>
            <a:r>
              <a:rPr lang="en-US" dirty="0" smtClean="0"/>
              <a:t>Theme: </a:t>
            </a:r>
            <a:r>
              <a:rPr lang="en-US" dirty="0">
                <a:solidFill>
                  <a:schemeClr val="accent1"/>
                </a:solidFill>
              </a:rPr>
              <a:t>Generators, Markets and Transmission, Working Together to Ensure Reliability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Topics </a:t>
            </a:r>
            <a:r>
              <a:rPr lang="en-US" dirty="0" smtClean="0">
                <a:solidFill>
                  <a:srgbClr val="FF0000"/>
                </a:solidFill>
              </a:rPr>
              <a:t>(Need Presenters for Items in Red)</a:t>
            </a:r>
            <a:endParaRPr lang="en-US" sz="2400" dirty="0"/>
          </a:p>
          <a:p>
            <a:pPr lvl="1"/>
            <a:r>
              <a:rPr lang="en-US" dirty="0" smtClean="0"/>
              <a:t>CEO </a:t>
            </a:r>
            <a:r>
              <a:rPr lang="en-US" dirty="0" smtClean="0"/>
              <a:t>Introduction (Bill </a:t>
            </a:r>
            <a:r>
              <a:rPr lang="en-US" dirty="0" err="1" smtClean="0"/>
              <a:t>Magness</a:t>
            </a:r>
            <a:r>
              <a:rPr lang="en-US" dirty="0" smtClean="0"/>
              <a:t> / ERCOT)</a:t>
            </a:r>
            <a:endParaRPr lang="en-US" dirty="0" smtClean="0"/>
          </a:p>
          <a:p>
            <a:pPr lvl="1"/>
            <a:r>
              <a:rPr lang="en-US" dirty="0" smtClean="0"/>
              <a:t>Weather (Chris Coleman / ERCOT)</a:t>
            </a:r>
            <a:endParaRPr lang="en-US" dirty="0" smtClean="0"/>
          </a:p>
          <a:p>
            <a:pPr lvl="1"/>
            <a:r>
              <a:rPr lang="en-US" dirty="0" smtClean="0"/>
              <a:t>NERC Standards, Protocols, Guides and </a:t>
            </a:r>
            <a:r>
              <a:rPr lang="en-US" dirty="0" smtClean="0"/>
              <a:t>Procedures (Kristi Hobbs / ERCOT)</a:t>
            </a:r>
            <a:endParaRPr lang="en-US" dirty="0" smtClean="0"/>
          </a:p>
          <a:p>
            <a:pPr lvl="1"/>
            <a:r>
              <a:rPr lang="en-US" dirty="0" smtClean="0"/>
              <a:t>Generator Dynamics Impact to Transmission </a:t>
            </a:r>
            <a:r>
              <a:rPr lang="en-US" dirty="0" smtClean="0"/>
              <a:t>Operations (</a:t>
            </a:r>
            <a:r>
              <a:rPr lang="en-US" dirty="0" smtClean="0">
                <a:solidFill>
                  <a:srgbClr val="FF0000"/>
                </a:solidFill>
              </a:rPr>
              <a:t>?????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80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Operator Training Seminar (OTS)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399"/>
            <a:ext cx="8534400" cy="5393961"/>
          </a:xfrm>
        </p:spPr>
        <p:txBody>
          <a:bodyPr/>
          <a:lstStyle/>
          <a:p>
            <a:r>
              <a:rPr lang="en-US" dirty="0" smtClean="0"/>
              <a:t>Topics</a:t>
            </a:r>
            <a:endParaRPr lang="en-US" sz="2400" dirty="0"/>
          </a:p>
          <a:p>
            <a:pPr lvl="1"/>
            <a:r>
              <a:rPr lang="en-US" dirty="0" smtClean="0"/>
              <a:t>Coordinated Voltage </a:t>
            </a:r>
            <a:r>
              <a:rPr lang="en-US" dirty="0" smtClean="0"/>
              <a:t>Control (Stephen Solis / ERCOT)</a:t>
            </a:r>
            <a:endParaRPr lang="en-US" dirty="0" smtClean="0"/>
          </a:p>
          <a:p>
            <a:pPr lvl="1"/>
            <a:r>
              <a:rPr lang="en-US" dirty="0" smtClean="0"/>
              <a:t>Wind, Solar Potential Legislative </a:t>
            </a:r>
            <a:r>
              <a:rPr lang="en-US" dirty="0" smtClean="0"/>
              <a:t>Impacts (</a:t>
            </a:r>
            <a:r>
              <a:rPr lang="en-US" dirty="0" smtClean="0">
                <a:solidFill>
                  <a:srgbClr val="FF0000"/>
                </a:solidFill>
              </a:rPr>
              <a:t>????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Summer / Winter </a:t>
            </a:r>
            <a:r>
              <a:rPr lang="en-US" dirty="0" smtClean="0"/>
              <a:t>Preparation (ERCOT)</a:t>
            </a:r>
            <a:endParaRPr lang="en-US" dirty="0" smtClean="0"/>
          </a:p>
          <a:p>
            <a:pPr lvl="1"/>
            <a:r>
              <a:rPr lang="en-US" dirty="0" smtClean="0"/>
              <a:t>Distributed Energy Resources (DER) / Demand Side </a:t>
            </a:r>
            <a:r>
              <a:rPr lang="en-US" dirty="0" smtClean="0"/>
              <a:t>Management (</a:t>
            </a:r>
            <a:r>
              <a:rPr lang="en-US" dirty="0" smtClean="0">
                <a:solidFill>
                  <a:srgbClr val="FF0000"/>
                </a:solidFill>
              </a:rPr>
              <a:t>????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Loss of SCADA, EMS, or </a:t>
            </a:r>
            <a:r>
              <a:rPr lang="en-US" dirty="0" smtClean="0"/>
              <a:t>LCC (Mark Spinner / ERCOT)(</a:t>
            </a:r>
            <a:r>
              <a:rPr lang="en-US" dirty="0" smtClean="0">
                <a:solidFill>
                  <a:srgbClr val="FF0000"/>
                </a:solidFill>
              </a:rPr>
              <a:t>QSE ???</a:t>
            </a:r>
            <a:r>
              <a:rPr lang="en-US" dirty="0" smtClean="0"/>
              <a:t>)(</a:t>
            </a:r>
            <a:r>
              <a:rPr lang="en-US" dirty="0" smtClean="0">
                <a:solidFill>
                  <a:srgbClr val="FF0000"/>
                </a:solidFill>
              </a:rPr>
              <a:t>TO????</a:t>
            </a:r>
            <a:r>
              <a:rPr lang="en-US" dirty="0" smtClean="0"/>
              <a:t>)(David Penney / TRE)(Ray Manzanilla / ERCOT)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69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Operator Training Seminar (OTS)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399"/>
            <a:ext cx="8534400" cy="5393961"/>
          </a:xfrm>
        </p:spPr>
        <p:txBody>
          <a:bodyPr/>
          <a:lstStyle/>
          <a:p>
            <a:r>
              <a:rPr lang="en-US" dirty="0" smtClean="0"/>
              <a:t>Topics</a:t>
            </a:r>
            <a:endParaRPr lang="en-US" sz="2400" dirty="0"/>
          </a:p>
          <a:p>
            <a:pPr lvl="1"/>
            <a:r>
              <a:rPr lang="en-US" dirty="0" smtClean="0"/>
              <a:t>Forecasting </a:t>
            </a:r>
            <a:r>
              <a:rPr lang="en-US" dirty="0" smtClean="0"/>
              <a:t>Wind and </a:t>
            </a:r>
            <a:r>
              <a:rPr lang="en-US" dirty="0" smtClean="0"/>
              <a:t>Solar (Nitika Mago / ERCOT)</a:t>
            </a:r>
            <a:endParaRPr lang="en-US" dirty="0" smtClean="0"/>
          </a:p>
          <a:p>
            <a:pPr lvl="1"/>
            <a:r>
              <a:rPr lang="en-US" dirty="0" smtClean="0"/>
              <a:t>Human Performance </a:t>
            </a:r>
            <a:r>
              <a:rPr lang="en-US" dirty="0" smtClean="0"/>
              <a:t>Improvement (Brian Legg / ERCOT)</a:t>
            </a:r>
            <a:endParaRPr lang="en-US" dirty="0" smtClean="0"/>
          </a:p>
          <a:p>
            <a:pPr lvl="1"/>
            <a:r>
              <a:rPr lang="en-US" dirty="0" smtClean="0"/>
              <a:t>Asset Management (</a:t>
            </a:r>
            <a:r>
              <a:rPr lang="en-US" dirty="0" smtClean="0">
                <a:solidFill>
                  <a:srgbClr val="FF0000"/>
                </a:solidFill>
              </a:rPr>
              <a:t>????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Extreme Natural Events (Kristi Hobbs / ERCOT)</a:t>
            </a:r>
          </a:p>
          <a:p>
            <a:pPr lvl="1"/>
            <a:r>
              <a:rPr lang="en-US" dirty="0" smtClean="0"/>
              <a:t>RUC Process (John Adams / ERCOT)</a:t>
            </a:r>
          </a:p>
          <a:p>
            <a:pPr lvl="1"/>
            <a:r>
              <a:rPr lang="en-US" dirty="0" smtClean="0"/>
              <a:t>Markets and Reliability (David Maggio / Aaron Townsend / ERCOT)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92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Operator Training Seminar (OTS)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399"/>
            <a:ext cx="8534400" cy="5393961"/>
          </a:xfrm>
        </p:spPr>
        <p:txBody>
          <a:bodyPr/>
          <a:lstStyle/>
          <a:p>
            <a:r>
              <a:rPr lang="en-US" dirty="0" smtClean="0"/>
              <a:t>Topics</a:t>
            </a:r>
            <a:endParaRPr lang="en-US" sz="2400" dirty="0"/>
          </a:p>
          <a:p>
            <a:pPr lvl="1"/>
            <a:r>
              <a:rPr lang="en-US" dirty="0" smtClean="0"/>
              <a:t>Physical and Cyber Security (</a:t>
            </a:r>
            <a:r>
              <a:rPr lang="en-US" dirty="0" err="1" smtClean="0"/>
              <a:t>Centerpoint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9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Operator Training Seminar (OTS)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26425"/>
            <a:ext cx="8534400" cy="4319832"/>
          </a:xfrm>
        </p:spPr>
        <p:txBody>
          <a:bodyPr/>
          <a:lstStyle/>
          <a:p>
            <a:r>
              <a:rPr lang="en-US" dirty="0"/>
              <a:t>Schedule</a:t>
            </a:r>
          </a:p>
          <a:p>
            <a:pPr lvl="1"/>
            <a:r>
              <a:rPr lang="en-US" dirty="0"/>
              <a:t>Pilot – January 23</a:t>
            </a:r>
            <a:r>
              <a:rPr lang="en-US" baseline="30000" dirty="0"/>
              <a:t>rd</a:t>
            </a:r>
            <a:r>
              <a:rPr lang="en-US" dirty="0"/>
              <a:t> – 25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Session 1 – March 27</a:t>
            </a:r>
            <a:r>
              <a:rPr lang="en-US" baseline="30000" dirty="0"/>
              <a:t>th</a:t>
            </a:r>
            <a:r>
              <a:rPr lang="en-US" dirty="0"/>
              <a:t> – 29</a:t>
            </a:r>
            <a:r>
              <a:rPr lang="en-US" baseline="30000" dirty="0"/>
              <a:t>th</a:t>
            </a:r>
            <a:r>
              <a:rPr lang="en-US" dirty="0"/>
              <a:t> </a:t>
            </a:r>
            <a:endParaRPr lang="en-US" sz="1800" dirty="0"/>
          </a:p>
          <a:p>
            <a:pPr lvl="1"/>
            <a:r>
              <a:rPr lang="en-US" dirty="0"/>
              <a:t>Session 2 – April 3</a:t>
            </a:r>
            <a:r>
              <a:rPr lang="en-US" baseline="30000" dirty="0"/>
              <a:t>rd</a:t>
            </a:r>
            <a:r>
              <a:rPr lang="en-US" dirty="0"/>
              <a:t> – 5</a:t>
            </a:r>
            <a:r>
              <a:rPr lang="en-US" baseline="30000" dirty="0"/>
              <a:t>th</a:t>
            </a:r>
            <a:endParaRPr lang="en-US" sz="1800" dirty="0"/>
          </a:p>
          <a:p>
            <a:pPr lvl="1"/>
            <a:r>
              <a:rPr lang="en-US" dirty="0"/>
              <a:t>Session 3 – April 10</a:t>
            </a:r>
            <a:r>
              <a:rPr lang="en-US" baseline="30000" dirty="0"/>
              <a:t>th</a:t>
            </a:r>
            <a:r>
              <a:rPr lang="en-US" dirty="0"/>
              <a:t> – 12</a:t>
            </a:r>
            <a:r>
              <a:rPr lang="en-US" baseline="30000" dirty="0"/>
              <a:t>th</a:t>
            </a:r>
            <a:r>
              <a:rPr lang="en-US" dirty="0"/>
              <a:t> </a:t>
            </a:r>
            <a:endParaRPr lang="en-US" sz="1800" dirty="0"/>
          </a:p>
          <a:p>
            <a:pPr lvl="1"/>
            <a:r>
              <a:rPr lang="en-US" dirty="0"/>
              <a:t>Session 4 – April 17</a:t>
            </a:r>
            <a:r>
              <a:rPr lang="en-US" baseline="30000" dirty="0"/>
              <a:t>th</a:t>
            </a:r>
            <a:r>
              <a:rPr lang="en-US" dirty="0"/>
              <a:t> – 19</a:t>
            </a:r>
            <a:r>
              <a:rPr lang="en-US" baseline="30000" dirty="0"/>
              <a:t>th</a:t>
            </a:r>
            <a:endParaRPr lang="en-US" sz="1800" dirty="0"/>
          </a:p>
          <a:p>
            <a:pPr lvl="1"/>
            <a:r>
              <a:rPr lang="en-US" dirty="0"/>
              <a:t>Session 5 April 24</a:t>
            </a:r>
            <a:r>
              <a:rPr lang="en-US" baseline="30000" dirty="0"/>
              <a:t>th</a:t>
            </a:r>
            <a:r>
              <a:rPr lang="en-US" dirty="0"/>
              <a:t> – 26</a:t>
            </a:r>
            <a:r>
              <a:rPr lang="en-US" baseline="30000" dirty="0"/>
              <a:t>th</a:t>
            </a:r>
            <a:r>
              <a:rPr lang="en-US" dirty="0"/>
              <a:t> </a:t>
            </a:r>
            <a:endParaRPr lang="en-US" sz="1800" dirty="0"/>
          </a:p>
          <a:p>
            <a:pPr lvl="1"/>
            <a:r>
              <a:rPr lang="en-US" dirty="0"/>
              <a:t>Session 6 May 1</a:t>
            </a:r>
            <a:r>
              <a:rPr lang="en-US" baseline="30000" dirty="0"/>
              <a:t>st</a:t>
            </a:r>
            <a:r>
              <a:rPr lang="en-US" dirty="0"/>
              <a:t> – 3</a:t>
            </a:r>
            <a:r>
              <a:rPr lang="en-US" baseline="30000" dirty="0"/>
              <a:t>rd</a:t>
            </a:r>
            <a:r>
              <a:rPr lang="en-US" dirty="0"/>
              <a:t> </a:t>
            </a:r>
            <a:endParaRPr lang="en-US" sz="18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67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400" y="2438400"/>
            <a:ext cx="564603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2017 Black Start and Restoration Summary</a:t>
            </a:r>
            <a:endParaRPr lang="en-US" sz="32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Evan Pierce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27388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3200" dirty="0" smtClean="0"/>
              <a:t>Virtual Instructor Led Training (Pilot)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85523"/>
            <a:ext cx="8534400" cy="5257800"/>
          </a:xfrm>
        </p:spPr>
        <p:txBody>
          <a:bodyPr/>
          <a:lstStyle/>
          <a:p>
            <a:r>
              <a:rPr lang="en-US" dirty="0"/>
              <a:t>The course will </a:t>
            </a:r>
            <a:r>
              <a:rPr lang="en-US" dirty="0" smtClean="0"/>
              <a:t>be the first day of the Winter Storm Drill (Winter Storm Preparation)</a:t>
            </a:r>
            <a:endParaRPr lang="en-US" sz="800" dirty="0"/>
          </a:p>
          <a:p>
            <a:r>
              <a:rPr lang="en-US" dirty="0"/>
              <a:t>Winter Storm Drill Oct 18 – 19, </a:t>
            </a:r>
            <a:r>
              <a:rPr lang="en-US" dirty="0" smtClean="0"/>
              <a:t>2017</a:t>
            </a:r>
            <a:endParaRPr lang="en-US" sz="1000" dirty="0"/>
          </a:p>
          <a:p>
            <a:pPr lvl="1"/>
            <a:r>
              <a:rPr lang="en-US" dirty="0" smtClean="0"/>
              <a:t>Proposed Events received from TOs:</a:t>
            </a: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Rayburn	Lamar </a:t>
            </a:r>
            <a:r>
              <a:rPr lang="en-US" dirty="0"/>
              <a:t>(</a:t>
            </a:r>
            <a:r>
              <a:rPr lang="en-US" dirty="0" smtClean="0"/>
              <a:t>Rayburn)	BTU</a:t>
            </a:r>
            <a:endParaRPr lang="en-US" dirty="0"/>
          </a:p>
          <a:p>
            <a:pPr marL="914400" lvl="2" indent="0">
              <a:buNone/>
            </a:pPr>
            <a:r>
              <a:rPr lang="en-US" dirty="0"/>
              <a:t>Cross Texas </a:t>
            </a:r>
            <a:r>
              <a:rPr lang="en-US" dirty="0" smtClean="0"/>
              <a:t>Transmission		</a:t>
            </a:r>
            <a:r>
              <a:rPr lang="en-US" dirty="0" err="1" smtClean="0"/>
              <a:t>Sharyland</a:t>
            </a:r>
            <a:r>
              <a:rPr lang="en-US" dirty="0" smtClean="0"/>
              <a:t> </a:t>
            </a:r>
            <a:r>
              <a:rPr lang="en-US" dirty="0"/>
              <a:t>Utilities</a:t>
            </a:r>
          </a:p>
          <a:p>
            <a:pPr marL="914400" lvl="2" indent="0">
              <a:buNone/>
            </a:pPr>
            <a:r>
              <a:rPr lang="en-US" dirty="0" smtClean="0"/>
              <a:t>BPUB		Garland		CPS</a:t>
            </a: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DME		College Station	CNP		</a:t>
            </a:r>
          </a:p>
          <a:p>
            <a:pPr marL="914400" lvl="2" indent="0">
              <a:buNone/>
            </a:pPr>
            <a:r>
              <a:rPr lang="en-US" dirty="0" smtClean="0"/>
              <a:t>STEC	</a:t>
            </a:r>
            <a:r>
              <a:rPr lang="en-US" dirty="0"/>
              <a:t>	ONCOR		AEP</a:t>
            </a:r>
          </a:p>
          <a:p>
            <a:pPr marL="914400" lvl="2" indent="0">
              <a:buNone/>
            </a:pPr>
            <a:r>
              <a:rPr lang="en-US" dirty="0" smtClean="0"/>
              <a:t>Lone </a:t>
            </a:r>
            <a:r>
              <a:rPr lang="en-US" dirty="0"/>
              <a:t>Star (</a:t>
            </a:r>
            <a:r>
              <a:rPr lang="en-US" dirty="0" smtClean="0"/>
              <a:t>LST)</a:t>
            </a:r>
            <a:r>
              <a:rPr lang="en-US" dirty="0"/>
              <a:t>	Austin Energy (AE)OMPA</a:t>
            </a:r>
            <a:r>
              <a:rPr lang="en-US" dirty="0" smtClean="0"/>
              <a:t>	</a:t>
            </a: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TVEC		</a:t>
            </a:r>
            <a:r>
              <a:rPr lang="en-US" dirty="0" err="1" smtClean="0"/>
              <a:t>Fannin</a:t>
            </a:r>
            <a:r>
              <a:rPr lang="en-US" dirty="0" smtClean="0"/>
              <a:t> County Electric Coop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5181600"/>
          </a:xfrm>
        </p:spPr>
        <p:txBody>
          <a:bodyPr/>
          <a:lstStyle/>
          <a:p>
            <a:r>
              <a:rPr lang="en-US" dirty="0" smtClean="0"/>
              <a:t>Positive feedback from Operators</a:t>
            </a:r>
          </a:p>
          <a:p>
            <a:r>
              <a:rPr lang="en-US" dirty="0" smtClean="0"/>
              <a:t>Has led to more questions:</a:t>
            </a:r>
          </a:p>
          <a:p>
            <a:pPr lvl="1"/>
            <a:r>
              <a:rPr lang="en-US" u="sng" dirty="0" smtClean="0"/>
              <a:t>Isochronous</a:t>
            </a:r>
            <a:r>
              <a:rPr lang="en-US" dirty="0" smtClean="0"/>
              <a:t>: How many units can be supported?</a:t>
            </a:r>
          </a:p>
          <a:p>
            <a:pPr lvl="1"/>
            <a:r>
              <a:rPr lang="en-US" u="sng" dirty="0"/>
              <a:t>C</a:t>
            </a:r>
            <a:r>
              <a:rPr lang="en-US" u="sng" dirty="0" smtClean="0"/>
              <a:t>FC</a:t>
            </a:r>
            <a:r>
              <a:rPr lang="en-US" dirty="0" smtClean="0"/>
              <a:t>: What is the minimum and maximum threshold?</a:t>
            </a:r>
          </a:p>
          <a:p>
            <a:pPr lvl="1"/>
            <a:r>
              <a:rPr lang="en-US" u="sng" dirty="0" smtClean="0"/>
              <a:t>Generator dynamics</a:t>
            </a:r>
            <a:r>
              <a:rPr lang="en-US" dirty="0" smtClean="0"/>
              <a:t>: What is the current system operator LOK? </a:t>
            </a:r>
          </a:p>
          <a:p>
            <a:pPr lvl="1"/>
            <a:r>
              <a:rPr lang="en-US" u="sng" dirty="0" smtClean="0"/>
              <a:t>Communications</a:t>
            </a:r>
            <a:r>
              <a:rPr lang="en-US" dirty="0" smtClean="0"/>
              <a:t>: Is there need for scripted operating instructions?</a:t>
            </a:r>
            <a:endParaRPr lang="en-US" u="sng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3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Simulator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800600"/>
          </a:xfrm>
        </p:spPr>
        <p:txBody>
          <a:bodyPr/>
          <a:lstStyle/>
          <a:p>
            <a:r>
              <a:rPr lang="en-US" dirty="0" smtClean="0"/>
              <a:t>100% negative feedback</a:t>
            </a:r>
          </a:p>
          <a:p>
            <a:r>
              <a:rPr lang="en-US" dirty="0" smtClean="0"/>
              <a:t>Testing performance every training cycle</a:t>
            </a:r>
          </a:p>
          <a:p>
            <a:r>
              <a:rPr lang="en-US" dirty="0" smtClean="0"/>
              <a:t>Some “simulator issues” were caused by poor operating practices and level of knowledge</a:t>
            </a:r>
          </a:p>
          <a:p>
            <a:r>
              <a:rPr lang="en-US" dirty="0" smtClean="0"/>
              <a:t>100% accountability check on Isochronous capable units</a:t>
            </a:r>
          </a:p>
          <a:p>
            <a:r>
              <a:rPr lang="en-US" dirty="0" smtClean="0"/>
              <a:t>CFC verification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9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63" y="685800"/>
            <a:ext cx="8534400" cy="5728413"/>
          </a:xfrm>
        </p:spPr>
        <p:txBody>
          <a:bodyPr/>
          <a:lstStyle/>
          <a:p>
            <a:r>
              <a:rPr lang="en-US" dirty="0" smtClean="0"/>
              <a:t>Implement an All-Hazards Restoration Methodology</a:t>
            </a:r>
          </a:p>
          <a:p>
            <a:r>
              <a:rPr lang="en-US" dirty="0" smtClean="0"/>
              <a:t>Additional day of Black Start Training</a:t>
            </a:r>
          </a:p>
          <a:p>
            <a:r>
              <a:rPr lang="en-US" dirty="0" smtClean="0"/>
              <a:t>Reclassify some “Critical Loads” to “Black Start Loads”</a:t>
            </a:r>
          </a:p>
          <a:p>
            <a:r>
              <a:rPr lang="en-US" dirty="0" smtClean="0"/>
              <a:t>Improve Stakeholder simulation tools</a:t>
            </a:r>
          </a:p>
          <a:p>
            <a:r>
              <a:rPr lang="en-US" dirty="0" smtClean="0"/>
              <a:t>Black Start Benchmarking</a:t>
            </a:r>
          </a:p>
          <a:p>
            <a:r>
              <a:rPr lang="en-US" dirty="0" smtClean="0"/>
              <a:t>Clarification of roles during Restoration</a:t>
            </a:r>
          </a:p>
          <a:p>
            <a:r>
              <a:rPr lang="en-US" dirty="0" smtClean="0"/>
              <a:t>Isochronous/CFC Modeling</a:t>
            </a:r>
          </a:p>
          <a:p>
            <a:r>
              <a:rPr lang="en-US" dirty="0" smtClean="0"/>
              <a:t>Market Restart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62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59523" y="14902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5</a:t>
            </a:r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459523" y="21760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4</a:t>
            </a:r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1459523" y="42334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  <a:endParaRPr lang="en-US" sz="1350" dirty="0"/>
          </a:p>
        </p:txBody>
      </p:sp>
      <p:sp>
        <p:nvSpPr>
          <p:cNvPr id="7" name="Rectangle 6"/>
          <p:cNvSpPr/>
          <p:nvPr/>
        </p:nvSpPr>
        <p:spPr>
          <a:xfrm>
            <a:off x="1459523" y="28618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8" name="Rectangle 7"/>
          <p:cNvSpPr/>
          <p:nvPr/>
        </p:nvSpPr>
        <p:spPr>
          <a:xfrm>
            <a:off x="1459523" y="49192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0</a:t>
            </a:r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459523" y="35476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2</a:t>
            </a:r>
          </a:p>
        </p:txBody>
      </p:sp>
      <p:cxnSp>
        <p:nvCxnSpPr>
          <p:cNvPr id="17" name="Curved Connector 16"/>
          <p:cNvCxnSpPr>
            <a:stCxn id="4" idx="1"/>
            <a:endCxn id="8" idx="1"/>
          </p:cNvCxnSpPr>
          <p:nvPr/>
        </p:nvCxnSpPr>
        <p:spPr>
          <a:xfrm rot="10800000" flipV="1">
            <a:off x="1459523" y="1833196"/>
            <a:ext cx="9525" cy="3429000"/>
          </a:xfrm>
          <a:prstGeom prst="curvedConnector3">
            <a:avLst>
              <a:gd name="adj1" fmla="val 11215386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stCxn id="6" idx="1"/>
            <a:endCxn id="8" idx="1"/>
          </p:cNvCxnSpPr>
          <p:nvPr/>
        </p:nvCxnSpPr>
        <p:spPr>
          <a:xfrm rot="10800000" flipV="1">
            <a:off x="1459523" y="45763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6" idx="1"/>
            <a:endCxn id="9" idx="1"/>
          </p:cNvCxnSpPr>
          <p:nvPr/>
        </p:nvCxnSpPr>
        <p:spPr>
          <a:xfrm rot="10800000">
            <a:off x="1459523" y="38905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7" idx="1"/>
            <a:endCxn id="9" idx="1"/>
          </p:cNvCxnSpPr>
          <p:nvPr/>
        </p:nvCxnSpPr>
        <p:spPr>
          <a:xfrm rot="10800000" flipV="1">
            <a:off x="1459523" y="32047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>
            <a:stCxn id="5" idx="1"/>
            <a:endCxn id="7" idx="1"/>
          </p:cNvCxnSpPr>
          <p:nvPr/>
        </p:nvCxnSpPr>
        <p:spPr>
          <a:xfrm rot="10800000" flipV="1">
            <a:off x="1459523" y="25189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4" idx="1"/>
            <a:endCxn id="5" idx="1"/>
          </p:cNvCxnSpPr>
          <p:nvPr/>
        </p:nvCxnSpPr>
        <p:spPr>
          <a:xfrm rot="10800000" flipV="1">
            <a:off x="1459523" y="18331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145323" y="1490296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Restore Load</a:t>
            </a:r>
            <a:endParaRPr lang="en-US" sz="1350" dirty="0"/>
          </a:p>
        </p:txBody>
      </p:sp>
      <p:sp>
        <p:nvSpPr>
          <p:cNvPr id="54" name="Rectangle 53"/>
          <p:cNvSpPr/>
          <p:nvPr/>
        </p:nvSpPr>
        <p:spPr>
          <a:xfrm>
            <a:off x="2145323" y="4919294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Start Black Start Unit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459505" y="1488353"/>
            <a:ext cx="685800" cy="411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Finish</a:t>
            </a:r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r>
              <a:rPr lang="en-US" sz="1350" dirty="0"/>
              <a:t>Start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145320" y="4234100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Build Cranking Path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589822" y="2182655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AGC/LFC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589822" y="4236757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Isochronous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589822" y="3552160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CFC </a:t>
            </a:r>
          </a:p>
          <a:p>
            <a:pPr algn="ctr"/>
            <a:r>
              <a:rPr lang="en-US" sz="1350" dirty="0"/>
              <a:t>(Single TOP)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589822" y="2867562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CFC</a:t>
            </a:r>
          </a:p>
          <a:p>
            <a:pPr algn="ctr"/>
            <a:r>
              <a:rPr lang="en-US" sz="1350" dirty="0"/>
              <a:t>(Multi TOP)</a:t>
            </a:r>
          </a:p>
        </p:txBody>
      </p:sp>
      <p:sp>
        <p:nvSpPr>
          <p:cNvPr id="88" name="Rectangle 87"/>
          <p:cNvSpPr/>
          <p:nvPr/>
        </p:nvSpPr>
        <p:spPr>
          <a:xfrm>
            <a:off x="6589822" y="1497165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Market Restoration</a:t>
            </a:r>
            <a:endParaRPr lang="en-US" sz="1350" dirty="0"/>
          </a:p>
        </p:txBody>
      </p:sp>
      <p:sp>
        <p:nvSpPr>
          <p:cNvPr id="89" name="Rectangle 88"/>
          <p:cNvSpPr/>
          <p:nvPr/>
        </p:nvSpPr>
        <p:spPr>
          <a:xfrm>
            <a:off x="6589822" y="4919294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Partial Blackout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145317" y="3546218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Start Next Start Unit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145320" y="2860418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Build Corridor</a:t>
            </a:r>
          </a:p>
        </p:txBody>
      </p:sp>
      <p:sp>
        <p:nvSpPr>
          <p:cNvPr id="95" name="Rectangle 94"/>
          <p:cNvSpPr/>
          <p:nvPr/>
        </p:nvSpPr>
        <p:spPr>
          <a:xfrm>
            <a:off x="2145320" y="2174618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Reach Synch Point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464401" y="4231553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Start Black Start Unit</a:t>
            </a:r>
          </a:p>
          <a:p>
            <a:pPr algn="ctr"/>
            <a:r>
              <a:rPr lang="en-US" sz="600" dirty="0"/>
              <a:t>Build Cranking Path</a:t>
            </a:r>
          </a:p>
          <a:p>
            <a:pPr algn="ctr"/>
            <a:r>
              <a:rPr lang="en-US" sz="600" dirty="0"/>
              <a:t>Start Next Start Unit</a:t>
            </a:r>
          </a:p>
          <a:p>
            <a:pPr algn="ctr"/>
            <a:r>
              <a:rPr lang="en-US" sz="600" dirty="0"/>
              <a:t>Build Corridor</a:t>
            </a:r>
          </a:p>
          <a:p>
            <a:pPr algn="ctr"/>
            <a:r>
              <a:rPr lang="en-US" sz="600" dirty="0"/>
              <a:t>Reach Synch Point</a:t>
            </a:r>
          </a:p>
        </p:txBody>
      </p:sp>
      <p:sp>
        <p:nvSpPr>
          <p:cNvPr id="97" name="Rectangle 96"/>
          <p:cNvSpPr/>
          <p:nvPr/>
        </p:nvSpPr>
        <p:spPr>
          <a:xfrm>
            <a:off x="5464395" y="2868455"/>
            <a:ext cx="1125416" cy="1368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Restore Load</a:t>
            </a:r>
            <a:endParaRPr lang="en-US" sz="1350" dirty="0"/>
          </a:p>
        </p:txBody>
      </p:sp>
      <p:cxnSp>
        <p:nvCxnSpPr>
          <p:cNvPr id="18" name="Straight Arrow Connector 17"/>
          <p:cNvCxnSpPr>
            <a:stCxn id="50" idx="3"/>
            <a:endCxn id="97" idx="1"/>
          </p:cNvCxnSpPr>
          <p:nvPr/>
        </p:nvCxnSpPr>
        <p:spPr>
          <a:xfrm>
            <a:off x="3270739" y="1833196"/>
            <a:ext cx="2193656" cy="1719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95" idx="3"/>
            <a:endCxn id="96" idx="1"/>
          </p:cNvCxnSpPr>
          <p:nvPr/>
        </p:nvCxnSpPr>
        <p:spPr>
          <a:xfrm>
            <a:off x="3270736" y="2517518"/>
            <a:ext cx="2193665" cy="2056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93" idx="3"/>
            <a:endCxn id="96" idx="1"/>
          </p:cNvCxnSpPr>
          <p:nvPr/>
        </p:nvCxnSpPr>
        <p:spPr>
          <a:xfrm>
            <a:off x="3270733" y="3889118"/>
            <a:ext cx="2193668" cy="685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endCxn id="96" idx="1"/>
          </p:cNvCxnSpPr>
          <p:nvPr/>
        </p:nvCxnSpPr>
        <p:spPr>
          <a:xfrm>
            <a:off x="3270733" y="3203318"/>
            <a:ext cx="2193668" cy="1371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3" idx="3"/>
            <a:endCxn id="96" idx="1"/>
          </p:cNvCxnSpPr>
          <p:nvPr/>
        </p:nvCxnSpPr>
        <p:spPr>
          <a:xfrm flipV="1">
            <a:off x="3270736" y="4574453"/>
            <a:ext cx="2193665" cy="2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54" idx="3"/>
            <a:endCxn id="96" idx="1"/>
          </p:cNvCxnSpPr>
          <p:nvPr/>
        </p:nvCxnSpPr>
        <p:spPr>
          <a:xfrm flipV="1">
            <a:off x="3270739" y="4574453"/>
            <a:ext cx="2193662" cy="687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5464401" y="4917353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Complete Blackout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5464395" y="1496480"/>
            <a:ext cx="1125416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Uncharted Territory</a:t>
            </a: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All </a:t>
            </a:r>
            <a:r>
              <a:rPr lang="en-US" dirty="0"/>
              <a:t>H</a:t>
            </a:r>
            <a:r>
              <a:rPr lang="en-US" dirty="0" smtClean="0"/>
              <a:t>azards Approach </a:t>
            </a:r>
            <a:r>
              <a:rPr lang="en-US" dirty="0" smtClean="0"/>
              <a:t>for </a:t>
            </a:r>
            <a:r>
              <a:rPr lang="en-US" dirty="0" smtClean="0"/>
              <a:t>System </a:t>
            </a:r>
            <a:r>
              <a:rPr lang="en-US" dirty="0"/>
              <a:t>R</a:t>
            </a:r>
            <a:r>
              <a:rPr lang="en-US" dirty="0" smtClean="0"/>
              <a:t>estoration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39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4" grpId="0" animBg="1"/>
      <p:bldP spid="56" grpId="0" animBg="1"/>
      <p:bldP spid="73" grpId="0" animBg="1"/>
      <p:bldP spid="51" grpId="0" animBg="1"/>
      <p:bldP spid="53" grpId="0" animBg="1"/>
      <p:bldP spid="55" grpId="0" animBg="1"/>
      <p:bldP spid="52" grpId="0" animBg="1"/>
      <p:bldP spid="88" grpId="0" animBg="1"/>
      <p:bldP spid="89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116" grpId="0" animBg="1"/>
      <p:bldP spid="1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 smtClean="0"/>
              <a:t>Hazards </a:t>
            </a:r>
            <a:r>
              <a:rPr lang="en-US" dirty="0"/>
              <a:t>S</a:t>
            </a:r>
            <a:r>
              <a:rPr lang="en-US" dirty="0" smtClean="0"/>
              <a:t>equence </a:t>
            </a:r>
            <a:r>
              <a:rPr lang="en-US" dirty="0" smtClean="0"/>
              <a:t>for </a:t>
            </a:r>
            <a:r>
              <a:rPr lang="en-US" dirty="0" smtClean="0"/>
              <a:t>System </a:t>
            </a:r>
            <a:r>
              <a:rPr lang="en-US" dirty="0"/>
              <a:t>R</a:t>
            </a:r>
            <a:r>
              <a:rPr lang="en-US" dirty="0" smtClean="0"/>
              <a:t>estoration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423339"/>
              </p:ext>
            </p:extLst>
          </p:nvPr>
        </p:nvGraphicFramePr>
        <p:xfrm>
          <a:off x="381000" y="1066800"/>
          <a:ext cx="8217881" cy="3652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3133"/>
                <a:gridCol w="996107"/>
                <a:gridCol w="996107"/>
                <a:gridCol w="996107"/>
                <a:gridCol w="996107"/>
                <a:gridCol w="996107"/>
                <a:gridCol w="1157241"/>
                <a:gridCol w="1376972"/>
              </a:tblGrid>
              <a:tr h="521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sng" strike="noStrike" dirty="0">
                          <a:effectLst/>
                        </a:rPr>
                        <a:t>Stage</a:t>
                      </a:r>
                      <a:endParaRPr lang="en-US" sz="9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sng" strike="noStrike">
                          <a:effectLst/>
                        </a:rPr>
                        <a:t>Condition</a:t>
                      </a:r>
                      <a:endParaRPr lang="en-US" sz="9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sng" strike="noStrike">
                          <a:effectLst/>
                        </a:rPr>
                        <a:t>Voltage Control</a:t>
                      </a:r>
                      <a:endParaRPr lang="en-US" sz="9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sng" strike="noStrike">
                          <a:effectLst/>
                        </a:rPr>
                        <a:t>Frequency Control</a:t>
                      </a:r>
                      <a:endParaRPr lang="en-US" sz="9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sng" strike="noStrike">
                          <a:effectLst/>
                        </a:rPr>
                        <a:t>Situational Awareness</a:t>
                      </a:r>
                      <a:endParaRPr lang="en-US" sz="9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sng" strike="noStrike">
                          <a:effectLst/>
                        </a:rPr>
                        <a:t>Infrastructure development</a:t>
                      </a:r>
                      <a:endParaRPr lang="en-US" sz="9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sng" strike="noStrike">
                          <a:effectLst/>
                        </a:rPr>
                        <a:t>Contingencies</a:t>
                      </a:r>
                      <a:endParaRPr lang="en-US" sz="9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sng" strike="noStrike">
                          <a:effectLst/>
                        </a:rPr>
                        <a:t>Frequency and voltage control coordinating entity</a:t>
                      </a:r>
                      <a:endParaRPr lang="en-US" sz="9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</a:tr>
              <a:tr h="521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Market Restoration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Dynamic/ Static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SCED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Tools functioning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N-1 SCED calculation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ERCOT, with SCED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</a:tr>
              <a:tr h="521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AGC/LFC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Dynamic/ Static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LFC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 smtClean="0">
                          <a:effectLst/>
                        </a:rPr>
                        <a:t>Angle/Power Flow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345 kV tie lines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MSSC/IROL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ERCOT, with RTCA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</a:tr>
              <a:tr h="521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Multi-TO CFC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Dynamic/ Static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CFC/UFLS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 smtClean="0">
                          <a:effectLst/>
                        </a:rPr>
                        <a:t>Voltage/Frequency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345 kV full Island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MSSC manual calculation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ERCOT, with TOs &amp; QSEs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</a:tr>
              <a:tr h="521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Single TO CFC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Dynamic/ Static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CFC/UFLS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 smtClean="0">
                          <a:effectLst/>
                        </a:rPr>
                        <a:t>Frequency/Voltage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345 kV as needed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N-1 manual calculation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TO, with QSE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</a:tr>
              <a:tr h="521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Isochronous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Dynamic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Gen Isoc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Frequency/ Generator limits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138/69 kV only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TO, with GO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</a:tr>
              <a:tr h="521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Initial Blackout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AVR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Load/Gen balance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Island Boundaries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06" marR="5206" marT="5206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543800" y="5778103"/>
            <a:ext cx="400050" cy="165497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4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1869"/>
            <a:ext cx="8534400" cy="4929433"/>
          </a:xfrm>
        </p:spPr>
        <p:txBody>
          <a:bodyPr/>
          <a:lstStyle/>
          <a:p>
            <a:r>
              <a:rPr lang="en-US" dirty="0" smtClean="0"/>
              <a:t>Next Meeting</a:t>
            </a:r>
          </a:p>
          <a:p>
            <a:pPr lvl="1"/>
            <a:r>
              <a:rPr lang="en-US" dirty="0" smtClean="0"/>
              <a:t>August 17</a:t>
            </a:r>
            <a:r>
              <a:rPr lang="en-US" baseline="30000" dirty="0" smtClean="0"/>
              <a:t>th</a:t>
            </a:r>
            <a:r>
              <a:rPr lang="en-US" dirty="0" smtClean="0"/>
              <a:t> TCC </a:t>
            </a:r>
            <a:r>
              <a:rPr lang="en-US" dirty="0" smtClean="0"/>
              <a:t>1 Room 253 at Taylor campus (WebEx)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0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3200" dirty="0" smtClean="0"/>
              <a:t>Virtual Instructor Led Training (Pilot)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85522"/>
            <a:ext cx="8534400" cy="5539077"/>
          </a:xfrm>
        </p:spPr>
        <p:txBody>
          <a:bodyPr/>
          <a:lstStyle/>
          <a:p>
            <a:r>
              <a:rPr lang="en-US" dirty="0" smtClean="0"/>
              <a:t>Winter </a:t>
            </a:r>
            <a:r>
              <a:rPr lang="en-US" dirty="0"/>
              <a:t>Storm Drill Oct 18 – 19, </a:t>
            </a:r>
            <a:r>
              <a:rPr lang="en-US" dirty="0" smtClean="0"/>
              <a:t>2017</a:t>
            </a:r>
            <a:endParaRPr lang="en-US" sz="1000" dirty="0"/>
          </a:p>
          <a:p>
            <a:pPr lvl="1"/>
            <a:r>
              <a:rPr lang="en-US" dirty="0" smtClean="0"/>
              <a:t>Proposed Events received from QSEs:</a:t>
            </a:r>
            <a:endParaRPr lang="en-US" dirty="0"/>
          </a:p>
          <a:p>
            <a:pPr marL="914400" lvl="2" indent="0">
              <a:buNone/>
            </a:pPr>
            <a:r>
              <a:rPr lang="en-US" dirty="0"/>
              <a:t>Sun </a:t>
            </a:r>
            <a:r>
              <a:rPr lang="en-US" dirty="0" smtClean="0"/>
              <a:t>Edison</a:t>
            </a:r>
            <a:r>
              <a:rPr lang="en-US" dirty="0"/>
              <a:t>	</a:t>
            </a:r>
            <a:r>
              <a:rPr lang="en-US" dirty="0" smtClean="0"/>
              <a:t>	Constellation		Twin </a:t>
            </a:r>
            <a:r>
              <a:rPr lang="en-US" dirty="0"/>
              <a:t>Eagle</a:t>
            </a:r>
          </a:p>
          <a:p>
            <a:pPr marL="914400" lvl="2" indent="0">
              <a:buNone/>
            </a:pPr>
            <a:r>
              <a:rPr lang="en-US" dirty="0" smtClean="0"/>
              <a:t>Energy </a:t>
            </a:r>
            <a:r>
              <a:rPr lang="en-US" dirty="0"/>
              <a:t>Scheduling, LLC </a:t>
            </a:r>
            <a:r>
              <a:rPr lang="en-US" dirty="0" smtClean="0"/>
              <a:t>		BP </a:t>
            </a:r>
            <a:r>
              <a:rPr lang="en-US" dirty="0"/>
              <a:t>Energy Company</a:t>
            </a:r>
          </a:p>
          <a:p>
            <a:pPr marL="914400" lvl="2" indent="0">
              <a:buNone/>
            </a:pPr>
            <a:r>
              <a:rPr lang="en-US" dirty="0"/>
              <a:t>MP2 </a:t>
            </a:r>
            <a:r>
              <a:rPr lang="en-US" dirty="0" smtClean="0"/>
              <a:t>Energy		EON			Talen </a:t>
            </a:r>
            <a:r>
              <a:rPr lang="en-US" dirty="0"/>
              <a:t>Energy</a:t>
            </a:r>
          </a:p>
          <a:p>
            <a:pPr marL="914400" lvl="2" indent="0">
              <a:buNone/>
            </a:pPr>
            <a:r>
              <a:rPr lang="en-US" dirty="0" smtClean="0"/>
              <a:t>BTU			</a:t>
            </a:r>
            <a:r>
              <a:rPr lang="en-US" dirty="0" err="1" smtClean="0"/>
              <a:t>NextEra</a:t>
            </a:r>
            <a:r>
              <a:rPr lang="en-US" dirty="0" smtClean="0"/>
              <a:t> Energy	GEUS</a:t>
            </a:r>
            <a:endParaRPr lang="en-US" dirty="0"/>
          </a:p>
          <a:p>
            <a:pPr marL="914400" lvl="2" indent="0">
              <a:buNone/>
            </a:pPr>
            <a:r>
              <a:rPr lang="en-US" dirty="0"/>
              <a:t>Occidental </a:t>
            </a:r>
            <a:r>
              <a:rPr lang="en-US" dirty="0" smtClean="0"/>
              <a:t>Power	Garland		ETC </a:t>
            </a:r>
            <a:r>
              <a:rPr lang="en-US" dirty="0"/>
              <a:t>Endure</a:t>
            </a:r>
          </a:p>
          <a:p>
            <a:pPr marL="914400" lvl="2" indent="0">
              <a:buNone/>
            </a:pPr>
            <a:r>
              <a:rPr lang="en-US" dirty="0" smtClean="0"/>
              <a:t>CPS			Suez			Brazos</a:t>
            </a:r>
            <a:endParaRPr lang="en-US" dirty="0"/>
          </a:p>
          <a:p>
            <a:pPr marL="914400" lvl="2" indent="0">
              <a:buNone/>
            </a:pPr>
            <a:r>
              <a:rPr lang="en-US" dirty="0"/>
              <a:t>AEP - QSE &amp; QSE </a:t>
            </a:r>
            <a:r>
              <a:rPr lang="en-US" dirty="0" smtClean="0"/>
              <a:t>3	CES		Direct </a:t>
            </a:r>
            <a:r>
              <a:rPr lang="en-US" dirty="0"/>
              <a:t>Energy</a:t>
            </a:r>
          </a:p>
          <a:p>
            <a:pPr marL="914400" lvl="2" indent="0">
              <a:buNone/>
            </a:pPr>
            <a:r>
              <a:rPr lang="en-US" dirty="0" err="1"/>
              <a:t>Avangrid</a:t>
            </a:r>
            <a:r>
              <a:rPr lang="en-US" dirty="0"/>
              <a:t> </a:t>
            </a:r>
            <a:r>
              <a:rPr lang="en-US" dirty="0" smtClean="0"/>
              <a:t>Renewables	Austin </a:t>
            </a:r>
            <a:r>
              <a:rPr lang="en-US" dirty="0"/>
              <a:t>Energy (AE)</a:t>
            </a:r>
          </a:p>
          <a:p>
            <a:pPr marL="914400" lvl="2" indent="0">
              <a:buNone/>
            </a:pPr>
            <a:r>
              <a:rPr lang="en-US" dirty="0" smtClean="0"/>
              <a:t>EDF		GCEC		APX		Duke	</a:t>
            </a: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LCRA		</a:t>
            </a:r>
            <a:r>
              <a:rPr lang="en-US" dirty="0" err="1" smtClean="0"/>
              <a:t>Luminant</a:t>
            </a:r>
            <a:r>
              <a:rPr lang="en-US" dirty="0" smtClean="0"/>
              <a:t>	NRG		STEC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2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Winter Storm Drill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86400"/>
          </a:xfrm>
        </p:spPr>
        <p:txBody>
          <a:bodyPr/>
          <a:lstStyle/>
          <a:p>
            <a:r>
              <a:rPr lang="en-US" dirty="0" smtClean="0"/>
              <a:t>Winter Storm Drill Oct 18 – 19, 2017</a:t>
            </a:r>
            <a:endParaRPr lang="en-US" sz="1000" dirty="0" smtClean="0"/>
          </a:p>
          <a:p>
            <a:pPr lvl="1"/>
            <a:r>
              <a:rPr lang="en-US" dirty="0" smtClean="0"/>
              <a:t>CEHs may be administered by ERCOT provided the Criteria identified is met.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Grid Ex IV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10200"/>
          </a:xfrm>
        </p:spPr>
        <p:txBody>
          <a:bodyPr/>
          <a:lstStyle/>
          <a:p>
            <a:r>
              <a:rPr lang="en-US" dirty="0" smtClean="0"/>
              <a:t>Grid Ex IV Nov 15 – 16, 2017</a:t>
            </a:r>
          </a:p>
          <a:p>
            <a:pPr lvl="1"/>
            <a:r>
              <a:rPr lang="en-US" dirty="0" smtClean="0"/>
              <a:t>Registration (Strongly suggested to R</a:t>
            </a:r>
            <a:endParaRPr lang="en-US" sz="2000" dirty="0"/>
          </a:p>
          <a:p>
            <a:pPr lvl="2"/>
            <a:r>
              <a:rPr lang="en-US" dirty="0"/>
              <a:t>Send your organization’s Lead Planner name and email address to </a:t>
            </a:r>
            <a:r>
              <a:rPr lang="en-US" u="sng" dirty="0">
                <a:hlinkClick r:id="rId2"/>
              </a:rPr>
              <a:t>GridEx_Registration@bah.com</a:t>
            </a:r>
            <a:endParaRPr lang="en-US" sz="1800" dirty="0"/>
          </a:p>
          <a:p>
            <a:pPr lvl="2"/>
            <a:r>
              <a:rPr lang="en-US" dirty="0" smtClean="0"/>
              <a:t>The </a:t>
            </a:r>
            <a:r>
              <a:rPr lang="en-US" dirty="0"/>
              <a:t>advantages to registering with NERC is that you will have access to the Simulation Deck to enhance your </a:t>
            </a:r>
            <a:r>
              <a:rPr lang="en-US" dirty="0" smtClean="0"/>
              <a:t>simulation.</a:t>
            </a:r>
            <a:endParaRPr lang="en-US" sz="1800" dirty="0"/>
          </a:p>
          <a:p>
            <a:pPr lvl="2"/>
            <a:r>
              <a:rPr lang="en-US" dirty="0" smtClean="0"/>
              <a:t>Can </a:t>
            </a:r>
            <a:r>
              <a:rPr lang="en-US" dirty="0"/>
              <a:t>register as an observer or participant until November 7</a:t>
            </a:r>
            <a:r>
              <a:rPr lang="en-US" baseline="30000" dirty="0"/>
              <a:t>th</a:t>
            </a:r>
            <a:r>
              <a:rPr lang="en-US" dirty="0"/>
              <a:t>.</a:t>
            </a:r>
            <a:endParaRPr lang="en-US" sz="4000" dirty="0"/>
          </a:p>
          <a:p>
            <a:pPr lvl="1"/>
            <a:r>
              <a:rPr lang="en-US" dirty="0"/>
              <a:t>D</a:t>
            </a:r>
            <a:r>
              <a:rPr lang="en-US" dirty="0" smtClean="0"/>
              <a:t>o </a:t>
            </a:r>
            <a:r>
              <a:rPr lang="en-US" dirty="0"/>
              <a:t>not have to register with NERC to participate in the ERCOT </a:t>
            </a:r>
            <a:r>
              <a:rPr lang="en-US" dirty="0" err="1"/>
              <a:t>GridEx</a:t>
            </a:r>
            <a:r>
              <a:rPr lang="en-US" dirty="0"/>
              <a:t> IV.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Grid Ex IV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562600"/>
          </a:xfrm>
        </p:spPr>
        <p:txBody>
          <a:bodyPr/>
          <a:lstStyle/>
          <a:p>
            <a:r>
              <a:rPr lang="en-US" dirty="0" smtClean="0"/>
              <a:t>Grid Ex IV Nov 15 – 16, 2017</a:t>
            </a:r>
          </a:p>
          <a:p>
            <a:pPr lvl="1"/>
            <a:r>
              <a:rPr lang="en-US" dirty="0" smtClean="0"/>
              <a:t>Will </a:t>
            </a:r>
            <a:r>
              <a:rPr lang="en-US" dirty="0"/>
              <a:t>use the Winter Storm Drill events (lite)</a:t>
            </a:r>
            <a:endParaRPr lang="en-US" sz="2000" dirty="0"/>
          </a:p>
          <a:p>
            <a:pPr lvl="1"/>
            <a:r>
              <a:rPr lang="en-US" dirty="0" smtClean="0"/>
              <a:t>Current NERC registered participants are:</a:t>
            </a:r>
          </a:p>
          <a:p>
            <a:pPr lvl="2"/>
            <a:r>
              <a:rPr lang="en-US" dirty="0" smtClean="0"/>
              <a:t>City of Garland</a:t>
            </a:r>
          </a:p>
          <a:p>
            <a:pPr lvl="2"/>
            <a:r>
              <a:rPr lang="en-US" dirty="0" smtClean="0"/>
              <a:t>American Electric Power</a:t>
            </a:r>
          </a:p>
          <a:p>
            <a:pPr lvl="2"/>
            <a:r>
              <a:rPr lang="en-US" dirty="0" smtClean="0"/>
              <a:t>Bluebonnet Electric Cooperative</a:t>
            </a:r>
          </a:p>
          <a:p>
            <a:pPr lvl="2"/>
            <a:r>
              <a:rPr lang="en-US" dirty="0" smtClean="0"/>
              <a:t>Austin Energy</a:t>
            </a:r>
          </a:p>
          <a:p>
            <a:pPr lvl="2"/>
            <a:r>
              <a:rPr lang="en-US" dirty="0" smtClean="0"/>
              <a:t>Lower Colorado River Authority</a:t>
            </a:r>
          </a:p>
          <a:p>
            <a:pPr lvl="2"/>
            <a:r>
              <a:rPr lang="en-US" dirty="0" smtClean="0"/>
              <a:t>ONCOR</a:t>
            </a:r>
            <a:endParaRPr lang="en-US" dirty="0"/>
          </a:p>
          <a:p>
            <a:pPr lvl="2"/>
            <a:r>
              <a:rPr lang="en-US" dirty="0" smtClean="0"/>
              <a:t>Rayburn </a:t>
            </a:r>
            <a:r>
              <a:rPr lang="en-US" dirty="0"/>
              <a:t>Electric </a:t>
            </a:r>
            <a:r>
              <a:rPr lang="en-US" dirty="0" smtClean="0"/>
              <a:t>Cooperative</a:t>
            </a:r>
          </a:p>
          <a:p>
            <a:pPr lvl="2"/>
            <a:r>
              <a:rPr lang="en-US" dirty="0" err="1" smtClean="0"/>
              <a:t>Sharyland</a:t>
            </a:r>
            <a:r>
              <a:rPr lang="en-US" dirty="0" smtClean="0"/>
              <a:t> </a:t>
            </a:r>
            <a:r>
              <a:rPr lang="en-US" dirty="0"/>
              <a:t>Utilities, LP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lvl="0"/>
            <a:r>
              <a:rPr lang="en-US" dirty="0"/>
              <a:t>Sync and </a:t>
            </a:r>
            <a:r>
              <a:rPr lang="en-US" dirty="0" smtClean="0"/>
              <a:t>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158033"/>
          </a:xfrm>
        </p:spPr>
        <p:txBody>
          <a:bodyPr/>
          <a:lstStyle/>
          <a:p>
            <a:r>
              <a:rPr lang="en-US" dirty="0" smtClean="0"/>
              <a:t>Initial </a:t>
            </a:r>
            <a:r>
              <a:rPr lang="en-US" dirty="0"/>
              <a:t>Restoration Outage(s) and Island Scenario Input from Participants </a:t>
            </a:r>
            <a:r>
              <a:rPr lang="en-US" dirty="0" smtClean="0"/>
              <a:t>due</a:t>
            </a:r>
            <a:endParaRPr lang="en-US" sz="2400" dirty="0"/>
          </a:p>
          <a:p>
            <a:r>
              <a:rPr lang="en-US" dirty="0"/>
              <a:t>When to transition to </a:t>
            </a:r>
            <a:r>
              <a:rPr lang="en-US" dirty="0" smtClean="0"/>
              <a:t>Constant Frequency Control</a:t>
            </a:r>
            <a:endParaRPr lang="en-US" sz="2400" dirty="0"/>
          </a:p>
          <a:p>
            <a:r>
              <a:rPr lang="en-US" dirty="0"/>
              <a:t>Operating Principles for Multi-TOP CFC </a:t>
            </a:r>
            <a:r>
              <a:rPr lang="en-US" dirty="0" smtClean="0"/>
              <a:t>island</a:t>
            </a:r>
            <a:endParaRPr lang="en-US" sz="2400" dirty="0"/>
          </a:p>
          <a:p>
            <a:r>
              <a:rPr lang="en-US" dirty="0" smtClean="0"/>
              <a:t>To </a:t>
            </a:r>
            <a:r>
              <a:rPr lang="en-US" dirty="0" smtClean="0"/>
              <a:t>be held September 20</a:t>
            </a:r>
            <a:r>
              <a:rPr lang="en-US" baseline="30000" dirty="0" smtClean="0"/>
              <a:t>th</a:t>
            </a:r>
            <a:r>
              <a:rPr lang="en-US" dirty="0" smtClean="0"/>
              <a:t> 0800 – 1200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Black Start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562600"/>
          </a:xfrm>
        </p:spPr>
        <p:txBody>
          <a:bodyPr/>
          <a:lstStyle/>
          <a:p>
            <a:r>
              <a:rPr lang="en-US" dirty="0"/>
              <a:t>All Hazards Restoration Stages Framework</a:t>
            </a:r>
            <a:endParaRPr lang="en-US" sz="2400" dirty="0"/>
          </a:p>
          <a:p>
            <a:r>
              <a:rPr lang="en-US" dirty="0"/>
              <a:t>Extra Day of Black Start and Restoration Training (CEHs)</a:t>
            </a:r>
            <a:endParaRPr lang="en-US" sz="2400" dirty="0"/>
          </a:p>
          <a:p>
            <a:pPr lvl="1"/>
            <a:r>
              <a:rPr lang="en-US" dirty="0"/>
              <a:t>Generator Dynamics (Voltage and Frequency)</a:t>
            </a:r>
            <a:endParaRPr lang="en-US" sz="2200" dirty="0"/>
          </a:p>
          <a:p>
            <a:pPr lvl="1"/>
            <a:r>
              <a:rPr lang="en-US" dirty="0"/>
              <a:t>Transmission System Dynamics (Voltage)</a:t>
            </a:r>
            <a:endParaRPr lang="en-US" sz="2200" dirty="0"/>
          </a:p>
          <a:p>
            <a:pPr lvl="1"/>
            <a:r>
              <a:rPr lang="en-US" dirty="0" smtClean="0"/>
              <a:t>Strongly </a:t>
            </a:r>
            <a:r>
              <a:rPr lang="en-US" dirty="0"/>
              <a:t>Recommended for Operators with less than 5 years, Recommended refresher for everyone</a:t>
            </a:r>
            <a:endParaRPr lang="en-US" sz="2200" dirty="0"/>
          </a:p>
          <a:p>
            <a:pPr lvl="1"/>
            <a:r>
              <a:rPr lang="en-US" dirty="0"/>
              <a:t>10 additional </a:t>
            </a:r>
            <a:r>
              <a:rPr lang="en-US" dirty="0" smtClean="0"/>
              <a:t>CEHs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2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9713"/>
            <a:ext cx="8458200" cy="518318"/>
          </a:xfrm>
        </p:spPr>
        <p:txBody>
          <a:bodyPr/>
          <a:lstStyle/>
          <a:p>
            <a:r>
              <a:rPr lang="en-US" dirty="0" smtClean="0"/>
              <a:t>2018 Black Start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77" y="685800"/>
            <a:ext cx="8534400" cy="5562600"/>
          </a:xfrm>
        </p:spPr>
        <p:txBody>
          <a:bodyPr/>
          <a:lstStyle/>
          <a:p>
            <a:r>
              <a:rPr lang="en-US" dirty="0" smtClean="0"/>
              <a:t>Extra </a:t>
            </a:r>
            <a:r>
              <a:rPr lang="en-US" dirty="0"/>
              <a:t>Day of Black Start and Restoration Training (CEHs)</a:t>
            </a:r>
            <a:endParaRPr lang="en-US" sz="2400" dirty="0"/>
          </a:p>
          <a:p>
            <a:pPr lvl="1"/>
            <a:r>
              <a:rPr lang="en-US" dirty="0"/>
              <a:t>Limited Availability (50) due to logistics. There will be separate sign ups for the Generator and Transmission System Dynamics and Black Start and Restoration courses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Pilot</a:t>
            </a:r>
          </a:p>
          <a:p>
            <a:pPr lvl="2"/>
            <a:r>
              <a:rPr lang="en-US" dirty="0" smtClean="0"/>
              <a:t>Generator </a:t>
            </a:r>
            <a:r>
              <a:rPr lang="en-US" dirty="0"/>
              <a:t>and Transmission System Dynamics (10 CEHs) January </a:t>
            </a:r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– 9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2"/>
            <a:r>
              <a:rPr lang="en-US" dirty="0" smtClean="0"/>
              <a:t>Black </a:t>
            </a:r>
            <a:r>
              <a:rPr lang="en-US" dirty="0"/>
              <a:t>Start and Restoration Course (19 </a:t>
            </a:r>
            <a:r>
              <a:rPr lang="en-US" dirty="0" smtClean="0"/>
              <a:t>CEHs)</a:t>
            </a:r>
          </a:p>
          <a:p>
            <a:pPr lvl="2"/>
            <a:r>
              <a:rPr lang="en-US" dirty="0" smtClean="0"/>
              <a:t>January 9</a:t>
            </a:r>
            <a:r>
              <a:rPr lang="en-US" baseline="30000" dirty="0" smtClean="0"/>
              <a:t>th</a:t>
            </a:r>
            <a:r>
              <a:rPr lang="en-US" dirty="0" smtClean="0"/>
              <a:t> – 11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387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A35E88E82CE54C93D2E1D31972296F" ma:contentTypeVersion="0" ma:contentTypeDescription="Create a new document." ma:contentTypeScope="" ma:versionID="8252339fbf0a82d6989e58909ff2bba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/>
</file>

<file path=customXml/itemProps2.xml><?xml version="1.0" encoding="utf-8"?>
<ds:datastoreItem xmlns:ds="http://schemas.openxmlformats.org/officeDocument/2006/customXml" ds:itemID="{20884B7F-5407-4A7E-885F-D19D0E5ED726}"/>
</file>

<file path=customXml/itemProps3.xml><?xml version="1.0" encoding="utf-8"?>
<ds:datastoreItem xmlns:ds="http://schemas.openxmlformats.org/officeDocument/2006/customXml" ds:itemID="{91D1C1BA-4D37-4FDE-91D6-B70B5F3ED96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6954</TotalTime>
  <Words>1228</Words>
  <Application>Microsoft Office PowerPoint</Application>
  <PresentationFormat>On-screen Show (4:3)</PresentationFormat>
  <Paragraphs>289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Virtual Instructor Led Training (Pilot)</vt:lpstr>
      <vt:lpstr>Virtual Instructor Led Training (Pilot)</vt:lpstr>
      <vt:lpstr>Winter Storm Drill</vt:lpstr>
      <vt:lpstr>Grid Ex IV</vt:lpstr>
      <vt:lpstr>Grid Ex IV</vt:lpstr>
      <vt:lpstr>Sync and Beyond</vt:lpstr>
      <vt:lpstr>2018 Black Start Training</vt:lpstr>
      <vt:lpstr>2018 Black Start Training</vt:lpstr>
      <vt:lpstr>2018 Black Start Training</vt:lpstr>
      <vt:lpstr>2018 Black Start Training</vt:lpstr>
      <vt:lpstr>2018 Black Start Training</vt:lpstr>
      <vt:lpstr>2018 Black Start Training</vt:lpstr>
      <vt:lpstr>2018 Operator Training Seminar (OTS)</vt:lpstr>
      <vt:lpstr>2018 Operator Training Seminar (OTS)</vt:lpstr>
      <vt:lpstr>2018 Operator Training Seminar (OTS)</vt:lpstr>
      <vt:lpstr>2018 Operator Training Seminar (OTS)</vt:lpstr>
      <vt:lpstr>2018 Operator Training Seminar (OTS)</vt:lpstr>
      <vt:lpstr>PowerPoint Presentation</vt:lpstr>
      <vt:lpstr>Methodology Change</vt:lpstr>
      <vt:lpstr>Simulator Issues</vt:lpstr>
      <vt:lpstr>Recommendations</vt:lpstr>
      <vt:lpstr>All Hazards Approach for System Restoration</vt:lpstr>
      <vt:lpstr>All Hazards Sequence for System Restoration</vt:lpstr>
      <vt:lpstr>Other Items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Spinner, Mark</cp:lastModifiedBy>
  <cp:revision>337</cp:revision>
  <cp:lastPrinted>2017-04-24T20:09:12Z</cp:lastPrinted>
  <dcterms:created xsi:type="dcterms:W3CDTF">2016-01-21T15:20:31Z</dcterms:created>
  <dcterms:modified xsi:type="dcterms:W3CDTF">2017-07-27T17:20:40Z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0x010100BDA35E88E82CE54C93D2E1D31972296F</vt:lpwstr>
  </property>
</Properties>
</file>