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25"/>
  </p:notesMasterIdLst>
  <p:handoutMasterIdLst>
    <p:handoutMasterId r:id="rId26"/>
  </p:handoutMasterIdLst>
  <p:sldIdLst>
    <p:sldId id="260" r:id="rId6"/>
    <p:sldId id="284" r:id="rId7"/>
    <p:sldId id="261" r:id="rId8"/>
    <p:sldId id="275" r:id="rId9"/>
    <p:sldId id="294" r:id="rId10"/>
    <p:sldId id="296" r:id="rId11"/>
    <p:sldId id="297" r:id="rId12"/>
    <p:sldId id="298" r:id="rId13"/>
    <p:sldId id="299" r:id="rId14"/>
    <p:sldId id="276" r:id="rId15"/>
    <p:sldId id="286" r:id="rId16"/>
    <p:sldId id="287" r:id="rId17"/>
    <p:sldId id="288" r:id="rId18"/>
    <p:sldId id="289" r:id="rId19"/>
    <p:sldId id="290" r:id="rId20"/>
    <p:sldId id="291" r:id="rId21"/>
    <p:sldId id="292" r:id="rId22"/>
    <p:sldId id="293" r:id="rId23"/>
    <p:sldId id="262"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33926FF-832A-42D0-9291-3EA76F20DFDB}">
          <p14:sldIdLst>
            <p14:sldId id="260"/>
            <p14:sldId id="284"/>
          </p14:sldIdLst>
        </p14:section>
        <p14:section name="Meeting Minutes" id="{D18BE402-A6BF-4A3B-BBC7-FD970CD5DCEF}">
          <p14:sldIdLst>
            <p14:sldId id="261"/>
          </p14:sldIdLst>
        </p14:section>
        <p14:section name="FMEs &amp; IMFR" id="{7B07A7F3-E643-48FA-B8F7-0A8F95EAB17B}">
          <p14:sldIdLst>
            <p14:sldId id="275"/>
            <p14:sldId id="294"/>
            <p14:sldId id="296"/>
            <p14:sldId id="297"/>
            <p14:sldId id="298"/>
            <p14:sldId id="299"/>
            <p14:sldId id="276"/>
          </p14:sldIdLst>
        </p14:section>
        <p14:section name="Frequency Control" id="{B8F210D6-5D03-4ACD-A13A-59DB9A6E0761}">
          <p14:sldIdLst>
            <p14:sldId id="286"/>
            <p14:sldId id="287"/>
            <p14:sldId id="288"/>
            <p14:sldId id="289"/>
            <p14:sldId id="290"/>
            <p14:sldId id="291"/>
            <p14:sldId id="292"/>
            <p14:sldId id="293"/>
          </p14:sldIdLst>
        </p14:section>
        <p14:section name="Questions" id="{96F416E3-8143-44F1-BC34-31FDEEEDC0B2}">
          <p14:sldIdLst>
            <p14:sldId id="262"/>
          </p14:sldIdLst>
        </p14:section>
      </p14:sectionLst>
    </p:ext>
    <p:ext uri="{EFAFB233-063F-42B5-8137-9DF3F51BA10A}">
      <p15:sldGuideLst xmlns:p15="http://schemas.microsoft.com/office/powerpoint/2012/main">
        <p15:guide id="1" orient="horz" pos="4032">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arratano, Alex" initials="GA" lastIdx="1" clrIdx="0">
    <p:extLst>
      <p:ext uri="{19B8F6BF-5375-455C-9EA6-DF929625EA0E}">
        <p15:presenceInfo xmlns:p15="http://schemas.microsoft.com/office/powerpoint/2012/main" userId="S-1-5-21-639947351-343809578-3807592339-400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84" autoAdjust="0"/>
    <p:restoredTop sz="72396" autoAdjust="0"/>
  </p:normalViewPr>
  <p:slideViewPr>
    <p:cSldViewPr snapToGrid="0" snapToObjects="1">
      <p:cViewPr varScale="1">
        <p:scale>
          <a:sx n="96" d="100"/>
          <a:sy n="96" d="100"/>
        </p:scale>
        <p:origin x="1986" y="78"/>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99" d="100"/>
          <a:sy n="99" d="100"/>
        </p:scale>
        <p:origin x="352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7/25/2017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7/25/2017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PDCWG discussed NPRR 828 once again in its July meeting. PDCWG had previously discussed NPRR 828 at its June meeting and had laid out their concerns to ERCOT. In the July meeting ERCOT brought back responses to those concerns which included a draft set of comments to modify NPRR 828. ERCOT addressed PDCWG’s concerns. PDCWG discussed these responses further and did not have any additional actions for ERCOT. Three PDCWG members did have some reservations on the NPRR 828 and were planning on addressing their concerns individually. </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3</a:t>
            </a:fld>
            <a:endParaRPr lang="en-US"/>
          </a:p>
        </p:txBody>
      </p:sp>
    </p:spTree>
    <p:extLst>
      <p:ext uri="{BB962C8B-B14F-4D97-AF65-F5344CB8AC3E}">
        <p14:creationId xmlns:p14="http://schemas.microsoft.com/office/powerpoint/2010/main" val="682496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TEC</a:t>
            </a:r>
            <a:r>
              <a:rPr lang="en-US" baseline="0" dirty="0" smtClean="0"/>
              <a:t> occurred on 12/03/2016 at 23:30. </a:t>
            </a:r>
            <a:r>
              <a:rPr lang="en-US" baseline="0" smtClean="0"/>
              <a:t>Time Error was 30.06</a:t>
            </a:r>
            <a:endParaRPr lang="en-US" smtClean="0"/>
          </a:p>
        </p:txBody>
      </p:sp>
      <p:sp>
        <p:nvSpPr>
          <p:cNvPr id="4" name="Slide Number Placeholder 3"/>
          <p:cNvSpPr>
            <a:spLocks noGrp="1"/>
          </p:cNvSpPr>
          <p:nvPr>
            <p:ph type="sldNum" sz="quarter" idx="10"/>
          </p:nvPr>
        </p:nvSpPr>
        <p:spPr/>
        <p:txBody>
          <a:bodyPr/>
          <a:lstStyle/>
          <a:p>
            <a:fld id="{E41B3D22-F502-4A52-A06E-717BD3D70E2C}" type="slidenum">
              <a:rPr lang="en-US" smtClean="0"/>
              <a:t>15</a:t>
            </a:fld>
            <a:endParaRPr lang="en-US"/>
          </a:p>
        </p:txBody>
      </p:sp>
    </p:spTree>
    <p:extLst>
      <p:ext uri="{BB962C8B-B14F-4D97-AF65-F5344CB8AC3E}">
        <p14:creationId xmlns:p14="http://schemas.microsoft.com/office/powerpoint/2010/main" val="347630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Box 7"/>
          <p:cNvSpPr txBox="1"/>
          <p:nvPr userDrawn="1"/>
        </p:nvSpPr>
        <p:spPr>
          <a:xfrm>
            <a:off x="1085849" y="6010274"/>
            <a:ext cx="6867526" cy="415498"/>
          </a:xfrm>
          <a:prstGeom prst="rect">
            <a:avLst/>
          </a:prstGeom>
          <a:noFill/>
        </p:spPr>
        <p:txBody>
          <a:bodyPr wrap="square" rtlCol="0">
            <a:spAutoFit/>
          </a:bodyPr>
          <a:lstStyle/>
          <a:p>
            <a:pPr algn="l"/>
            <a:r>
              <a:rPr lang="en-US" sz="1050" b="1" dirty="0" smtClean="0"/>
              <a:t>ROS</a:t>
            </a:r>
            <a:endParaRPr lang="en-US" sz="1050" b="1" dirty="0"/>
          </a:p>
          <a:p>
            <a:pPr algn="l"/>
            <a:r>
              <a:rPr lang="en-US" sz="1050" dirty="0" smtClean="0"/>
              <a:t>8/3/2017</a:t>
            </a:r>
            <a:endParaRPr lang="en-US" sz="1050" dirty="0" smtClean="0"/>
          </a:p>
        </p:txBody>
      </p:sp>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87400" y="2804577"/>
            <a:ext cx="7543800" cy="2586136"/>
            <a:chOff x="787400" y="1852613"/>
            <a:chExt cx="7543800" cy="2586136"/>
          </a:xfrm>
        </p:grpSpPr>
        <p:sp>
          <p:nvSpPr>
            <p:cNvPr id="10" name="TextBox 9"/>
            <p:cNvSpPr txBox="1"/>
            <p:nvPr/>
          </p:nvSpPr>
          <p:spPr>
            <a:xfrm>
              <a:off x="787400" y="2130425"/>
              <a:ext cx="7543800" cy="2308324"/>
            </a:xfrm>
            <a:prstGeom prst="rect">
              <a:avLst/>
            </a:prstGeom>
            <a:noFill/>
          </p:spPr>
          <p:txBody>
            <a:bodyPr wrap="square" rtlCol="0">
              <a:spAutoFit/>
            </a:bodyPr>
            <a:lstStyle/>
            <a:p>
              <a:r>
                <a:rPr lang="en-US" sz="3200" b="1" dirty="0" smtClean="0"/>
                <a:t>PDCWG Report to ROS </a:t>
              </a:r>
            </a:p>
            <a:p>
              <a:endParaRPr lang="en-US" b="1" dirty="0" smtClean="0"/>
            </a:p>
            <a:p>
              <a:r>
                <a:rPr lang="en-US" sz="2000" i="1" dirty="0" smtClean="0"/>
                <a:t>Chair: </a:t>
              </a:r>
              <a:r>
                <a:rPr lang="en-US" sz="2000" dirty="0" smtClean="0"/>
                <a:t>Percy Galliguez, Brazos Electric Power Cooperative, Inc.</a:t>
              </a:r>
            </a:p>
            <a:p>
              <a:r>
                <a:rPr lang="en-US" sz="2000" i="1" dirty="0" smtClean="0"/>
                <a:t>Vice Chair: </a:t>
              </a:r>
              <a:r>
                <a:rPr lang="en-US" sz="2000" dirty="0" smtClean="0"/>
                <a:t>Lei Ye, Austin Energy</a:t>
              </a:r>
            </a:p>
            <a:p>
              <a:r>
                <a:rPr lang="en-US" dirty="0" smtClean="0"/>
                <a:t> </a:t>
              </a:r>
            </a:p>
            <a:p>
              <a:r>
                <a:rPr lang="en-US" dirty="0" smtClean="0"/>
                <a:t>ROS</a:t>
              </a:r>
            </a:p>
            <a:p>
              <a:r>
                <a:rPr lang="en-US" dirty="0" smtClean="0"/>
                <a:t>August</a:t>
              </a:r>
              <a:r>
                <a:rPr lang="en-US" dirty="0" smtClean="0"/>
                <a:t> 3</a:t>
              </a:r>
              <a:r>
                <a:rPr lang="en-US" baseline="30000" dirty="0" smtClean="0"/>
                <a:t>rd</a:t>
              </a:r>
              <a:r>
                <a:rPr lang="en-US" dirty="0" smtClean="0"/>
                <a:t>, </a:t>
              </a:r>
              <a:r>
                <a:rPr lang="en-US" dirty="0" smtClean="0"/>
                <a:t>2017</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47701" y="828675"/>
            <a:ext cx="7863840" cy="5116513"/>
          </a:xfrm>
          <a:prstGeom prst="rect">
            <a:avLst/>
          </a:prstGeom>
        </p:spPr>
      </p:pic>
      <p:sp>
        <p:nvSpPr>
          <p:cNvPr id="3" name="Title 2"/>
          <p:cNvSpPr>
            <a:spLocks noGrp="1"/>
          </p:cNvSpPr>
          <p:nvPr>
            <p:ph type="title"/>
          </p:nvPr>
        </p:nvSpPr>
        <p:spPr/>
        <p:txBody>
          <a:bodyPr/>
          <a:lstStyle/>
          <a:p>
            <a:r>
              <a:rPr lang="en-US" sz="2000" dirty="0" smtClean="0"/>
              <a:t>Interconnection Minimum Frequency Response (IMFR) Performance</a:t>
            </a:r>
            <a:endParaRPr lang="en-US" sz="2000" dirty="0"/>
          </a:p>
        </p:txBody>
      </p:sp>
      <p:sp>
        <p:nvSpPr>
          <p:cNvPr id="6" name="TextBox 5"/>
          <p:cNvSpPr txBox="1"/>
          <p:nvPr/>
        </p:nvSpPr>
        <p:spPr>
          <a:xfrm>
            <a:off x="6235430" y="2914650"/>
            <a:ext cx="2124799"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1200" dirty="0" smtClean="0"/>
              <a:t>IMFR Performance currently </a:t>
            </a:r>
            <a:r>
              <a:rPr lang="en-US" sz="1200" dirty="0" smtClean="0"/>
              <a:t>924.84</a:t>
            </a:r>
            <a:r>
              <a:rPr lang="en-US" sz="1200" dirty="0" smtClean="0"/>
              <a:t> </a:t>
            </a:r>
            <a:r>
              <a:rPr lang="en-US" sz="1200" dirty="0" smtClean="0"/>
              <a:t>MW/0.1Hz</a:t>
            </a:r>
            <a:endParaRPr lang="en-US" sz="1200" dirty="0"/>
          </a:p>
        </p:txBody>
      </p:sp>
    </p:spTree>
    <p:extLst>
      <p:ext uri="{BB962C8B-B14F-4D97-AF65-F5344CB8AC3E}">
        <p14:creationId xmlns:p14="http://schemas.microsoft.com/office/powerpoint/2010/main" val="2559958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Frequency Control Report</a:t>
            </a:r>
            <a:endParaRPr lang="en-US" sz="3600" dirty="0"/>
          </a:p>
        </p:txBody>
      </p:sp>
      <p:sp>
        <p:nvSpPr>
          <p:cNvPr id="3" name="Text Placeholder 2"/>
          <p:cNvSpPr>
            <a:spLocks noGrp="1"/>
          </p:cNvSpPr>
          <p:nvPr>
            <p:ph type="body" idx="1"/>
          </p:nvPr>
        </p:nvSpPr>
        <p:spPr/>
        <p:txBody>
          <a:bodyPr/>
          <a:lstStyle/>
          <a:p>
            <a:r>
              <a:rPr lang="en-US" dirty="0" smtClean="0"/>
              <a:t>June </a:t>
            </a:r>
            <a:r>
              <a:rPr lang="en-US" dirty="0" smtClean="0"/>
              <a:t>2017</a:t>
            </a:r>
            <a:endParaRPr lang="en-US" dirty="0"/>
          </a:p>
        </p:txBody>
      </p:sp>
    </p:spTree>
    <p:extLst>
      <p:ext uri="{BB962C8B-B14F-4D97-AF65-F5344CB8AC3E}">
        <p14:creationId xmlns:p14="http://schemas.microsoft.com/office/powerpoint/2010/main" val="2075098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CPS1 Performance</a:t>
            </a:r>
            <a:endParaRPr lang="en-US" dirty="0"/>
          </a:p>
        </p:txBody>
      </p:sp>
      <p:pic>
        <p:nvPicPr>
          <p:cNvPr id="6" name="Content Placeholder 5"/>
          <p:cNvPicPr>
            <a:picLocks noGrp="1" noChangeAspect="1"/>
          </p:cNvPicPr>
          <p:nvPr>
            <p:ph idx="1"/>
          </p:nvPr>
        </p:nvPicPr>
        <p:blipFill>
          <a:blip r:embed="rId2"/>
          <a:stretch>
            <a:fillRect/>
          </a:stretch>
        </p:blipFill>
        <p:spPr>
          <a:xfrm>
            <a:off x="379413" y="888660"/>
            <a:ext cx="8229600" cy="4996542"/>
          </a:xfrm>
          <a:prstGeom prst="rect">
            <a:avLst/>
          </a:prstGeom>
        </p:spPr>
      </p:pic>
      <p:pic>
        <p:nvPicPr>
          <p:cNvPr id="8" name="Picture 7"/>
          <p:cNvPicPr>
            <a:picLocks noChangeAspect="1"/>
          </p:cNvPicPr>
          <p:nvPr/>
        </p:nvPicPr>
        <p:blipFill>
          <a:blip r:embed="rId3"/>
          <a:stretch>
            <a:fillRect/>
          </a:stretch>
        </p:blipFill>
        <p:spPr>
          <a:xfrm>
            <a:off x="4494213" y="1037827"/>
            <a:ext cx="3724979" cy="377985"/>
          </a:xfrm>
          <a:prstGeom prst="rect">
            <a:avLst/>
          </a:prstGeom>
        </p:spPr>
      </p:pic>
    </p:spTree>
    <p:extLst>
      <p:ext uri="{BB962C8B-B14F-4D97-AF65-F5344CB8AC3E}">
        <p14:creationId xmlns:p14="http://schemas.microsoft.com/office/powerpoint/2010/main" val="62095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RMS1 Performance of ERCOT Frequency</a:t>
            </a:r>
            <a:endParaRPr lang="en-US" dirty="0"/>
          </a:p>
        </p:txBody>
      </p:sp>
      <p:pic>
        <p:nvPicPr>
          <p:cNvPr id="5" name="Content Placeholder 4"/>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2369893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Frequency Profile Analysis</a:t>
            </a:r>
            <a:endParaRPr lang="en-US" dirty="0"/>
          </a:p>
        </p:txBody>
      </p:sp>
      <p:pic>
        <p:nvPicPr>
          <p:cNvPr id="4" name="Content Placeholder 3"/>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1224982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Time Error Corrections</a:t>
            </a:r>
            <a:endParaRPr lang="en-US" dirty="0"/>
          </a:p>
        </p:txBody>
      </p:sp>
      <p:sp>
        <p:nvSpPr>
          <p:cNvPr id="5" name="TextBox 4"/>
          <p:cNvSpPr txBox="1"/>
          <p:nvPr/>
        </p:nvSpPr>
        <p:spPr>
          <a:xfrm>
            <a:off x="951832" y="5747452"/>
            <a:ext cx="7315200"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There were no Time Error Corrections (TEC) in May</a:t>
            </a:r>
            <a:endParaRPr lang="en-US" dirty="0"/>
          </a:p>
        </p:txBody>
      </p:sp>
      <p:pic>
        <p:nvPicPr>
          <p:cNvPr id="6" name="Content Placeholder 5"/>
          <p:cNvPicPr>
            <a:picLocks noGrp="1" noChangeAspect="1"/>
          </p:cNvPicPr>
          <p:nvPr>
            <p:ph idx="1"/>
          </p:nvPr>
        </p:nvPicPr>
        <p:blipFill>
          <a:blip r:embed="rId3"/>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968040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ERCOT Total </a:t>
            </a:r>
            <a:r>
              <a:rPr lang="en-US" dirty="0" smtClean="0"/>
              <a:t>Energy</a:t>
            </a:r>
            <a:endParaRPr lang="en-US" dirty="0"/>
          </a:p>
        </p:txBody>
      </p:sp>
      <p:pic>
        <p:nvPicPr>
          <p:cNvPr id="4" name="Content Placeholder 3"/>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4276633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ERCOT Total Energy from Wind Generation</a:t>
            </a:r>
            <a:endParaRPr lang="en-US" dirty="0"/>
          </a:p>
        </p:txBody>
      </p:sp>
      <p:pic>
        <p:nvPicPr>
          <p:cNvPr id="4" name="Content Placeholder 3"/>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2889710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ERCOT % </a:t>
            </a:r>
            <a:r>
              <a:rPr lang="en-US" dirty="0"/>
              <a:t>Energy from Wind Generation</a:t>
            </a:r>
          </a:p>
        </p:txBody>
      </p:sp>
      <p:pic>
        <p:nvPicPr>
          <p:cNvPr id="4" name="Content Placeholder 3"/>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2648409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95400" y="2736053"/>
            <a:ext cx="6553200" cy="1385895"/>
            <a:chOff x="1295400" y="2799182"/>
            <a:chExt cx="6553200" cy="1385895"/>
          </a:xfrm>
        </p:grpSpPr>
        <p:sp>
          <p:nvSpPr>
            <p:cNvPr id="2" name="TextBox 1"/>
            <p:cNvSpPr txBox="1"/>
            <p:nvPr/>
          </p:nvSpPr>
          <p:spPr>
            <a:xfrm>
              <a:off x="1295400" y="3199742"/>
              <a:ext cx="6553200" cy="584775"/>
            </a:xfrm>
            <a:prstGeom prst="rect">
              <a:avLst/>
            </a:prstGeom>
            <a:noFill/>
          </p:spPr>
          <p:txBody>
            <a:bodyPr wrap="square" rtlCol="0">
              <a:spAutoFit/>
            </a:bodyPr>
            <a:lstStyle/>
            <a:p>
              <a:pPr algn="ctr"/>
              <a:r>
                <a:rPr lang="en-US" sz="3200" b="1" dirty="0" smtClean="0"/>
                <a:t>Questions?</a:t>
              </a:r>
              <a:endParaRPr lang="en-US" b="1" dirty="0" smtClean="0"/>
            </a:p>
          </p:txBody>
        </p:sp>
        <p:cxnSp>
          <p:nvCxnSpPr>
            <p:cNvPr id="4" name="Straight Connector 3"/>
            <p:cNvCxnSpPr/>
            <p:nvPr/>
          </p:nvCxnSpPr>
          <p:spPr>
            <a:xfrm>
              <a:off x="1428750" y="2799182"/>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438275" y="4185077"/>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8742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Report Overview</a:t>
            </a:r>
          </a:p>
          <a:p>
            <a:pPr lvl="1"/>
            <a:r>
              <a:rPr lang="en-US" sz="2000" dirty="0" smtClean="0"/>
              <a:t>Meeting Minutes</a:t>
            </a:r>
          </a:p>
          <a:p>
            <a:pPr lvl="1"/>
            <a:r>
              <a:rPr lang="en-US" sz="2000" dirty="0" smtClean="0"/>
              <a:t>BAL-001-TRE-1 </a:t>
            </a:r>
            <a:r>
              <a:rPr lang="en-US" sz="2000" dirty="0"/>
              <a:t>FMEs &amp; IMFR</a:t>
            </a:r>
          </a:p>
          <a:p>
            <a:pPr lvl="2"/>
            <a:r>
              <a:rPr lang="en-US" sz="1600" dirty="0"/>
              <a:t>9</a:t>
            </a:r>
            <a:r>
              <a:rPr lang="en-US" sz="1600" dirty="0" smtClean="0"/>
              <a:t> </a:t>
            </a:r>
            <a:r>
              <a:rPr lang="en-US" sz="1600" dirty="0" smtClean="0"/>
              <a:t>FME in the month of </a:t>
            </a:r>
            <a:r>
              <a:rPr lang="en-US" sz="1600" dirty="0" smtClean="0"/>
              <a:t>June</a:t>
            </a:r>
            <a:endParaRPr lang="en-US" sz="1600" dirty="0" smtClean="0"/>
          </a:p>
          <a:p>
            <a:pPr lvl="1"/>
            <a:r>
              <a:rPr lang="en-US" sz="2000" dirty="0" smtClean="0"/>
              <a:t>Frequency </a:t>
            </a:r>
            <a:r>
              <a:rPr lang="en-US" sz="2000" dirty="0"/>
              <a:t>Control Report</a:t>
            </a:r>
          </a:p>
          <a:p>
            <a:pPr lvl="2"/>
            <a:endParaRPr lang="en-US" sz="1600" dirty="0" smtClean="0"/>
          </a:p>
        </p:txBody>
      </p:sp>
      <p:sp>
        <p:nvSpPr>
          <p:cNvPr id="3" name="Title 2"/>
          <p:cNvSpPr>
            <a:spLocks noGrp="1"/>
          </p:cNvSpPr>
          <p:nvPr>
            <p:ph type="title"/>
          </p:nvPr>
        </p:nvSpPr>
        <p:spPr/>
        <p:txBody>
          <a:bodyPr/>
          <a:lstStyle/>
          <a:p>
            <a:r>
              <a:rPr lang="en-US" dirty="0" smtClean="0"/>
              <a:t>Report Overview &amp; Notes</a:t>
            </a:r>
            <a:endParaRPr lang="en-US" dirty="0"/>
          </a:p>
        </p:txBody>
      </p:sp>
    </p:spTree>
    <p:extLst>
      <p:ext uri="{BB962C8B-B14F-4D97-AF65-F5344CB8AC3E}">
        <p14:creationId xmlns:p14="http://schemas.microsoft.com/office/powerpoint/2010/main" val="3241662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5"/>
            <a:ext cx="8229600" cy="5208231"/>
          </a:xfrm>
        </p:spPr>
        <p:txBody>
          <a:bodyPr>
            <a:normAutofit/>
          </a:bodyPr>
          <a:lstStyle/>
          <a:p>
            <a:r>
              <a:rPr lang="en-US" sz="2400" b="1" kern="0" dirty="0" smtClean="0"/>
              <a:t>PDCWG Meeting </a:t>
            </a:r>
            <a:r>
              <a:rPr lang="en-US" sz="2400" b="1" kern="0" dirty="0" smtClean="0"/>
              <a:t>7/19/17</a:t>
            </a:r>
            <a:endParaRPr lang="en-US" sz="1800" kern="0" dirty="0" smtClean="0"/>
          </a:p>
          <a:p>
            <a:pPr lvl="1"/>
            <a:r>
              <a:rPr lang="en-US" sz="1800" kern="0" dirty="0"/>
              <a:t>NPRR 815/828 </a:t>
            </a:r>
            <a:r>
              <a:rPr lang="en-US" sz="1800" kern="0" dirty="0" smtClean="0"/>
              <a:t>Discussion</a:t>
            </a:r>
            <a:endParaRPr lang="en-US" sz="1400" kern="0" dirty="0" smtClean="0"/>
          </a:p>
          <a:p>
            <a:pPr lvl="1"/>
            <a:r>
              <a:rPr lang="en-US" sz="1800" kern="0" dirty="0"/>
              <a:t>Regulation &amp; Frequency Control </a:t>
            </a:r>
            <a:r>
              <a:rPr lang="en-US" sz="1800" kern="0" dirty="0" smtClean="0"/>
              <a:t>Reports</a:t>
            </a:r>
          </a:p>
          <a:p>
            <a:pPr lvl="1"/>
            <a:r>
              <a:rPr lang="en-US" sz="1800" kern="0" dirty="0"/>
              <a:t>GREDP Performance </a:t>
            </a:r>
            <a:r>
              <a:rPr lang="en-US" sz="1800" kern="0" dirty="0" smtClean="0"/>
              <a:t>Analysis</a:t>
            </a:r>
          </a:p>
          <a:p>
            <a:pPr lvl="2"/>
            <a:r>
              <a:rPr lang="en-US" sz="1400" kern="0" dirty="0" smtClean="0"/>
              <a:t>Data will be provided but analysis will only be reported on request</a:t>
            </a:r>
          </a:p>
          <a:p>
            <a:pPr lvl="1"/>
            <a:r>
              <a:rPr lang="en-US" sz="1800" kern="0" dirty="0" smtClean="0"/>
              <a:t>BAL-001-TRE-01 R6 Combined Cycle Steam Unit SAR</a:t>
            </a:r>
            <a:endParaRPr lang="en-US" sz="1800" kern="0" dirty="0" smtClean="0"/>
          </a:p>
          <a:p>
            <a:pPr lvl="1"/>
            <a:r>
              <a:rPr lang="en-US" sz="1800" kern="0" dirty="0" smtClean="0"/>
              <a:t>MOD-026-1 </a:t>
            </a:r>
            <a:r>
              <a:rPr lang="en-US" sz="1800" kern="0" dirty="0"/>
              <a:t>&amp; MOD-027-1 Discussion</a:t>
            </a:r>
          </a:p>
          <a:p>
            <a:pPr lvl="2"/>
            <a:r>
              <a:rPr lang="en-US" sz="1400" kern="0" dirty="0"/>
              <a:t>NOGRR Proposal/Review </a:t>
            </a:r>
            <a:r>
              <a:rPr lang="en-US" sz="1400" kern="0" dirty="0" smtClean="0"/>
              <a:t>Status</a:t>
            </a:r>
          </a:p>
        </p:txBody>
      </p:sp>
      <p:sp>
        <p:nvSpPr>
          <p:cNvPr id="9" name="Title 8"/>
          <p:cNvSpPr>
            <a:spLocks noGrp="1"/>
          </p:cNvSpPr>
          <p:nvPr>
            <p:ph type="title"/>
          </p:nvPr>
        </p:nvSpPr>
        <p:spPr/>
        <p:txBody>
          <a:bodyPr/>
          <a:lstStyle/>
          <a:p>
            <a:r>
              <a:rPr lang="en-US" dirty="0" smtClean="0"/>
              <a:t>Meeting Minutes</a:t>
            </a:r>
            <a:endParaRPr lang="en-US" dirty="0"/>
          </a:p>
        </p:txBody>
      </p:sp>
    </p:spTree>
    <p:extLst>
      <p:ext uri="{BB962C8B-B14F-4D97-AF65-F5344CB8AC3E}">
        <p14:creationId xmlns:p14="http://schemas.microsoft.com/office/powerpoint/2010/main" val="3191636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Measurable Events Performance</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97892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smtClean="0"/>
              <a:t>There was </a:t>
            </a:r>
            <a:r>
              <a:rPr lang="en-US" sz="2800" dirty="0"/>
              <a:t>9</a:t>
            </a:r>
            <a:r>
              <a:rPr lang="en-US" sz="2800" dirty="0" smtClean="0"/>
              <a:t> </a:t>
            </a:r>
            <a:r>
              <a:rPr lang="en-US" sz="2800" dirty="0" smtClean="0"/>
              <a:t>FMEs in </a:t>
            </a:r>
            <a:r>
              <a:rPr lang="en-US" sz="2800" dirty="0" smtClean="0"/>
              <a:t>June</a:t>
            </a:r>
            <a:endParaRPr lang="en-US" sz="2800" dirty="0" smtClean="0"/>
          </a:p>
          <a:p>
            <a:pPr lvl="1"/>
            <a:r>
              <a:rPr lang="en-US" sz="2200" dirty="0"/>
              <a:t>6/2/2017 10:03:08</a:t>
            </a:r>
          </a:p>
          <a:p>
            <a:pPr lvl="2"/>
            <a:r>
              <a:rPr lang="en-US" sz="1900" dirty="0" smtClean="0"/>
              <a:t>Loss </a:t>
            </a:r>
            <a:r>
              <a:rPr lang="en-US" sz="1900" dirty="0"/>
              <a:t>of </a:t>
            </a:r>
            <a:r>
              <a:rPr lang="en-US" sz="1900" dirty="0" smtClean="0"/>
              <a:t>589</a:t>
            </a:r>
            <a:r>
              <a:rPr lang="en-US" sz="1900" dirty="0" smtClean="0"/>
              <a:t> MW</a:t>
            </a:r>
          </a:p>
          <a:p>
            <a:pPr lvl="2"/>
            <a:r>
              <a:rPr lang="en-US" sz="1900" dirty="0" smtClean="0"/>
              <a:t>Interconnection </a:t>
            </a:r>
            <a:r>
              <a:rPr lang="en-US" sz="1900" dirty="0" smtClean="0"/>
              <a:t>Frequency Response:</a:t>
            </a:r>
          </a:p>
          <a:p>
            <a:pPr lvl="2"/>
            <a:r>
              <a:rPr lang="en-US" sz="1900" dirty="0"/>
              <a:t>6</a:t>
            </a:r>
            <a:r>
              <a:rPr lang="en-US" sz="1900" dirty="0" smtClean="0"/>
              <a:t> </a:t>
            </a:r>
            <a:r>
              <a:rPr lang="en-US" sz="1900" dirty="0" smtClean="0"/>
              <a:t>of </a:t>
            </a:r>
            <a:r>
              <a:rPr lang="en-US" sz="1900" dirty="0" smtClean="0"/>
              <a:t>43 </a:t>
            </a:r>
            <a:r>
              <a:rPr lang="en-US" sz="1900" dirty="0" smtClean="0"/>
              <a:t>Evaluated Generation Resources had less than 75% of their expected Initial Primary Frequency Response.</a:t>
            </a:r>
          </a:p>
          <a:p>
            <a:pPr lvl="2"/>
            <a:r>
              <a:rPr lang="en-US" sz="1900" dirty="0"/>
              <a:t>5</a:t>
            </a:r>
            <a:r>
              <a:rPr lang="en-US" sz="1900" dirty="0" smtClean="0"/>
              <a:t> </a:t>
            </a:r>
            <a:r>
              <a:rPr lang="en-US" sz="1900" dirty="0" smtClean="0"/>
              <a:t>of </a:t>
            </a:r>
            <a:r>
              <a:rPr lang="en-US" sz="1900" dirty="0" smtClean="0"/>
              <a:t>43 </a:t>
            </a:r>
            <a:r>
              <a:rPr lang="en-US" sz="1900" dirty="0" smtClean="0"/>
              <a:t>Evaluated Generation Resources had less than 75% of their expected Sustained Primary Frequency Response.</a:t>
            </a:r>
          </a:p>
          <a:p>
            <a:pPr marL="914400" lvl="2" indent="0">
              <a:buNone/>
            </a:pPr>
            <a:endParaRPr lang="en-US" sz="1900" dirty="0" smtClean="0"/>
          </a:p>
          <a:p>
            <a:pPr lvl="1"/>
            <a:r>
              <a:rPr lang="en-US" sz="2200" dirty="0"/>
              <a:t>6/6/2017 18:08:00</a:t>
            </a:r>
          </a:p>
          <a:p>
            <a:pPr lvl="2"/>
            <a:r>
              <a:rPr lang="en-US" sz="1900" dirty="0" smtClean="0"/>
              <a:t>Loss </a:t>
            </a:r>
            <a:r>
              <a:rPr lang="en-US" sz="1900" dirty="0"/>
              <a:t>of </a:t>
            </a:r>
            <a:r>
              <a:rPr lang="en-US" sz="1900" dirty="0" smtClean="0"/>
              <a:t>452 </a:t>
            </a:r>
            <a:r>
              <a:rPr lang="en-US" sz="1900" dirty="0"/>
              <a:t>MW</a:t>
            </a:r>
          </a:p>
          <a:p>
            <a:pPr lvl="2"/>
            <a:r>
              <a:rPr lang="en-US" sz="1900" dirty="0"/>
              <a:t>Interconnection Frequency Response:</a:t>
            </a:r>
          </a:p>
          <a:p>
            <a:pPr lvl="2"/>
            <a:r>
              <a:rPr lang="en-US" sz="1900" dirty="0" smtClean="0"/>
              <a:t>14</a:t>
            </a:r>
            <a:r>
              <a:rPr lang="en-US" sz="1900" dirty="0" smtClean="0"/>
              <a:t> </a:t>
            </a:r>
            <a:r>
              <a:rPr lang="en-US" sz="1900" dirty="0"/>
              <a:t>of </a:t>
            </a:r>
            <a:r>
              <a:rPr lang="en-US" sz="1900" dirty="0" smtClean="0"/>
              <a:t>45 </a:t>
            </a:r>
            <a:r>
              <a:rPr lang="en-US" sz="1900" dirty="0"/>
              <a:t>Evaluated Generation Resources had less than 75% of their expected Initial Primary Frequency Response.</a:t>
            </a:r>
          </a:p>
          <a:p>
            <a:pPr lvl="2"/>
            <a:r>
              <a:rPr lang="en-US" sz="1900" dirty="0" smtClean="0"/>
              <a:t>12</a:t>
            </a:r>
            <a:r>
              <a:rPr lang="en-US" sz="1900" dirty="0" smtClean="0"/>
              <a:t> </a:t>
            </a:r>
            <a:r>
              <a:rPr lang="en-US" sz="1900" dirty="0"/>
              <a:t>of </a:t>
            </a:r>
            <a:r>
              <a:rPr lang="en-US" sz="1900" dirty="0" smtClean="0"/>
              <a:t>45 </a:t>
            </a:r>
            <a:r>
              <a:rPr lang="en-US" sz="1900" dirty="0"/>
              <a:t>Evaluated Generation Resources had less than 75% of their expected Sustained Primary Frequency Response</a:t>
            </a:r>
            <a:r>
              <a:rPr lang="en-US" sz="1900" dirty="0" smtClean="0"/>
              <a:t>.</a:t>
            </a:r>
            <a:endParaRPr lang="en-US" sz="1900" dirty="0"/>
          </a:p>
        </p:txBody>
      </p:sp>
      <p:sp>
        <p:nvSpPr>
          <p:cNvPr id="3" name="Title 2"/>
          <p:cNvSpPr>
            <a:spLocks noGrp="1"/>
          </p:cNvSpPr>
          <p:nvPr>
            <p:ph type="title"/>
          </p:nvPr>
        </p:nvSpPr>
        <p:spPr/>
        <p:txBody>
          <a:bodyPr/>
          <a:lstStyle/>
          <a:p>
            <a:r>
              <a:rPr lang="en-US" dirty="0" smtClean="0"/>
              <a:t>Frequency Measurable Events</a:t>
            </a:r>
            <a:endParaRPr lang="en-US" dirty="0"/>
          </a:p>
        </p:txBody>
      </p:sp>
    </p:spTree>
    <p:extLst>
      <p:ext uri="{BB962C8B-B14F-4D97-AF65-F5344CB8AC3E}">
        <p14:creationId xmlns:p14="http://schemas.microsoft.com/office/powerpoint/2010/main" val="1582002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sz="2200" dirty="0"/>
              <a:t>6/11/2017 3:52:34</a:t>
            </a:r>
          </a:p>
          <a:p>
            <a:pPr lvl="2"/>
            <a:r>
              <a:rPr lang="en-US" sz="1900" dirty="0" smtClean="0"/>
              <a:t>Loss of 443 MW</a:t>
            </a:r>
          </a:p>
          <a:p>
            <a:pPr lvl="2"/>
            <a:r>
              <a:rPr lang="en-US" sz="1900" dirty="0" smtClean="0"/>
              <a:t>Interconnection </a:t>
            </a:r>
            <a:r>
              <a:rPr lang="en-US" sz="1900" dirty="0" smtClean="0"/>
              <a:t>Frequency Response:</a:t>
            </a:r>
          </a:p>
          <a:p>
            <a:pPr lvl="2"/>
            <a:r>
              <a:rPr lang="en-US" sz="1900" dirty="0" smtClean="0"/>
              <a:t>13 </a:t>
            </a:r>
            <a:r>
              <a:rPr lang="en-US" sz="1900" dirty="0" smtClean="0"/>
              <a:t>of </a:t>
            </a:r>
            <a:r>
              <a:rPr lang="en-US" sz="1900" dirty="0" smtClean="0"/>
              <a:t>49 </a:t>
            </a:r>
            <a:r>
              <a:rPr lang="en-US" sz="1900" dirty="0" smtClean="0"/>
              <a:t>Evaluated Generation Resources had less than 75% of their expected Initial Primary Frequency Response.</a:t>
            </a:r>
          </a:p>
          <a:p>
            <a:pPr lvl="2"/>
            <a:r>
              <a:rPr lang="en-US" sz="1900" dirty="0" smtClean="0"/>
              <a:t>15 </a:t>
            </a:r>
            <a:r>
              <a:rPr lang="en-US" sz="1900" dirty="0" smtClean="0"/>
              <a:t>of </a:t>
            </a:r>
            <a:r>
              <a:rPr lang="en-US" sz="1900" dirty="0" smtClean="0"/>
              <a:t>49 </a:t>
            </a:r>
            <a:r>
              <a:rPr lang="en-US" sz="1900" dirty="0" smtClean="0"/>
              <a:t>Evaluated Generation Resources had less than 75% of their expected Sustained Primary Frequency Response.</a:t>
            </a:r>
          </a:p>
          <a:p>
            <a:pPr marL="914400" lvl="2" indent="0">
              <a:buNone/>
            </a:pPr>
            <a:endParaRPr lang="en-US" sz="1900" dirty="0" smtClean="0"/>
          </a:p>
          <a:p>
            <a:pPr lvl="1"/>
            <a:r>
              <a:rPr lang="en-US" sz="2200" dirty="0"/>
              <a:t>6/11/2017 21:42:16</a:t>
            </a:r>
          </a:p>
          <a:p>
            <a:pPr lvl="2"/>
            <a:r>
              <a:rPr lang="en-US" sz="1900" dirty="0" smtClean="0"/>
              <a:t>Loss </a:t>
            </a:r>
            <a:r>
              <a:rPr lang="en-US" sz="1900" dirty="0"/>
              <a:t>of </a:t>
            </a:r>
            <a:r>
              <a:rPr lang="en-US" sz="1900" dirty="0" smtClean="0"/>
              <a:t>848 </a:t>
            </a:r>
            <a:r>
              <a:rPr lang="en-US" sz="1900" dirty="0"/>
              <a:t>MW</a:t>
            </a:r>
          </a:p>
          <a:p>
            <a:pPr lvl="2"/>
            <a:r>
              <a:rPr lang="en-US" sz="1900" dirty="0"/>
              <a:t>Interconnection Frequency Response:</a:t>
            </a:r>
          </a:p>
          <a:p>
            <a:pPr lvl="2"/>
            <a:r>
              <a:rPr lang="en-US" sz="1900" dirty="0" smtClean="0"/>
              <a:t>4 </a:t>
            </a:r>
            <a:r>
              <a:rPr lang="en-US" sz="1900" dirty="0"/>
              <a:t>of </a:t>
            </a:r>
            <a:r>
              <a:rPr lang="en-US" sz="1900" dirty="0" smtClean="0"/>
              <a:t>39 </a:t>
            </a:r>
            <a:r>
              <a:rPr lang="en-US" sz="1900" dirty="0"/>
              <a:t>Evaluated Generation Resources had less than 75% of their expected Initial Primary Frequency Response.</a:t>
            </a:r>
          </a:p>
          <a:p>
            <a:pPr lvl="2"/>
            <a:r>
              <a:rPr lang="en-US" sz="1900" dirty="0"/>
              <a:t>4</a:t>
            </a:r>
            <a:r>
              <a:rPr lang="en-US" sz="1900" dirty="0" smtClean="0"/>
              <a:t> </a:t>
            </a:r>
            <a:r>
              <a:rPr lang="en-US" sz="1900" dirty="0"/>
              <a:t>of </a:t>
            </a:r>
            <a:r>
              <a:rPr lang="en-US" sz="1900" dirty="0"/>
              <a:t>3</a:t>
            </a:r>
            <a:r>
              <a:rPr lang="en-US" sz="1900" dirty="0" smtClean="0"/>
              <a:t>9 </a:t>
            </a:r>
            <a:r>
              <a:rPr lang="en-US" sz="1900" dirty="0"/>
              <a:t>Evaluated Generation Resources had less than 75% of their expected Sustained Primary Frequency Response</a:t>
            </a:r>
            <a:r>
              <a:rPr lang="en-US" sz="1900" dirty="0" smtClean="0"/>
              <a:t>.</a:t>
            </a:r>
            <a:endParaRPr lang="en-US" sz="1900" dirty="0"/>
          </a:p>
        </p:txBody>
      </p:sp>
      <p:sp>
        <p:nvSpPr>
          <p:cNvPr id="3" name="Title 2"/>
          <p:cNvSpPr>
            <a:spLocks noGrp="1"/>
          </p:cNvSpPr>
          <p:nvPr>
            <p:ph type="title"/>
          </p:nvPr>
        </p:nvSpPr>
        <p:spPr/>
        <p:txBody>
          <a:bodyPr/>
          <a:lstStyle/>
          <a:p>
            <a:r>
              <a:rPr lang="en-US" dirty="0" smtClean="0"/>
              <a:t>Frequency Measurable Events</a:t>
            </a:r>
            <a:endParaRPr lang="en-US" dirty="0"/>
          </a:p>
        </p:txBody>
      </p:sp>
    </p:spTree>
    <p:extLst>
      <p:ext uri="{BB962C8B-B14F-4D97-AF65-F5344CB8AC3E}">
        <p14:creationId xmlns:p14="http://schemas.microsoft.com/office/powerpoint/2010/main" val="613221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sz="2200" dirty="0"/>
              <a:t>6/14/2017 16:55:34</a:t>
            </a:r>
          </a:p>
          <a:p>
            <a:pPr lvl="2"/>
            <a:r>
              <a:rPr lang="en-US" sz="1900" dirty="0" smtClean="0"/>
              <a:t>Loss of 522 MW</a:t>
            </a:r>
          </a:p>
          <a:p>
            <a:pPr lvl="2"/>
            <a:r>
              <a:rPr lang="en-US" sz="1900" dirty="0" smtClean="0"/>
              <a:t>Interconnection </a:t>
            </a:r>
            <a:r>
              <a:rPr lang="en-US" sz="1900" dirty="0" smtClean="0"/>
              <a:t>Frequency Response:</a:t>
            </a:r>
          </a:p>
          <a:p>
            <a:pPr lvl="2"/>
            <a:r>
              <a:rPr lang="en-US" sz="1900" dirty="0" smtClean="0"/>
              <a:t>13 </a:t>
            </a:r>
            <a:r>
              <a:rPr lang="en-US" sz="1900" dirty="0" smtClean="0"/>
              <a:t>of </a:t>
            </a:r>
            <a:r>
              <a:rPr lang="en-US" sz="1900" dirty="0" smtClean="0"/>
              <a:t>53</a:t>
            </a:r>
            <a:r>
              <a:rPr lang="en-US" sz="1900" dirty="0" smtClean="0"/>
              <a:t> </a:t>
            </a:r>
            <a:r>
              <a:rPr lang="en-US" sz="1900" dirty="0" smtClean="0"/>
              <a:t>Evaluated Generation Resources had less than 75% of their expected Initial Primary Frequency Response.</a:t>
            </a:r>
          </a:p>
          <a:p>
            <a:pPr lvl="2"/>
            <a:r>
              <a:rPr lang="en-US" sz="1900" dirty="0" smtClean="0"/>
              <a:t>11</a:t>
            </a:r>
            <a:r>
              <a:rPr lang="en-US" sz="1900" dirty="0" smtClean="0"/>
              <a:t> </a:t>
            </a:r>
            <a:r>
              <a:rPr lang="en-US" sz="1900" dirty="0" smtClean="0"/>
              <a:t>of </a:t>
            </a:r>
            <a:r>
              <a:rPr lang="en-US" sz="1900" dirty="0" smtClean="0"/>
              <a:t>53</a:t>
            </a:r>
            <a:r>
              <a:rPr lang="en-US" sz="1900" dirty="0" smtClean="0"/>
              <a:t> </a:t>
            </a:r>
            <a:r>
              <a:rPr lang="en-US" sz="1900" dirty="0" smtClean="0"/>
              <a:t>Evaluated Generation Resources had less than 75% of their expected Sustained Primary Frequency Response.</a:t>
            </a:r>
          </a:p>
          <a:p>
            <a:pPr marL="914400" lvl="2" indent="0">
              <a:buNone/>
            </a:pPr>
            <a:endParaRPr lang="en-US" sz="1900" dirty="0" smtClean="0"/>
          </a:p>
          <a:p>
            <a:pPr lvl="1"/>
            <a:r>
              <a:rPr lang="en-US" sz="2200" dirty="0"/>
              <a:t>6/16/2017 7:46:23</a:t>
            </a:r>
          </a:p>
          <a:p>
            <a:pPr lvl="2"/>
            <a:r>
              <a:rPr lang="en-US" sz="1900" dirty="0" smtClean="0"/>
              <a:t>Loss </a:t>
            </a:r>
            <a:r>
              <a:rPr lang="en-US" sz="1900" dirty="0"/>
              <a:t>of </a:t>
            </a:r>
            <a:r>
              <a:rPr lang="en-US" sz="1900" dirty="0" smtClean="0"/>
              <a:t>550</a:t>
            </a:r>
            <a:r>
              <a:rPr lang="en-US" sz="1900" dirty="0" smtClean="0"/>
              <a:t> </a:t>
            </a:r>
            <a:r>
              <a:rPr lang="en-US" sz="1900" dirty="0"/>
              <a:t>MW</a:t>
            </a:r>
          </a:p>
          <a:p>
            <a:pPr lvl="2"/>
            <a:r>
              <a:rPr lang="en-US" sz="1900" dirty="0"/>
              <a:t>Interconnection Frequency Response:</a:t>
            </a:r>
          </a:p>
          <a:p>
            <a:pPr lvl="2"/>
            <a:r>
              <a:rPr lang="en-US" sz="1900" dirty="0"/>
              <a:t>7</a:t>
            </a:r>
            <a:r>
              <a:rPr lang="en-US" sz="1900" dirty="0" smtClean="0"/>
              <a:t> </a:t>
            </a:r>
            <a:r>
              <a:rPr lang="en-US" sz="1900" dirty="0"/>
              <a:t>of </a:t>
            </a:r>
            <a:r>
              <a:rPr lang="en-US" sz="1900" dirty="0" smtClean="0"/>
              <a:t>75</a:t>
            </a:r>
            <a:r>
              <a:rPr lang="en-US" sz="1900" dirty="0" smtClean="0"/>
              <a:t> </a:t>
            </a:r>
            <a:r>
              <a:rPr lang="en-US" sz="1900" dirty="0"/>
              <a:t>Evaluated Generation Resources had less than 75% of their expected Initial Primary Frequency Response.</a:t>
            </a:r>
          </a:p>
          <a:p>
            <a:pPr lvl="2"/>
            <a:r>
              <a:rPr lang="en-US" sz="1900" dirty="0"/>
              <a:t>5 of </a:t>
            </a:r>
            <a:r>
              <a:rPr lang="en-US" sz="1900" dirty="0" smtClean="0"/>
              <a:t>75</a:t>
            </a:r>
            <a:r>
              <a:rPr lang="en-US" sz="1900" dirty="0" smtClean="0"/>
              <a:t> </a:t>
            </a:r>
            <a:r>
              <a:rPr lang="en-US" sz="1900" dirty="0"/>
              <a:t>Evaluated Generation Resources had less than 75% of their expected Sustained Primary Frequency Response</a:t>
            </a:r>
            <a:r>
              <a:rPr lang="en-US" sz="1900" dirty="0" smtClean="0"/>
              <a:t>.</a:t>
            </a:r>
            <a:endParaRPr lang="en-US" sz="1900" dirty="0"/>
          </a:p>
        </p:txBody>
      </p:sp>
      <p:sp>
        <p:nvSpPr>
          <p:cNvPr id="3" name="Title 2"/>
          <p:cNvSpPr>
            <a:spLocks noGrp="1"/>
          </p:cNvSpPr>
          <p:nvPr>
            <p:ph type="title"/>
          </p:nvPr>
        </p:nvSpPr>
        <p:spPr/>
        <p:txBody>
          <a:bodyPr/>
          <a:lstStyle/>
          <a:p>
            <a:r>
              <a:rPr lang="en-US" dirty="0" smtClean="0"/>
              <a:t>Frequency Measurable Events</a:t>
            </a:r>
            <a:endParaRPr lang="en-US" dirty="0"/>
          </a:p>
        </p:txBody>
      </p:sp>
    </p:spTree>
    <p:extLst>
      <p:ext uri="{BB962C8B-B14F-4D97-AF65-F5344CB8AC3E}">
        <p14:creationId xmlns:p14="http://schemas.microsoft.com/office/powerpoint/2010/main" val="2800517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sz="2200" dirty="0"/>
              <a:t>6/16/2017 16:14:23</a:t>
            </a:r>
          </a:p>
          <a:p>
            <a:pPr lvl="2"/>
            <a:r>
              <a:rPr lang="en-US" sz="1900" dirty="0" smtClean="0"/>
              <a:t>Loss of 508 MW</a:t>
            </a:r>
          </a:p>
          <a:p>
            <a:pPr lvl="2"/>
            <a:r>
              <a:rPr lang="en-US" sz="1900" dirty="0" smtClean="0"/>
              <a:t>Interconnection </a:t>
            </a:r>
            <a:r>
              <a:rPr lang="en-US" sz="1900" dirty="0" smtClean="0"/>
              <a:t>Frequency Response:</a:t>
            </a:r>
          </a:p>
          <a:p>
            <a:pPr lvl="2"/>
            <a:r>
              <a:rPr lang="en-US" sz="1900" dirty="0" smtClean="0"/>
              <a:t>12 of </a:t>
            </a:r>
            <a:r>
              <a:rPr lang="en-US" sz="1900" dirty="0" smtClean="0"/>
              <a:t>56</a:t>
            </a:r>
            <a:r>
              <a:rPr lang="en-US" sz="1900" dirty="0" smtClean="0"/>
              <a:t> </a:t>
            </a:r>
            <a:r>
              <a:rPr lang="en-US" sz="1900" dirty="0" smtClean="0"/>
              <a:t>Evaluated Generation Resources had less than 75% of their expected Initial Primary Frequency Response.</a:t>
            </a:r>
          </a:p>
          <a:p>
            <a:pPr lvl="2"/>
            <a:r>
              <a:rPr lang="en-US" sz="1900" dirty="0" smtClean="0"/>
              <a:t>10</a:t>
            </a:r>
            <a:r>
              <a:rPr lang="en-US" sz="1900" dirty="0" smtClean="0"/>
              <a:t> </a:t>
            </a:r>
            <a:r>
              <a:rPr lang="en-US" sz="1900" dirty="0" smtClean="0"/>
              <a:t>of </a:t>
            </a:r>
            <a:r>
              <a:rPr lang="en-US" sz="1900" dirty="0" smtClean="0"/>
              <a:t>56</a:t>
            </a:r>
            <a:r>
              <a:rPr lang="en-US" sz="1900" dirty="0" smtClean="0"/>
              <a:t> </a:t>
            </a:r>
            <a:r>
              <a:rPr lang="en-US" sz="1900" dirty="0" smtClean="0"/>
              <a:t>Evaluated Generation Resources had less than 75% of their expected Sustained Primary Frequency Response.</a:t>
            </a:r>
          </a:p>
          <a:p>
            <a:pPr marL="914400" lvl="2" indent="0">
              <a:buNone/>
            </a:pPr>
            <a:endParaRPr lang="en-US" sz="1900" dirty="0" smtClean="0"/>
          </a:p>
          <a:p>
            <a:pPr lvl="1"/>
            <a:r>
              <a:rPr lang="en-US" sz="2200" dirty="0"/>
              <a:t>6/19/2017 9:10:19</a:t>
            </a:r>
          </a:p>
          <a:p>
            <a:pPr lvl="2"/>
            <a:r>
              <a:rPr lang="en-US" sz="1900" dirty="0" smtClean="0"/>
              <a:t>Loss </a:t>
            </a:r>
            <a:r>
              <a:rPr lang="en-US" sz="1900" dirty="0"/>
              <a:t>of </a:t>
            </a:r>
            <a:r>
              <a:rPr lang="en-US" sz="1900" dirty="0" smtClean="0"/>
              <a:t>449 </a:t>
            </a:r>
            <a:r>
              <a:rPr lang="en-US" sz="1900" dirty="0"/>
              <a:t>MW</a:t>
            </a:r>
          </a:p>
          <a:p>
            <a:pPr lvl="2"/>
            <a:r>
              <a:rPr lang="en-US" sz="1900" dirty="0"/>
              <a:t>Interconnection Frequency Response:</a:t>
            </a:r>
          </a:p>
          <a:p>
            <a:pPr lvl="2"/>
            <a:r>
              <a:rPr lang="en-US" sz="1900" dirty="0" smtClean="0"/>
              <a:t>12</a:t>
            </a:r>
            <a:r>
              <a:rPr lang="en-US" sz="1900" dirty="0" smtClean="0"/>
              <a:t> </a:t>
            </a:r>
            <a:r>
              <a:rPr lang="en-US" sz="1900" dirty="0"/>
              <a:t>of </a:t>
            </a:r>
            <a:r>
              <a:rPr lang="en-US" sz="1900" dirty="0" smtClean="0"/>
              <a:t>58</a:t>
            </a:r>
            <a:r>
              <a:rPr lang="en-US" sz="1900" dirty="0" smtClean="0"/>
              <a:t> </a:t>
            </a:r>
            <a:r>
              <a:rPr lang="en-US" sz="1900" dirty="0"/>
              <a:t>Evaluated Generation Resources had less than 75% of their expected Initial Primary Frequency Response.</a:t>
            </a:r>
          </a:p>
          <a:p>
            <a:pPr lvl="2"/>
            <a:r>
              <a:rPr lang="en-US" sz="1900" dirty="0"/>
              <a:t>8</a:t>
            </a:r>
            <a:r>
              <a:rPr lang="en-US" sz="1900" dirty="0" smtClean="0"/>
              <a:t> </a:t>
            </a:r>
            <a:r>
              <a:rPr lang="en-US" sz="1900" dirty="0"/>
              <a:t>of </a:t>
            </a:r>
            <a:r>
              <a:rPr lang="en-US" sz="1900" dirty="0" smtClean="0"/>
              <a:t>58</a:t>
            </a:r>
            <a:r>
              <a:rPr lang="en-US" sz="1900" dirty="0" smtClean="0"/>
              <a:t> </a:t>
            </a:r>
            <a:r>
              <a:rPr lang="en-US" sz="1900" dirty="0"/>
              <a:t>Evaluated Generation Resources had less than 75% of their expected Sustained Primary Frequency Response</a:t>
            </a:r>
            <a:r>
              <a:rPr lang="en-US" sz="1900" dirty="0" smtClean="0"/>
              <a:t>.</a:t>
            </a:r>
            <a:endParaRPr lang="en-US" sz="1900" dirty="0"/>
          </a:p>
        </p:txBody>
      </p:sp>
      <p:sp>
        <p:nvSpPr>
          <p:cNvPr id="3" name="Title 2"/>
          <p:cNvSpPr>
            <a:spLocks noGrp="1"/>
          </p:cNvSpPr>
          <p:nvPr>
            <p:ph type="title"/>
          </p:nvPr>
        </p:nvSpPr>
        <p:spPr/>
        <p:txBody>
          <a:bodyPr/>
          <a:lstStyle/>
          <a:p>
            <a:r>
              <a:rPr lang="en-US" dirty="0" smtClean="0"/>
              <a:t>Frequency Measurable Events</a:t>
            </a:r>
            <a:endParaRPr lang="en-US" dirty="0"/>
          </a:p>
        </p:txBody>
      </p:sp>
    </p:spTree>
    <p:extLst>
      <p:ext uri="{BB962C8B-B14F-4D97-AF65-F5344CB8AC3E}">
        <p14:creationId xmlns:p14="http://schemas.microsoft.com/office/powerpoint/2010/main" val="32995916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sz="2200" dirty="0"/>
              <a:t>6/27/2017 15:50:36</a:t>
            </a:r>
          </a:p>
          <a:p>
            <a:pPr lvl="2"/>
            <a:r>
              <a:rPr lang="en-US" sz="1900" dirty="0" smtClean="0"/>
              <a:t>Loss of 594 MW</a:t>
            </a:r>
          </a:p>
          <a:p>
            <a:pPr lvl="2"/>
            <a:r>
              <a:rPr lang="en-US" sz="1900" dirty="0" smtClean="0"/>
              <a:t>Interconnection </a:t>
            </a:r>
            <a:r>
              <a:rPr lang="en-US" sz="1900" dirty="0" smtClean="0"/>
              <a:t>Frequency Response:</a:t>
            </a:r>
          </a:p>
          <a:p>
            <a:pPr lvl="2"/>
            <a:r>
              <a:rPr lang="en-US" sz="1900" dirty="0"/>
              <a:t>8</a:t>
            </a:r>
            <a:r>
              <a:rPr lang="en-US" sz="1900" dirty="0" smtClean="0"/>
              <a:t> </a:t>
            </a:r>
            <a:r>
              <a:rPr lang="en-US" sz="1900" dirty="0" smtClean="0"/>
              <a:t>of </a:t>
            </a:r>
            <a:r>
              <a:rPr lang="en-US" sz="1900" dirty="0" smtClean="0"/>
              <a:t>46 </a:t>
            </a:r>
            <a:r>
              <a:rPr lang="en-US" sz="1900" dirty="0" smtClean="0"/>
              <a:t>Evaluated Generation Resources had less than 75% of their expected Initial Primary Frequency Response.</a:t>
            </a:r>
          </a:p>
          <a:p>
            <a:pPr lvl="2"/>
            <a:r>
              <a:rPr lang="en-US" sz="1900" dirty="0"/>
              <a:t>7</a:t>
            </a:r>
            <a:r>
              <a:rPr lang="en-US" sz="1900" dirty="0" smtClean="0"/>
              <a:t> </a:t>
            </a:r>
            <a:r>
              <a:rPr lang="en-US" sz="1900" dirty="0" smtClean="0"/>
              <a:t>of </a:t>
            </a:r>
            <a:r>
              <a:rPr lang="en-US" sz="1900" dirty="0" smtClean="0"/>
              <a:t>46 </a:t>
            </a:r>
            <a:r>
              <a:rPr lang="en-US" sz="1900" dirty="0" smtClean="0"/>
              <a:t>Evaluated Generation Resources had less than 75% of their expected Sustained Primary Frequency Response</a:t>
            </a:r>
            <a:r>
              <a:rPr lang="en-US" sz="1900" dirty="0" smtClean="0"/>
              <a:t>.</a:t>
            </a:r>
            <a:endParaRPr lang="en-US" sz="1900" dirty="0" smtClean="0"/>
          </a:p>
        </p:txBody>
      </p:sp>
      <p:sp>
        <p:nvSpPr>
          <p:cNvPr id="3" name="Title 2"/>
          <p:cNvSpPr>
            <a:spLocks noGrp="1"/>
          </p:cNvSpPr>
          <p:nvPr>
            <p:ph type="title"/>
          </p:nvPr>
        </p:nvSpPr>
        <p:spPr/>
        <p:txBody>
          <a:bodyPr/>
          <a:lstStyle/>
          <a:p>
            <a:r>
              <a:rPr lang="en-US" dirty="0" smtClean="0"/>
              <a:t>Frequency Measurable Events</a:t>
            </a:r>
            <a:endParaRPr lang="en-US" dirty="0"/>
          </a:p>
        </p:txBody>
      </p:sp>
    </p:spTree>
    <p:extLst>
      <p:ext uri="{BB962C8B-B14F-4D97-AF65-F5344CB8AC3E}">
        <p14:creationId xmlns:p14="http://schemas.microsoft.com/office/powerpoint/2010/main" val="14679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c34af464-7aa1-4edd-9be4-83dffc1cb926"/>
    <ds:schemaRef ds:uri="http://schemas.microsoft.com/office/2006/metadata/properties"/>
    <ds:schemaRef ds:uri="http://purl.org/dc/terms/"/>
    <ds:schemaRef ds:uri="http://schemas.microsoft.com/office/2006/documentManagement/types"/>
    <ds:schemaRef ds:uri="http://purl.org/dc/dcmitype/"/>
    <ds:schemaRef ds:uri="http://www.w3.org/XML/1998/namespace"/>
    <ds:schemaRef ds:uri="http://schemas.openxmlformats.org/package/2006/metadata/core-properties"/>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8530</TotalTime>
  <Words>717</Words>
  <Application>Microsoft Office PowerPoint</Application>
  <PresentationFormat>On-screen Show (4:3)</PresentationFormat>
  <Paragraphs>96</Paragraphs>
  <Slides>19</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19</vt:i4>
      </vt:variant>
    </vt:vector>
  </HeadingPairs>
  <TitlesOfParts>
    <vt:vector size="23" baseType="lpstr">
      <vt:lpstr>Arial</vt:lpstr>
      <vt:lpstr>Calibri</vt:lpstr>
      <vt:lpstr>Office Theme</vt:lpstr>
      <vt:lpstr>Custom Design</vt:lpstr>
      <vt:lpstr>PowerPoint Presentation</vt:lpstr>
      <vt:lpstr>Report Overview &amp; Notes</vt:lpstr>
      <vt:lpstr>Meeting Minutes</vt:lpstr>
      <vt:lpstr>Frequency Measurable Events Performance</vt:lpstr>
      <vt:lpstr>Frequency Measurable Events</vt:lpstr>
      <vt:lpstr>Frequency Measurable Events</vt:lpstr>
      <vt:lpstr>Frequency Measurable Events</vt:lpstr>
      <vt:lpstr>Frequency Measurable Events</vt:lpstr>
      <vt:lpstr>Frequency Measurable Events</vt:lpstr>
      <vt:lpstr>Interconnection Minimum Frequency Response (IMFR) Performance</vt:lpstr>
      <vt:lpstr>Frequency Control Report</vt:lpstr>
      <vt:lpstr>CPS1 Performance</vt:lpstr>
      <vt:lpstr>RMS1 Performance of ERCOT Frequency</vt:lpstr>
      <vt:lpstr>Frequency Profile Analysis</vt:lpstr>
      <vt:lpstr>Time Error Corrections</vt:lpstr>
      <vt:lpstr>ERCOT Total Energy</vt:lpstr>
      <vt:lpstr>ERCOT Total Energy from Wind Generation</vt:lpstr>
      <vt:lpstr>ERCOT % Energy from Wind Generation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Hinojosa, Jose Luis</cp:lastModifiedBy>
  <cp:revision>315</cp:revision>
  <cp:lastPrinted>2013-01-30T23:16:36Z</cp:lastPrinted>
  <dcterms:created xsi:type="dcterms:W3CDTF">2010-04-12T23:12:02Z</dcterms:created>
  <dcterms:modified xsi:type="dcterms:W3CDTF">2017-07-25T20:10:10Z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