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  <p:sldMasterId id="2147483651" r:id="rId6"/>
  </p:sldMasterIdLst>
  <p:notesMasterIdLst>
    <p:notesMasterId r:id="rId12"/>
  </p:notesMasterIdLst>
  <p:handoutMasterIdLst>
    <p:handoutMasterId r:id="rId13"/>
  </p:handoutMasterIdLst>
  <p:sldIdLst>
    <p:sldId id="260" r:id="rId7"/>
    <p:sldId id="257" r:id="rId8"/>
    <p:sldId id="261" r:id="rId9"/>
    <p:sldId id="262" r:id="rId10"/>
    <p:sldId id="263" r:id="rId11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745" autoAdjust="0"/>
    <p:restoredTop sz="94660"/>
  </p:normalViewPr>
  <p:slideViewPr>
    <p:cSldViewPr showGuides="1">
      <p:cViewPr varScale="1">
        <p:scale>
          <a:sx n="125" d="100"/>
          <a:sy n="125" d="100"/>
        </p:scale>
        <p:origin x="1476" y="108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7" Type="http://schemas.openxmlformats.org/officeDocument/2006/relationships/slide" Target="slides/slide1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5" Type="http://schemas.openxmlformats.org/officeDocument/2006/relationships/slideMaster" Target="slideMasters/slideMaster2.xml"/><Relationship Id="rId15" Type="http://schemas.openxmlformats.org/officeDocument/2006/relationships/viewProps" Target="viewProps.xml"/><Relationship Id="rId10" Type="http://schemas.openxmlformats.org/officeDocument/2006/relationships/slide" Target="slides/slide4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7/25/2017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7/25/2017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2501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231426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179155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49245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ERCOT Public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1"/>
            <a:ext cx="8534400" cy="431983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 smtClean="0"/>
              <a:t>ERCOT Public</a:t>
            </a:r>
            <a:endParaRPr lang="en-US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16945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505200" y="0"/>
            <a:ext cx="56388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1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ERCOT Public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968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 smtClean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iming>
    <p:tnLst>
      <p:par>
        <p:cTn id="1" dur="indefinite" restart="never" nodeType="tmRoot"/>
      </p:par>
    </p:tnLst>
  </p:timing>
  <p:hf hdr="0" ft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5309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timing>
    <p:tnLst>
      <p:par>
        <p:cTn id="1" dur="indefinite" restart="never" nodeType="tmRoot"/>
      </p:par>
    </p:tnLst>
  </p:timing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581400" y="1981200"/>
            <a:ext cx="5646034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kern="0" dirty="0">
                <a:solidFill>
                  <a:srgbClr val="000000"/>
                </a:solidFill>
                <a:latin typeface="Arial Black"/>
                <a:ea typeface="+mj-ea"/>
                <a:cs typeface="+mj-cs"/>
              </a:rPr>
              <a:t>Digital Certificate </a:t>
            </a:r>
            <a:r>
              <a:rPr lang="en-US" sz="2800" kern="0" dirty="0" smtClean="0">
                <a:solidFill>
                  <a:srgbClr val="000000"/>
                </a:solidFill>
                <a:latin typeface="Arial Black"/>
                <a:ea typeface="+mj-ea"/>
                <a:cs typeface="+mj-cs"/>
              </a:rPr>
              <a:t>Download Process</a:t>
            </a:r>
          </a:p>
          <a:p>
            <a:endParaRPr lang="en-US" sz="2000" kern="0" dirty="0" smtClean="0">
              <a:solidFill>
                <a:srgbClr val="000000"/>
              </a:solidFill>
              <a:latin typeface="Arial Black" pitchFamily="34" charset="0"/>
            </a:endParaRPr>
          </a:p>
          <a:p>
            <a:pPr lvl="0" fontAlgn="base">
              <a:spcBef>
                <a:spcPct val="20000"/>
              </a:spcBef>
              <a:spcAft>
                <a:spcPct val="0"/>
              </a:spcAft>
            </a:pPr>
            <a:r>
              <a:rPr lang="en-US" sz="2000" kern="0" dirty="0" smtClean="0">
                <a:solidFill>
                  <a:srgbClr val="000000"/>
                </a:solidFill>
                <a:latin typeface="Arial Black" pitchFamily="34" charset="0"/>
              </a:rPr>
              <a:t>Leo Angele</a:t>
            </a:r>
          </a:p>
          <a:p>
            <a:pPr lvl="0" fontAlgn="base">
              <a:spcBef>
                <a:spcPct val="20000"/>
              </a:spcBef>
              <a:spcAft>
                <a:spcPct val="0"/>
              </a:spcAft>
            </a:pPr>
            <a:r>
              <a:rPr lang="en-US" sz="2000" kern="0" dirty="0" smtClean="0">
                <a:solidFill>
                  <a:srgbClr val="000000"/>
                </a:solidFill>
                <a:latin typeface="Arial Black" pitchFamily="34" charset="0"/>
              </a:rPr>
              <a:t>IT </a:t>
            </a:r>
            <a:r>
              <a:rPr lang="en-US" sz="2000" kern="0" dirty="0">
                <a:solidFill>
                  <a:srgbClr val="000000"/>
                </a:solidFill>
                <a:latin typeface="Arial Black" pitchFamily="34" charset="0"/>
              </a:rPr>
              <a:t>Support Services</a:t>
            </a:r>
          </a:p>
          <a:p>
            <a:endParaRPr lang="en-US" dirty="0" smtClean="0"/>
          </a:p>
          <a:p>
            <a:endParaRPr lang="en-US" dirty="0"/>
          </a:p>
          <a:p>
            <a:pPr lvl="0" defTabSz="457200"/>
            <a:r>
              <a:rPr lang="en-US" b="1" dirty="0">
                <a:solidFill>
                  <a:srgbClr val="000000"/>
                </a:solidFill>
              </a:rPr>
              <a:t>ERCOT </a:t>
            </a:r>
            <a:r>
              <a:rPr lang="en-US" b="1" dirty="0" smtClean="0">
                <a:solidFill>
                  <a:srgbClr val="000000"/>
                </a:solidFill>
              </a:rPr>
              <a:t>Public</a:t>
            </a:r>
          </a:p>
          <a:p>
            <a:pPr lvl="0" defTabSz="457200"/>
            <a:r>
              <a:rPr lang="en-US" b="1" dirty="0" smtClean="0">
                <a:solidFill>
                  <a:srgbClr val="000000"/>
                </a:solidFill>
              </a:rPr>
              <a:t>July 2017</a:t>
            </a:r>
            <a:endParaRPr lang="en-US" b="1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94518"/>
          </a:xfrm>
        </p:spPr>
        <p:txBody>
          <a:bodyPr/>
          <a:lstStyle/>
          <a:p>
            <a:r>
              <a:rPr lang="en-US" sz="2400" dirty="0"/>
              <a:t>Digital Certificate </a:t>
            </a:r>
            <a:r>
              <a:rPr lang="en-US" sz="2400" dirty="0" smtClean="0"/>
              <a:t>Download Process - Background</a:t>
            </a:r>
            <a:endParaRPr lang="en-US" sz="2400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14400"/>
            <a:ext cx="8534400" cy="5410200"/>
          </a:xfrm>
        </p:spPr>
        <p:txBody>
          <a:bodyPr/>
          <a:lstStyle/>
          <a:p>
            <a:pPr marL="0" lvl="0" indent="0" eaLnBrk="0" fontAlgn="base" hangingPunct="0">
              <a:spcBef>
                <a:spcPts val="400"/>
              </a:spcBef>
              <a:buNone/>
              <a:defRPr/>
            </a:pPr>
            <a:endParaRPr lang="en-US" sz="1600" b="1" kern="0" dirty="0" smtClean="0">
              <a:solidFill>
                <a:srgbClr val="000000"/>
              </a:solidFill>
            </a:endParaRPr>
          </a:p>
          <a:p>
            <a:pPr marL="0" lvl="0" indent="0" eaLnBrk="0" fontAlgn="base" hangingPunct="0">
              <a:spcBef>
                <a:spcPts val="400"/>
              </a:spcBef>
              <a:buNone/>
              <a:defRPr/>
            </a:pPr>
            <a:r>
              <a:rPr lang="en-US" sz="1600" b="1" kern="0" dirty="0" smtClean="0">
                <a:solidFill>
                  <a:srgbClr val="000000"/>
                </a:solidFill>
              </a:rPr>
              <a:t>January 2017 – Market Requested that ERCOT initiate a process review for the Market Participant Identity Management (MPIM) system</a:t>
            </a:r>
          </a:p>
          <a:p>
            <a:pPr marL="0" lvl="0" indent="0" eaLnBrk="0" fontAlgn="base" hangingPunct="0">
              <a:spcBef>
                <a:spcPts val="400"/>
              </a:spcBef>
              <a:buNone/>
              <a:defRPr/>
            </a:pPr>
            <a:endParaRPr lang="en-US" sz="1600" b="1" kern="0" dirty="0" smtClean="0">
              <a:solidFill>
                <a:srgbClr val="000000"/>
              </a:solidFill>
            </a:endParaRPr>
          </a:p>
          <a:p>
            <a:pPr marL="0" lvl="0" indent="0" eaLnBrk="0" fontAlgn="base" hangingPunct="0">
              <a:spcBef>
                <a:spcPts val="400"/>
              </a:spcBef>
              <a:buNone/>
              <a:defRPr/>
            </a:pPr>
            <a:r>
              <a:rPr lang="en-US" sz="1600" b="1" kern="0" dirty="0" smtClean="0">
                <a:solidFill>
                  <a:srgbClr val="000000"/>
                </a:solidFill>
              </a:rPr>
              <a:t>March 2017 – ERCOT presented results from the process review</a:t>
            </a:r>
          </a:p>
          <a:p>
            <a:pPr lvl="1" eaLnBrk="0" fontAlgn="base" hangingPunct="0">
              <a:spcAft>
                <a:spcPct val="0"/>
              </a:spcAft>
              <a:buFont typeface="Wingdings" panose="05000000000000000000" pitchFamily="2" charset="2"/>
              <a:buChar char="§"/>
              <a:defRPr/>
            </a:pPr>
            <a:r>
              <a:rPr lang="en-US" sz="1600" dirty="0" smtClean="0"/>
              <a:t>Streamlining processes</a:t>
            </a:r>
            <a:endParaRPr lang="en-US" sz="1600" dirty="0"/>
          </a:p>
          <a:p>
            <a:pPr lvl="1" eaLnBrk="0" fontAlgn="base" hangingPunct="0">
              <a:spcAft>
                <a:spcPct val="0"/>
              </a:spcAft>
              <a:buFont typeface="Wingdings" panose="05000000000000000000" pitchFamily="2" charset="2"/>
              <a:buChar char="§"/>
            </a:pPr>
            <a:r>
              <a:rPr lang="en-US" sz="1600" dirty="0" smtClean="0"/>
              <a:t>Upcoming changes to the </a:t>
            </a:r>
            <a:r>
              <a:rPr lang="en-US" sz="1600" dirty="0"/>
              <a:t>Digital Certificate Download </a:t>
            </a:r>
            <a:r>
              <a:rPr lang="en-US" sz="1600" dirty="0" smtClean="0"/>
              <a:t>Process</a:t>
            </a:r>
          </a:p>
          <a:p>
            <a:pPr lvl="1" eaLnBrk="0" fontAlgn="base" hangingPunct="0">
              <a:spcAft>
                <a:spcPct val="0"/>
              </a:spcAft>
              <a:buFont typeface="Wingdings" panose="05000000000000000000" pitchFamily="2" charset="2"/>
              <a:buChar char="§"/>
            </a:pPr>
            <a:endParaRPr lang="en-US" sz="16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58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94518"/>
          </a:xfrm>
        </p:spPr>
        <p:txBody>
          <a:bodyPr/>
          <a:lstStyle/>
          <a:p>
            <a:r>
              <a:rPr lang="en-US" sz="2400" dirty="0"/>
              <a:t>Digital Certificate </a:t>
            </a:r>
            <a:r>
              <a:rPr lang="en-US" sz="2400" dirty="0" smtClean="0"/>
              <a:t>Download Process - Changes</a:t>
            </a:r>
            <a:endParaRPr lang="en-US" sz="2400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14400"/>
            <a:ext cx="8534400" cy="5410200"/>
          </a:xfrm>
        </p:spPr>
        <p:txBody>
          <a:bodyPr/>
          <a:lstStyle/>
          <a:p>
            <a:pPr marL="0" lvl="0" indent="0" eaLnBrk="0" fontAlgn="base" hangingPunct="0">
              <a:spcBef>
                <a:spcPts val="400"/>
              </a:spcBef>
              <a:buNone/>
              <a:defRPr/>
            </a:pPr>
            <a:endParaRPr lang="en-US" sz="1600" dirty="0"/>
          </a:p>
          <a:p>
            <a:pPr marL="0" lvl="0" indent="0" eaLnBrk="0" fontAlgn="base" hangingPunct="0">
              <a:spcAft>
                <a:spcPct val="0"/>
              </a:spcAft>
              <a:buNone/>
            </a:pPr>
            <a:r>
              <a:rPr lang="en-US" sz="1600" b="1" kern="0" dirty="0" smtClean="0">
                <a:solidFill>
                  <a:srgbClr val="000000"/>
                </a:solidFill>
              </a:rPr>
              <a:t>Changes to The Digital Certificate Download Process</a:t>
            </a:r>
            <a:endParaRPr lang="en-US" sz="1600" b="1" kern="0" dirty="0">
              <a:solidFill>
                <a:srgbClr val="000000"/>
              </a:solidFill>
            </a:endParaRPr>
          </a:p>
          <a:p>
            <a:pPr lvl="1" eaLnBrk="0" fontAlgn="base" hangingPunct="0">
              <a:spcAft>
                <a:spcPct val="0"/>
              </a:spcAft>
              <a:buFont typeface="Wingdings" panose="05000000000000000000" pitchFamily="2" charset="2"/>
              <a:buChar char="§"/>
            </a:pPr>
            <a:r>
              <a:rPr lang="en-US" sz="1600" dirty="0" smtClean="0"/>
              <a:t>Microsoft </a:t>
            </a:r>
            <a:r>
              <a:rPr lang="en-US" sz="1600" dirty="0"/>
              <a:t>has phased out Active-X </a:t>
            </a:r>
            <a:r>
              <a:rPr lang="en-US" sz="1600" dirty="0" smtClean="0"/>
              <a:t>with the release of Microsoft Edge</a:t>
            </a:r>
          </a:p>
          <a:p>
            <a:pPr lvl="1" eaLnBrk="0" fontAlgn="base" hangingPunct="0">
              <a:spcAft>
                <a:spcPct val="0"/>
              </a:spcAft>
              <a:buFont typeface="Wingdings" panose="05000000000000000000" pitchFamily="2" charset="2"/>
              <a:buChar char="§"/>
            </a:pPr>
            <a:r>
              <a:rPr lang="en-US" sz="1600" dirty="0" smtClean="0"/>
              <a:t>To meet future requirements, ERCOT will shift away </a:t>
            </a:r>
            <a:r>
              <a:rPr lang="en-US" sz="1600" dirty="0"/>
              <a:t>from Active-X for all Digital Certificate </a:t>
            </a:r>
            <a:r>
              <a:rPr lang="en-US" sz="1600" dirty="0" smtClean="0"/>
              <a:t>downloads</a:t>
            </a:r>
            <a:endParaRPr lang="en-US" sz="1600" kern="0" dirty="0" smtClean="0">
              <a:solidFill>
                <a:srgbClr val="000000"/>
              </a:solidFill>
            </a:endParaRPr>
          </a:p>
          <a:p>
            <a:pPr lvl="1" eaLnBrk="0" fontAlgn="base" hangingPunct="0">
              <a:spcAft>
                <a:spcPct val="0"/>
              </a:spcAft>
              <a:buFont typeface="Wingdings" panose="05000000000000000000" pitchFamily="2" charset="2"/>
              <a:buChar char="§"/>
            </a:pPr>
            <a:r>
              <a:rPr lang="en-US" sz="1600" kern="0" dirty="0" smtClean="0">
                <a:solidFill>
                  <a:srgbClr val="000000"/>
                </a:solidFill>
              </a:rPr>
              <a:t>Digital Certificates will be downloaded as a file, instead of being installed directly into the browser</a:t>
            </a:r>
          </a:p>
          <a:p>
            <a:pPr lvl="1" eaLnBrk="0" fontAlgn="base" hangingPunct="0">
              <a:spcAft>
                <a:spcPct val="0"/>
              </a:spcAft>
              <a:buFont typeface="Wingdings" panose="05000000000000000000" pitchFamily="2" charset="2"/>
              <a:buChar char="§"/>
            </a:pPr>
            <a:r>
              <a:rPr lang="en-US" sz="1600" kern="0" dirty="0" smtClean="0">
                <a:solidFill>
                  <a:srgbClr val="000000"/>
                </a:solidFill>
              </a:rPr>
              <a:t>Users </a:t>
            </a:r>
            <a:r>
              <a:rPr lang="en-US" sz="1600" kern="0" dirty="0">
                <a:solidFill>
                  <a:srgbClr val="000000"/>
                </a:solidFill>
              </a:rPr>
              <a:t>will be required to secure the file when </a:t>
            </a:r>
            <a:r>
              <a:rPr lang="en-US" sz="1600" kern="0" dirty="0" smtClean="0">
                <a:solidFill>
                  <a:srgbClr val="000000"/>
                </a:solidFill>
              </a:rPr>
              <a:t>downloaded. A password will be set during </a:t>
            </a:r>
            <a:r>
              <a:rPr lang="en-US" sz="1600" kern="0" dirty="0">
                <a:solidFill>
                  <a:srgbClr val="000000"/>
                </a:solidFill>
              </a:rPr>
              <a:t>the download process.</a:t>
            </a:r>
          </a:p>
          <a:p>
            <a:pPr lvl="1" eaLnBrk="0" fontAlgn="base" hangingPunct="0">
              <a:spcAft>
                <a:spcPct val="0"/>
              </a:spcAft>
              <a:buFont typeface="Wingdings" panose="05000000000000000000" pitchFamily="2" charset="2"/>
              <a:buChar char="§"/>
            </a:pPr>
            <a:r>
              <a:rPr lang="en-US" sz="1600" kern="0" dirty="0" smtClean="0">
                <a:solidFill>
                  <a:srgbClr val="000000"/>
                </a:solidFill>
              </a:rPr>
              <a:t>This </a:t>
            </a:r>
            <a:r>
              <a:rPr lang="en-US" sz="1600" kern="0" dirty="0">
                <a:solidFill>
                  <a:srgbClr val="000000"/>
                </a:solidFill>
              </a:rPr>
              <a:t>new process will be the same for new </a:t>
            </a:r>
            <a:r>
              <a:rPr lang="en-US" sz="1600" kern="0" dirty="0" smtClean="0">
                <a:solidFill>
                  <a:srgbClr val="000000"/>
                </a:solidFill>
              </a:rPr>
              <a:t>Digital Certificates </a:t>
            </a:r>
            <a:r>
              <a:rPr lang="en-US" sz="1600" kern="0" dirty="0">
                <a:solidFill>
                  <a:srgbClr val="000000"/>
                </a:solidFill>
              </a:rPr>
              <a:t>as well as </a:t>
            </a:r>
            <a:r>
              <a:rPr lang="en-US" sz="1600" kern="0" dirty="0" smtClean="0">
                <a:solidFill>
                  <a:srgbClr val="000000"/>
                </a:solidFill>
              </a:rPr>
              <a:t>Digital Certificate renewals</a:t>
            </a:r>
            <a:endParaRPr lang="en-US" sz="1600" kern="0" dirty="0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8111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94518"/>
          </a:xfrm>
        </p:spPr>
        <p:txBody>
          <a:bodyPr/>
          <a:lstStyle/>
          <a:p>
            <a:r>
              <a:rPr lang="en-US" sz="2400" dirty="0"/>
              <a:t>Digital Certificate </a:t>
            </a:r>
            <a:r>
              <a:rPr lang="en-US" sz="2400" dirty="0" smtClean="0"/>
              <a:t>Download Process - Timeline</a:t>
            </a:r>
            <a:endParaRPr lang="en-US" sz="2400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14400"/>
            <a:ext cx="8534400" cy="5410200"/>
          </a:xfrm>
        </p:spPr>
        <p:txBody>
          <a:bodyPr/>
          <a:lstStyle/>
          <a:p>
            <a:pPr marL="0" lvl="0" indent="0" eaLnBrk="0" fontAlgn="base" hangingPunct="0">
              <a:spcBef>
                <a:spcPts val="400"/>
              </a:spcBef>
              <a:buNone/>
              <a:defRPr/>
            </a:pPr>
            <a:endParaRPr lang="en-US" sz="1600" dirty="0"/>
          </a:p>
          <a:p>
            <a:pPr lvl="1" eaLnBrk="0" fontAlgn="base" hangingPunct="0">
              <a:spcAft>
                <a:spcPct val="0"/>
              </a:spcAft>
              <a:buFont typeface="Wingdings" panose="05000000000000000000" pitchFamily="2" charset="2"/>
              <a:buChar char="§"/>
            </a:pPr>
            <a:r>
              <a:rPr lang="en-US" sz="1600" dirty="0" smtClean="0"/>
              <a:t>Communicate ERCOT’s plan to TAC for Market awareness (07/27/17)</a:t>
            </a:r>
          </a:p>
          <a:p>
            <a:pPr lvl="1" eaLnBrk="0" fontAlgn="base" hangingPunct="0">
              <a:spcAft>
                <a:spcPct val="0"/>
              </a:spcAft>
              <a:buFont typeface="Wingdings" panose="05000000000000000000" pitchFamily="2" charset="2"/>
              <a:buChar char="§"/>
            </a:pPr>
            <a:r>
              <a:rPr lang="en-US" sz="1600" dirty="0" smtClean="0"/>
              <a:t>Communicate at subcommittee level?</a:t>
            </a:r>
          </a:p>
          <a:p>
            <a:pPr lvl="1" eaLnBrk="0" fontAlgn="base" hangingPunct="0">
              <a:spcAft>
                <a:spcPct val="0"/>
              </a:spcAft>
              <a:buFont typeface="Wingdings" panose="05000000000000000000" pitchFamily="2" charset="2"/>
              <a:buChar char="§"/>
            </a:pPr>
            <a:r>
              <a:rPr lang="en-US" sz="1600" dirty="0" smtClean="0"/>
              <a:t>Host Market conference calls to communicate the impact of changes and answer questions </a:t>
            </a:r>
            <a:r>
              <a:rPr lang="en-US" sz="1600" dirty="0" smtClean="0"/>
              <a:t>(October </a:t>
            </a:r>
            <a:r>
              <a:rPr lang="en-US" sz="1600" smtClean="0"/>
              <a:t>and November)</a:t>
            </a:r>
            <a:endParaRPr lang="en-US" sz="1600" dirty="0" smtClean="0"/>
          </a:p>
          <a:p>
            <a:pPr lvl="2" eaLnBrk="0" fontAlgn="base" hangingPunct="0">
              <a:spcAft>
                <a:spcPct val="0"/>
              </a:spcAft>
            </a:pPr>
            <a:r>
              <a:rPr lang="en-US" sz="1200" dirty="0" smtClean="0"/>
              <a:t>Dates will be communicated via Market Notice</a:t>
            </a:r>
          </a:p>
          <a:p>
            <a:pPr lvl="1" eaLnBrk="0" fontAlgn="base" hangingPunct="0">
              <a:spcAft>
                <a:spcPct val="0"/>
              </a:spcAft>
              <a:buFont typeface="Wingdings" panose="05000000000000000000" pitchFamily="2" charset="2"/>
              <a:buChar char="§"/>
            </a:pPr>
            <a:r>
              <a:rPr lang="en-US" sz="1600" dirty="0" smtClean="0"/>
              <a:t>Change will occur in the Market Operations Test Environment (MOTE) (</a:t>
            </a:r>
            <a:r>
              <a:rPr lang="en-US" sz="1600" dirty="0" smtClean="0"/>
              <a:t>11/06/17</a:t>
            </a:r>
            <a:r>
              <a:rPr lang="en-US" sz="1600" dirty="0" smtClean="0"/>
              <a:t>)</a:t>
            </a:r>
          </a:p>
          <a:p>
            <a:pPr lvl="1" eaLnBrk="0" fontAlgn="base" hangingPunct="0">
              <a:spcAft>
                <a:spcPct val="0"/>
              </a:spcAft>
              <a:buFont typeface="Wingdings" panose="05000000000000000000" pitchFamily="2" charset="2"/>
              <a:buChar char="§"/>
            </a:pPr>
            <a:r>
              <a:rPr lang="en-US" sz="1600" dirty="0" smtClean="0"/>
              <a:t>Production change will occur with ERCOT’s </a:t>
            </a:r>
            <a:r>
              <a:rPr lang="en-US" sz="1600" dirty="0" smtClean="0"/>
              <a:t>R6 </a:t>
            </a:r>
            <a:r>
              <a:rPr lang="en-US" sz="1600" dirty="0" smtClean="0"/>
              <a:t>Release (</a:t>
            </a:r>
            <a:r>
              <a:rPr lang="en-US" sz="1600" dirty="0" smtClean="0"/>
              <a:t>12/05/17 </a:t>
            </a:r>
            <a:r>
              <a:rPr lang="en-US" sz="1600" dirty="0" smtClean="0"/>
              <a:t>– </a:t>
            </a:r>
            <a:r>
              <a:rPr lang="en-US" sz="1600" dirty="0" smtClean="0"/>
              <a:t>12/07/17</a:t>
            </a:r>
            <a:r>
              <a:rPr lang="en-US" sz="1600" dirty="0" smtClean="0"/>
              <a:t>)</a:t>
            </a:r>
          </a:p>
          <a:p>
            <a:pPr lvl="1" eaLnBrk="0" fontAlgn="base" hangingPunct="0">
              <a:spcAft>
                <a:spcPct val="0"/>
              </a:spcAft>
              <a:buFont typeface="Wingdings" panose="05000000000000000000" pitchFamily="2" charset="2"/>
              <a:buChar char="§"/>
            </a:pPr>
            <a:endParaRPr lang="en-US" sz="1600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5599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94518"/>
          </a:xfrm>
        </p:spPr>
        <p:txBody>
          <a:bodyPr/>
          <a:lstStyle/>
          <a:p>
            <a:r>
              <a:rPr lang="en-US" sz="2400" dirty="0"/>
              <a:t>Digital Certificate </a:t>
            </a:r>
            <a:r>
              <a:rPr lang="en-US" sz="2400" dirty="0" smtClean="0"/>
              <a:t>Download Process - Questions</a:t>
            </a:r>
            <a:endParaRPr lang="en-US" sz="2400" b="1" dirty="0">
              <a:solidFill>
                <a:schemeClr val="accent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5</a:t>
            </a:fld>
            <a:endParaRPr lang="en-US"/>
          </a:p>
        </p:txBody>
      </p:sp>
      <p:pic>
        <p:nvPicPr>
          <p:cNvPr id="5" name="Picture 7" descr="C:\Users\00015621\AppData\Local\Microsoft\Windows\Temporary Internet Files\Content.IE5\M2YDF2H6\passe-compose-ou-imparfait-grammaire-bdf-19[1]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4200" y="990600"/>
            <a:ext cx="5918200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06280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1BECF69A8095C47A5FDC36D937BFC94" ma:contentTypeVersion="0" ma:contentTypeDescription="Create a new document." ma:contentTypeScope="" ma:versionID="51e0dcd167c135bf5b35199a55219b83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02D59BFD-3285-42FC-81D0-65AF7FBCF5D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C0E9AA12-8AF9-4AA6-90FE-24669859CDF3}">
  <ds:schemaRefs>
    <ds:schemaRef ds:uri="http://schemas.microsoft.com/office/2006/documentManagement/types"/>
    <ds:schemaRef ds:uri="http://schemas.microsoft.com/office/infopath/2007/PartnerControls"/>
    <ds:schemaRef ds:uri="http://www.w3.org/XML/1998/namespace"/>
    <ds:schemaRef ds:uri="http://purl.org/dc/elements/1.1/"/>
    <ds:schemaRef ds:uri="http://purl.org/dc/dcmitype/"/>
    <ds:schemaRef ds:uri="http://purl.org/dc/terms/"/>
    <ds:schemaRef ds:uri="http://schemas.openxmlformats.org/package/2006/metadata/core-properties"/>
    <ds:schemaRef ds:uri="c34af464-7aa1-4edd-9be4-83dffc1cb926"/>
    <ds:schemaRef ds:uri="http://schemas.microsoft.com/office/2006/metadata/properties"/>
  </ds:schemaRefs>
</ds:datastoreItem>
</file>

<file path=customXml/itemProps3.xml><?xml version="1.0" encoding="utf-8"?>
<ds:datastoreItem xmlns:ds="http://schemas.openxmlformats.org/officeDocument/2006/customXml" ds:itemID="{E4A68982-DD5D-44FD-B77F-4C531465FE5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2265</TotalTime>
  <Words>244</Words>
  <Application>Microsoft Office PowerPoint</Application>
  <PresentationFormat>On-screen Show (4:3)</PresentationFormat>
  <Paragraphs>40</Paragraphs>
  <Slides>5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5</vt:i4>
      </vt:variant>
    </vt:vector>
  </HeadingPairs>
  <TitlesOfParts>
    <vt:vector size="12" baseType="lpstr">
      <vt:lpstr>Arial</vt:lpstr>
      <vt:lpstr>Arial Black</vt:lpstr>
      <vt:lpstr>Calibri</vt:lpstr>
      <vt:lpstr>Wingdings</vt:lpstr>
      <vt:lpstr>1_Custom Design</vt:lpstr>
      <vt:lpstr>Office Theme</vt:lpstr>
      <vt:lpstr>Custom Design</vt:lpstr>
      <vt:lpstr>PowerPoint Presentation</vt:lpstr>
      <vt:lpstr>Digital Certificate Download Process - Background</vt:lpstr>
      <vt:lpstr>Digital Certificate Download Process - Changes</vt:lpstr>
      <vt:lpstr>Digital Certificate Download Process - Timeline</vt:lpstr>
      <vt:lpstr>Digital Certificate Download Process - Questions</vt:lpstr>
    </vt:vector>
  </TitlesOfParts>
  <Company>The Electric Reliability Council of Texas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Angele, Leo</cp:lastModifiedBy>
  <cp:revision>76</cp:revision>
  <cp:lastPrinted>2017-07-25T17:53:43Z</cp:lastPrinted>
  <dcterms:created xsi:type="dcterms:W3CDTF">2016-01-21T15:20:31Z</dcterms:created>
  <dcterms:modified xsi:type="dcterms:W3CDTF">2017-07-26T18:43:49Z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0x01010021BECF69A8095C47A5FDC36D937BFC94</vt:lpwstr>
  </property>
</Properties>
</file>