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9"/>
  </p:notesMasterIdLst>
  <p:handoutMasterIdLst>
    <p:handoutMasterId r:id="rId10"/>
  </p:handoutMasterIdLst>
  <p:sldIdLst>
    <p:sldId id="260" r:id="rId6"/>
    <p:sldId id="304" r:id="rId7"/>
    <p:sldId id="300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 snapToGrid="0" snapToObjects="1">
      <p:cViewPr>
        <p:scale>
          <a:sx n="136" d="100"/>
          <a:sy n="136" d="100"/>
        </p:scale>
        <p:origin x="-804" y="-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048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506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5"/>
            <a:chOff x="787400" y="1852613"/>
            <a:chExt cx="7543800" cy="2618498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</a:t>
              </a:r>
              <a:r>
                <a:rPr lang="en-US" altLang="en-US" sz="3200" b="1" dirty="0" smtClean="0"/>
                <a:t>June/July Report</a:t>
              </a:r>
              <a:endParaRPr lang="en-US" altLang="en-US" sz="32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Alan Bern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</a:t>
              </a:r>
              <a:r>
                <a:rPr lang="en-US" altLang="en-US" sz="2000" dirty="0" smtClean="0"/>
                <a:t>Meeting</a:t>
              </a:r>
            </a:p>
            <a:p>
              <a:pPr eaLnBrk="1" hangingPunct="1"/>
              <a:r>
                <a:rPr lang="en-US" altLang="en-US" sz="2000" dirty="0" smtClean="0"/>
                <a:t>ERCOT </a:t>
              </a:r>
              <a:r>
                <a:rPr lang="en-US" altLang="en-US" sz="2000" dirty="0"/>
                <a:t>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47797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 July 27, 2017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marL="366713" lvl="1" indent="0">
              <a:buNone/>
            </a:pPr>
            <a:endParaRPr lang="en-US" sz="1700" b="1" dirty="0" smtClean="0"/>
          </a:p>
          <a:p>
            <a:pPr marL="366713" lvl="1" indent="0">
              <a:buNone/>
            </a:pPr>
            <a:endParaRPr lang="en-US" sz="1700" b="1" dirty="0" smtClean="0"/>
          </a:p>
          <a:p>
            <a:pPr lvl="0"/>
            <a:r>
              <a:rPr lang="en-US" sz="2000" b="1" dirty="0" smtClean="0"/>
              <a:t>RRGRR014, As-Built Clarification for RRGRRs 006, 007 and 009</a:t>
            </a:r>
          </a:p>
          <a:p>
            <a:pPr lvl="1"/>
            <a:r>
              <a:rPr lang="en-US" sz="1600" b="1" dirty="0" smtClean="0"/>
              <a:t>ROS </a:t>
            </a:r>
            <a:r>
              <a:rPr lang="en-US" sz="1600" b="1" dirty="0"/>
              <a:t>recommended approval </a:t>
            </a:r>
            <a:r>
              <a:rPr lang="en-US" sz="1600" b="1" dirty="0" smtClean="0"/>
              <a:t> as recommended by RDWG in their 5/26/17 report (unanimous)</a:t>
            </a:r>
          </a:p>
          <a:p>
            <a:pPr lvl="1"/>
            <a:r>
              <a:rPr lang="en-US" sz="1600" b="1" dirty="0" smtClean="0"/>
              <a:t>TAC approved on 6/28/2017 email vote</a:t>
            </a:r>
            <a:endParaRPr lang="en-US" sz="1600" b="1" dirty="0"/>
          </a:p>
          <a:p>
            <a:pPr marL="0" indent="0">
              <a:buNone/>
            </a:pPr>
            <a:endParaRPr lang="en-US" sz="2000" b="1" dirty="0" smtClean="0"/>
          </a:p>
          <a:p>
            <a:pPr lvl="0"/>
            <a:r>
              <a:rPr lang="en-US" sz="2000" b="1" dirty="0" smtClean="0"/>
              <a:t>NOGRR170, Alignment with NPRR824, Alignment of EEA Level 3 with NERC Reliability Standard EOP-011-1 and BAL-001-2</a:t>
            </a:r>
            <a:endParaRPr lang="en-US" sz="2000" b="1" dirty="0"/>
          </a:p>
          <a:p>
            <a:pPr lvl="1"/>
            <a:r>
              <a:rPr lang="en-US" sz="1600" b="1" dirty="0"/>
              <a:t>ROS recommended approval as amended by OWG </a:t>
            </a:r>
            <a:r>
              <a:rPr lang="en-US" sz="1600" b="1" dirty="0" smtClean="0"/>
              <a:t>5/18/17 </a:t>
            </a:r>
            <a:r>
              <a:rPr lang="en-US" sz="1600" b="1" dirty="0"/>
              <a:t>report (unanimous</a:t>
            </a:r>
            <a:r>
              <a:rPr lang="en-US" sz="1600" b="1" dirty="0" smtClean="0"/>
              <a:t>)</a:t>
            </a:r>
          </a:p>
          <a:p>
            <a:pPr lvl="1"/>
            <a:r>
              <a:rPr lang="en-US" sz="1600" b="1" dirty="0"/>
              <a:t>TAC approved on 6/28/2017 email vote</a:t>
            </a:r>
          </a:p>
          <a:p>
            <a:pPr marL="366713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65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en-US" sz="1000" dirty="0">
                <a:solidFill>
                  <a:schemeClr val="tx1"/>
                </a:solidFill>
              </a:rPr>
              <a:t>July 27,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211610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Other Non-Voting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740906"/>
            <a:ext cx="8153400" cy="4278312"/>
          </a:xfrm>
        </p:spPr>
        <p:txBody>
          <a:bodyPr/>
          <a:lstStyle/>
          <a:p>
            <a:r>
              <a:rPr lang="en-US" sz="2000" b="1" dirty="0" smtClean="0"/>
              <a:t>OCWG</a:t>
            </a:r>
          </a:p>
          <a:p>
            <a:pPr lvl="1"/>
            <a:r>
              <a:rPr lang="en-US" sz="1400" b="1" dirty="0" smtClean="0"/>
              <a:t>Discussed HITE process</a:t>
            </a:r>
          </a:p>
          <a:p>
            <a:pPr lvl="1"/>
            <a:r>
              <a:rPr lang="en-US" sz="1400" b="1" dirty="0" smtClean="0"/>
              <a:t>ERCOT published initial HITE seed list</a:t>
            </a:r>
          </a:p>
          <a:p>
            <a:pPr lvl="1"/>
            <a:r>
              <a:rPr lang="en-US" sz="1400" b="1" dirty="0" smtClean="0"/>
              <a:t>Reviewing HITE seed list and add/remove items</a:t>
            </a:r>
          </a:p>
          <a:p>
            <a:pPr lvl="1"/>
            <a:r>
              <a:rPr lang="en-US" sz="1400" b="1" smtClean="0"/>
              <a:t>September </a:t>
            </a:r>
            <a:r>
              <a:rPr lang="en-US" sz="1400" b="1" smtClean="0"/>
              <a:t>target </a:t>
            </a:r>
            <a:r>
              <a:rPr lang="en-US" sz="1400" b="1" dirty="0" smtClean="0"/>
              <a:t>for ROS and WMS approval</a:t>
            </a:r>
          </a:p>
          <a:p>
            <a:pPr lvl="1"/>
            <a:r>
              <a:rPr lang="en-US" sz="1400" b="1" dirty="0" smtClean="0"/>
              <a:t>Bring ROS/WMS recommended HITE list to TAC for approval</a:t>
            </a:r>
          </a:p>
          <a:p>
            <a:pPr lvl="1"/>
            <a:endParaRPr lang="en-US" sz="1700" b="1" dirty="0" smtClean="0"/>
          </a:p>
          <a:p>
            <a:r>
              <a:rPr lang="en-US" sz="2000" b="1" dirty="0" smtClean="0"/>
              <a:t>UFLS Workshop(s)</a:t>
            </a:r>
          </a:p>
          <a:p>
            <a:pPr lvl="1"/>
            <a:r>
              <a:rPr lang="en-US" sz="1400" b="1" dirty="0" smtClean="0"/>
              <a:t>3</a:t>
            </a:r>
            <a:r>
              <a:rPr lang="en-US" sz="1400" b="1" baseline="30000" dirty="0" smtClean="0"/>
              <a:t>rd</a:t>
            </a:r>
            <a:r>
              <a:rPr lang="en-US" sz="1400" b="1" dirty="0" smtClean="0"/>
              <a:t> meeting held </a:t>
            </a:r>
            <a:r>
              <a:rPr lang="en-US" sz="1400" b="1" dirty="0"/>
              <a:t>on </a:t>
            </a:r>
            <a:r>
              <a:rPr lang="en-US" sz="1400" b="1" dirty="0" smtClean="0"/>
              <a:t>6/28/17 </a:t>
            </a:r>
            <a:r>
              <a:rPr lang="en-US" sz="1400" b="1" dirty="0"/>
              <a:t>after OWG </a:t>
            </a:r>
            <a:r>
              <a:rPr lang="en-US" sz="1400" b="1" dirty="0" smtClean="0"/>
              <a:t>meeting</a:t>
            </a:r>
          </a:p>
          <a:p>
            <a:pPr lvl="1"/>
            <a:r>
              <a:rPr lang="en-US" sz="1400" b="1" dirty="0" smtClean="0"/>
              <a:t>Next meeting on 8/17/17 to discuss two options to modify UFLS response measurements</a:t>
            </a:r>
            <a:endParaRPr lang="en-US" sz="1400" b="1" dirty="0"/>
          </a:p>
          <a:p>
            <a:pPr lvl="1"/>
            <a:endParaRPr lang="en-US" sz="1400" b="1" dirty="0" smtClean="0"/>
          </a:p>
          <a:p>
            <a:r>
              <a:rPr lang="en-US" sz="2000" b="1" dirty="0" smtClean="0"/>
              <a:t>Southern </a:t>
            </a:r>
            <a:r>
              <a:rPr lang="en-US" sz="2000" b="1" dirty="0"/>
              <a:t>Cross Project</a:t>
            </a:r>
          </a:p>
          <a:p>
            <a:pPr lvl="1"/>
            <a:r>
              <a:rPr lang="en-US" sz="1400" b="1" dirty="0"/>
              <a:t>ERCOT will set up a joint ROS/WMS </a:t>
            </a:r>
            <a:r>
              <a:rPr lang="en-US" sz="1400" b="1" dirty="0" smtClean="0"/>
              <a:t>meeting</a:t>
            </a:r>
            <a:endParaRPr lang="en-US" sz="1400" b="1" dirty="0"/>
          </a:p>
          <a:p>
            <a:endParaRPr lang="en-US" sz="2000" b="1" dirty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65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en-US" sz="1000" dirty="0">
                <a:solidFill>
                  <a:schemeClr val="tx1"/>
                </a:solidFill>
              </a:rPr>
              <a:t>July 27, 2017 TAC Meeting</a:t>
            </a:r>
          </a:p>
        </p:txBody>
      </p:sp>
    </p:spTree>
    <p:extLst>
      <p:ext uri="{BB962C8B-B14F-4D97-AF65-F5344CB8AC3E}">
        <p14:creationId xmlns:p14="http://schemas.microsoft.com/office/powerpoint/2010/main" val="22579004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8b965130-e3da-4e6b-9b2e-40bd1204f29d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24183</TotalTime>
  <Words>177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Custom Design</vt:lpstr>
      <vt:lpstr>Median</vt:lpstr>
      <vt:lpstr>1_Median</vt:lpstr>
      <vt:lpstr>PowerPoint Presentation</vt:lpstr>
      <vt:lpstr>Voting Items</vt:lpstr>
      <vt:lpstr>Other Non-Voting Items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Bern, Alan</cp:lastModifiedBy>
  <cp:revision>943</cp:revision>
  <cp:lastPrinted>2017-05-22T18:26:12Z</cp:lastPrinted>
  <dcterms:created xsi:type="dcterms:W3CDTF">2010-04-12T23:12:02Z</dcterms:created>
  <dcterms:modified xsi:type="dcterms:W3CDTF">2017-07-24T15:20:23Z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