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9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2">
  <p:sldMasterIdLst>
    <p:sldMasterId id="2147483653" r:id="rId4"/>
    <p:sldMasterId id="2147483648" r:id="rId5"/>
    <p:sldMasterId id="2147483651" r:id="rId6"/>
    <p:sldMasterId id="2147483661" r:id="rId7"/>
    <p:sldMasterId id="2147483665" r:id="rId8"/>
    <p:sldMasterId id="2147483669" r:id="rId9"/>
    <p:sldMasterId id="2147483673" r:id="rId10"/>
    <p:sldMasterId id="2147483677" r:id="rId11"/>
    <p:sldMasterId id="2147483683" r:id="rId12"/>
    <p:sldMasterId id="2147483689" r:id="rId13"/>
  </p:sldMasterIdLst>
  <p:notesMasterIdLst>
    <p:notesMasterId r:id="rId20"/>
  </p:notesMasterIdLst>
  <p:handoutMasterIdLst>
    <p:handoutMasterId r:id="rId21"/>
  </p:handoutMasterIdLst>
  <p:sldIdLst>
    <p:sldId id="260" r:id="rId14"/>
    <p:sldId id="284" r:id="rId15"/>
    <p:sldId id="462" r:id="rId16"/>
    <p:sldId id="464" r:id="rId17"/>
    <p:sldId id="463" r:id="rId18"/>
    <p:sldId id="457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8"/>
    <a:srgbClr val="FF820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6" autoAdjust="0"/>
    <p:restoredTop sz="86651" autoAdjust="0"/>
  </p:normalViewPr>
  <p:slideViewPr>
    <p:cSldViewPr showGuides="1">
      <p:cViewPr varScale="1">
        <p:scale>
          <a:sx n="94" d="100"/>
          <a:sy n="94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22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9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97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6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8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4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439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3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65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260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04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13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019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69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323850"/>
            <a:ext cx="8647113" cy="552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5793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692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33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151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323850"/>
            <a:ext cx="8647113" cy="552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562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7711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7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25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04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323850"/>
            <a:ext cx="8647113" cy="552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068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00755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Edit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73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8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2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962150"/>
            <a:ext cx="8077200" cy="29337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6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1143000"/>
            <a:ext cx="8229600" cy="50292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609600"/>
            <a:ext cx="7391400" cy="457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685800" cy="365125"/>
          </a:xfrm>
        </p:spPr>
        <p:txBody>
          <a:bodyPr/>
          <a:lstStyle>
            <a:lvl1pPr>
              <a:defRPr sz="1400"/>
            </a:lvl1pPr>
          </a:lstStyle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81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C1AF86E1-F6E6-4749-96AA-C9AF35B224C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0"/>
            <a:ext cx="7620000" cy="53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2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5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43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0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3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9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04800" cy="533400"/>
          </a:xfrm>
          <a:prstGeom prst="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8100"/>
            <a:ext cx="990600" cy="4953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0" y="6557169"/>
            <a:ext cx="8458200" cy="3970"/>
          </a:xfrm>
          <a:prstGeom prst="line">
            <a:avLst/>
          </a:prstGeom>
          <a:ln w="19050">
            <a:solidFill>
              <a:srgbClr val="00AE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C1AF86E1-F6E6-4749-96AA-C9AF35B224C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6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9000" y="685800"/>
            <a:ext cx="5959694" cy="5563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sz="3200" b="1" dirty="0" smtClean="0"/>
              <a:t>Rescheduled Outages</a:t>
            </a:r>
          </a:p>
          <a:p>
            <a:pPr>
              <a:spcBef>
                <a:spcPts val="300"/>
              </a:spcBef>
            </a:pPr>
            <a:endParaRPr lang="en-US" sz="3200" b="1" dirty="0"/>
          </a:p>
          <a:p>
            <a:pPr>
              <a:spcBef>
                <a:spcPts val="300"/>
              </a:spcBef>
            </a:pPr>
            <a:r>
              <a:rPr lang="en-US" sz="3200" b="1" dirty="0" smtClean="0"/>
              <a:t>Project </a:t>
            </a:r>
            <a:r>
              <a:rPr lang="en-US" sz="3200" b="1" dirty="0"/>
              <a:t>P215-01 </a:t>
            </a:r>
            <a:endParaRPr lang="en-US" sz="3200" b="1" dirty="0" smtClean="0"/>
          </a:p>
          <a:p>
            <a:pPr>
              <a:spcBef>
                <a:spcPts val="300"/>
              </a:spcBef>
            </a:pPr>
            <a:r>
              <a:rPr lang="en-US" sz="3200" b="1" dirty="0" smtClean="0"/>
              <a:t>NPRR </a:t>
            </a:r>
            <a:r>
              <a:rPr lang="en-US" sz="3200" b="1" dirty="0"/>
              <a:t>758 Improved Transparency for </a:t>
            </a:r>
            <a:r>
              <a:rPr lang="en-US" sz="3200" b="1" dirty="0" smtClean="0"/>
              <a:t>Outages </a:t>
            </a:r>
            <a:r>
              <a:rPr lang="en-US" sz="3200" b="1" dirty="0"/>
              <a:t>having a High Economic Impact</a:t>
            </a:r>
            <a:r>
              <a:rPr lang="en-US" sz="3200" b="1" dirty="0" smtClean="0"/>
              <a:t>.</a:t>
            </a:r>
          </a:p>
          <a:p>
            <a:pPr>
              <a:spcBef>
                <a:spcPts val="300"/>
              </a:spcBef>
            </a:pPr>
            <a:endParaRPr lang="en-US" sz="3200" b="1" dirty="0"/>
          </a:p>
          <a:p>
            <a:pPr>
              <a:spcBef>
                <a:spcPts val="300"/>
              </a:spcBef>
            </a:pPr>
            <a:r>
              <a:rPr lang="en-US" sz="3200" b="1" dirty="0" smtClean="0"/>
              <a:t>OTWG</a:t>
            </a:r>
          </a:p>
          <a:p>
            <a:pPr>
              <a:spcBef>
                <a:spcPts val="300"/>
              </a:spcBef>
            </a:pPr>
            <a:r>
              <a:rPr lang="en-US" sz="3200" b="1" dirty="0" smtClean="0"/>
              <a:t>July 20, 2017</a:t>
            </a:r>
            <a:endParaRPr lang="en-US" sz="3200" b="1" dirty="0" smtClean="0"/>
          </a:p>
          <a:p>
            <a:pPr>
              <a:spcBef>
                <a:spcPts val="3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258922"/>
            <a:ext cx="8458200" cy="579278"/>
          </a:xfrm>
        </p:spPr>
        <p:txBody>
          <a:bodyPr/>
          <a:lstStyle/>
          <a:p>
            <a:r>
              <a:rPr lang="en-US" dirty="0" smtClean="0"/>
              <a:t>August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Webex</a:t>
            </a:r>
            <a:r>
              <a:rPr lang="en-US" dirty="0" smtClean="0"/>
              <a:t> 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0225" y="1066800"/>
            <a:ext cx="865974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Project Background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High Impact Outage Definitions and Terminology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High Impact Outages &amp; High Impact Transmission Elements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	How Generated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MIS Posting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	Examples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New and Revised Protocol Language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Outage Scheduler User Interface Revisions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The High Impact Outage Process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High Impact Outage Reports</a:t>
            </a:r>
            <a:endParaRPr lang="en-US" sz="24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4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7963"/>
            <a:ext cx="8458200" cy="646437"/>
          </a:xfrm>
        </p:spPr>
        <p:txBody>
          <a:bodyPr/>
          <a:lstStyle/>
          <a:p>
            <a:r>
              <a:rPr lang="en-US" dirty="0" smtClean="0"/>
              <a:t>Updating the High Impact Outage List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352" y="914400"/>
            <a:ext cx="8689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Annually, the Outage Coordination Working Group (OCWG) will update the current Major Transmission Element list.</a:t>
            </a:r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Revised list based on previous 12 months (May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to April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)</a:t>
            </a:r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 smtClean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 smtClean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 smtClean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endParaRPr lang="en-US" sz="2000" dirty="0" smtClean="0"/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ERCOT will post the High Impact Transmission Element list for the subsequent year by July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</a:t>
            </a:r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Revised High Impact Outage/High Impact Transmission Element list will become effective the following March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8046" b="2222"/>
          <a:stretch/>
        </p:blipFill>
        <p:spPr>
          <a:xfrm>
            <a:off x="912876" y="2133600"/>
            <a:ext cx="7162800" cy="259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HIO Process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352" y="685800"/>
            <a:ext cx="88422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Planned Transmission </a:t>
            </a:r>
            <a:r>
              <a:rPr lang="en-US" sz="2000" dirty="0" smtClean="0"/>
              <a:t>Outages with elements on the HITE list are classified as a High Impact Outage (HIO)</a:t>
            </a:r>
          </a:p>
          <a:p>
            <a:pPr marL="631825" lvl="1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HIOs submitted </a:t>
            </a:r>
            <a:r>
              <a:rPr lang="en-US" sz="2000" dirty="0" smtClean="0"/>
              <a:t>with </a:t>
            </a:r>
            <a:r>
              <a:rPr lang="en-US" sz="2000" u="sng" dirty="0" smtClean="0"/>
              <a:t>90 days or less notice </a:t>
            </a:r>
            <a:r>
              <a:rPr lang="en-US" sz="2000" dirty="0" smtClean="0"/>
              <a:t>are </a:t>
            </a:r>
            <a:r>
              <a:rPr lang="en-US" sz="2000" dirty="0"/>
              <a:t>posted daily to the MIS and are </a:t>
            </a:r>
            <a:r>
              <a:rPr lang="en-US" sz="2000" u="sng" dirty="0"/>
              <a:t>not</a:t>
            </a:r>
            <a:r>
              <a:rPr lang="en-US" sz="2000" dirty="0"/>
              <a:t> eligible for </a:t>
            </a:r>
            <a:r>
              <a:rPr lang="en-US" sz="2000" dirty="0" smtClean="0"/>
              <a:t>Rescheduling</a:t>
            </a:r>
            <a:r>
              <a:rPr lang="en-US" sz="2000" dirty="0"/>
              <a:t>.</a:t>
            </a:r>
          </a:p>
          <a:p>
            <a:pPr marL="631825" lvl="1" indent="-4572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 smtClean="0"/>
              <a:t>HIOs </a:t>
            </a:r>
            <a:r>
              <a:rPr lang="en-US" sz="2000" dirty="0"/>
              <a:t>submitted </a:t>
            </a:r>
            <a:r>
              <a:rPr lang="en-US" sz="2000" dirty="0" smtClean="0"/>
              <a:t>with </a:t>
            </a:r>
            <a:r>
              <a:rPr lang="en-US" sz="2000" u="sng" dirty="0" smtClean="0"/>
              <a:t>greater than 90 days notice </a:t>
            </a:r>
            <a:r>
              <a:rPr lang="en-US" sz="2000" i="1" u="sng" dirty="0" smtClean="0"/>
              <a:t>may</a:t>
            </a:r>
            <a:r>
              <a:rPr lang="en-US" sz="2000" dirty="0" smtClean="0"/>
              <a:t> be eligible for Rescheduling if ERCOT must consider for Withdrawal.</a:t>
            </a:r>
          </a:p>
          <a:p>
            <a:pPr marL="1149350" lvl="2" indent="-457200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 smtClean="0"/>
              <a:t>ERCOT </a:t>
            </a:r>
            <a:r>
              <a:rPr lang="en-US" sz="2000" dirty="0"/>
              <a:t>will discuss </a:t>
            </a:r>
            <a:r>
              <a:rPr lang="en-US" sz="2000" dirty="0" smtClean="0"/>
              <a:t>Rescheduling </a:t>
            </a:r>
            <a:r>
              <a:rPr lang="en-US" sz="2000" dirty="0"/>
              <a:t>with Requestor.</a:t>
            </a:r>
          </a:p>
          <a:p>
            <a:pPr marL="1149350" lvl="2" indent="-457200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/>
              <a:t>If Requestor cannot </a:t>
            </a:r>
            <a:r>
              <a:rPr lang="en-US" sz="2000" dirty="0" smtClean="0"/>
              <a:t>Reschedule </a:t>
            </a:r>
            <a:r>
              <a:rPr lang="en-US" sz="2000" dirty="0"/>
              <a:t>– ERCOT will </a:t>
            </a:r>
            <a:r>
              <a:rPr lang="en-US" sz="2000" dirty="0" smtClean="0"/>
              <a:t>Withdraw</a:t>
            </a:r>
            <a:endParaRPr lang="en-US" sz="2000" dirty="0"/>
          </a:p>
          <a:p>
            <a:pPr marL="1149350" lvl="2" indent="-457200" eaLnBrk="1" hangingPunct="1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 smtClean="0"/>
              <a:t>If Requestor can Reschedule – ERCOT will convert </a:t>
            </a:r>
            <a:r>
              <a:rPr lang="en-US" sz="2000" dirty="0" smtClean="0"/>
              <a:t>into </a:t>
            </a:r>
            <a:r>
              <a:rPr lang="en-US" sz="2000" dirty="0" smtClean="0"/>
              <a:t>a Rescheduled Outage.</a:t>
            </a:r>
          </a:p>
          <a:p>
            <a:pPr marL="1149350" lvl="2" indent="-457200" eaLnBrk="1" hangingPunct="1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 smtClean="0"/>
              <a:t>Requestor must submit revised Planned Start and Planned End dates and times (3 day minimum applies)</a:t>
            </a:r>
          </a:p>
          <a:p>
            <a:pPr marL="1149350" lvl="2" indent="-457200" eaLnBrk="1" hangingPunct="1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 smtClean="0"/>
              <a:t>Requestor may remove Elements </a:t>
            </a:r>
            <a:r>
              <a:rPr lang="en-US" sz="2000" dirty="0" smtClean="0"/>
              <a:t>and modify selection fields after </a:t>
            </a:r>
            <a:r>
              <a:rPr lang="en-US" sz="2000" dirty="0" smtClean="0"/>
              <a:t>Rescheduled Dates are submitted.</a:t>
            </a:r>
          </a:p>
          <a:p>
            <a:pPr marL="1149350" lvl="2" indent="-457200" eaLnBrk="1" hangingPunct="1">
              <a:spcBef>
                <a:spcPts val="600"/>
              </a:spcBef>
              <a:buFont typeface="+mj-lt"/>
              <a:buAutoNum type="alphaLcParenR"/>
              <a:defRPr/>
            </a:pPr>
            <a:r>
              <a:rPr lang="en-US" sz="2000" dirty="0" smtClean="0"/>
              <a:t>ERCOT will re-evaluate and, if no security violations exist, issue Approval.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8458200" cy="1143000"/>
          </a:xfrm>
        </p:spPr>
        <p:txBody>
          <a:bodyPr/>
          <a:lstStyle/>
          <a:p>
            <a:r>
              <a:rPr lang="en-US" dirty="0" smtClean="0"/>
              <a:t>Future Training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352" y="990600"/>
            <a:ext cx="84612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825" lvl="1" indent="-45720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Additional WebEx presentation will be offered Post Go-Live in the Fall of 2017</a:t>
            </a:r>
          </a:p>
          <a:p>
            <a:pPr marL="631825" lvl="1" indent="-45720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The following Outage Scheduler-related documents on </a:t>
            </a:r>
            <a:r>
              <a:rPr lang="en-US" sz="2000" dirty="0" err="1" smtClean="0"/>
              <a:t>ERCOT.Com</a:t>
            </a:r>
            <a:r>
              <a:rPr lang="en-US" sz="2000" dirty="0" smtClean="0"/>
              <a:t> and the Learning Management System will be updated with Rescheduled Outage requirements:</a:t>
            </a:r>
          </a:p>
          <a:p>
            <a:pPr marL="1089025" lvl="2" indent="-45720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QSE and TSP Outage Scheduler ILT</a:t>
            </a:r>
          </a:p>
          <a:p>
            <a:pPr marL="1089025" lvl="2" indent="-45720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QSE and TSP Outage Scheduler User Guide</a:t>
            </a:r>
          </a:p>
          <a:p>
            <a:pPr marL="1089025" lvl="2" indent="-45720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Outage Scheduler for QSEs and TSPs Web-Based Training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8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722"/>
            <a:ext cx="8458200" cy="655478"/>
          </a:xfrm>
        </p:spPr>
        <p:txBody>
          <a:bodyPr/>
          <a:lstStyle/>
          <a:p>
            <a:r>
              <a:rPr lang="en-US" dirty="0" smtClean="0"/>
              <a:t>NPRR 758 - Rescheduled Outage Process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162" y="2038430"/>
            <a:ext cx="5095875" cy="190500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Questions?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6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5.xml><?xml version="1.0" encoding="utf-8"?>
<a:theme xmlns:a="http://schemas.openxmlformats.org/drawingml/2006/main" name="1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6.xml><?xml version="1.0" encoding="utf-8"?>
<a:theme xmlns:a="http://schemas.openxmlformats.org/drawingml/2006/main" name="2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7.xml><?xml version="1.0" encoding="utf-8"?>
<a:theme xmlns:a="http://schemas.openxmlformats.org/drawingml/2006/main" name="3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8.xml><?xml version="1.0" encoding="utf-8"?>
<a:theme xmlns:a="http://schemas.openxmlformats.org/drawingml/2006/main" name="4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ppt/theme/theme9.xml><?xml version="1.0" encoding="utf-8"?>
<a:theme xmlns:a="http://schemas.openxmlformats.org/drawingml/2006/main" name="5_Content Page Solid PMS 431">
  <a:themeElements>
    <a:clrScheme name="ERCOT Pallet">
      <a:dk1>
        <a:srgbClr val="5B6770"/>
      </a:dk1>
      <a:lt1>
        <a:sysClr val="window" lastClr="FFFFFF"/>
      </a:lt1>
      <a:dk2>
        <a:srgbClr val="394045"/>
      </a:dk2>
      <a:lt2>
        <a:srgbClr val="E7E6E6"/>
      </a:lt2>
      <a:accent1>
        <a:srgbClr val="00AEC7"/>
      </a:accent1>
      <a:accent2>
        <a:srgbClr val="FF8200"/>
      </a:accent2>
      <a:accent3>
        <a:srgbClr val="87949D"/>
      </a:accent3>
      <a:accent4>
        <a:srgbClr val="FFAB57"/>
      </a:accent4>
      <a:accent5>
        <a:srgbClr val="003865"/>
      </a:accent5>
      <a:accent6>
        <a:srgbClr val="26D07C"/>
      </a:accent6>
      <a:hlink>
        <a:srgbClr val="685BC7"/>
      </a:hlink>
      <a:folHlink>
        <a:srgbClr val="890C5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ILT DesignsV2.potx" id="{3AF2715F-CA0E-4515-82B4-6F79CF526356}" vid="{C61571AC-F710-479B-A07B-25AC9B7F398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D86DAB05736448B84610865FF4D4C" ma:contentTypeVersion="0" ma:contentTypeDescription="Create a new document." ma:contentTypeScope="" ma:versionID="c577c0e826a932311cc4ca8836faae4d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693DE4-8524-482D-8D17-1933257D28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17021</TotalTime>
  <Words>325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1_Custom Design</vt:lpstr>
      <vt:lpstr>Office Theme</vt:lpstr>
      <vt:lpstr>Custom Design</vt:lpstr>
      <vt:lpstr>Content Page Solid PMS 431</vt:lpstr>
      <vt:lpstr>1_Content Page Solid PMS 431</vt:lpstr>
      <vt:lpstr>2_Content Page Solid PMS 431</vt:lpstr>
      <vt:lpstr>3_Content Page Solid PMS 431</vt:lpstr>
      <vt:lpstr>4_Content Page Solid PMS 431</vt:lpstr>
      <vt:lpstr>5_Content Page Solid PMS 431</vt:lpstr>
      <vt:lpstr>6_Content Page Solid PMS 431</vt:lpstr>
      <vt:lpstr>PowerPoint Presentation</vt:lpstr>
      <vt:lpstr>August 8th Webex Agenda</vt:lpstr>
      <vt:lpstr>Updating the High Impact Outage List</vt:lpstr>
      <vt:lpstr>HIO Process Overview</vt:lpstr>
      <vt:lpstr>Future Training</vt:lpstr>
      <vt:lpstr>NPRR 758 - Rescheduled Outage Process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 Legg</dc:creator>
  <cp:lastModifiedBy>Dennis Caufield</cp:lastModifiedBy>
  <cp:revision>419</cp:revision>
  <cp:lastPrinted>2016-03-29T13:33:36Z</cp:lastPrinted>
  <dcterms:created xsi:type="dcterms:W3CDTF">2016-01-21T15:20:31Z</dcterms:created>
  <dcterms:modified xsi:type="dcterms:W3CDTF">2017-07-18T16:48:25Z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0x010100CBCD86DAB05736448B84610865FF4D4C</vt:lpwstr>
  </property>
</Properties>
</file>