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9" r:id="rId7"/>
    <p:sldId id="294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2" autoAdjust="0"/>
    <p:restoredTop sz="95450" autoAdjust="0"/>
  </p:normalViewPr>
  <p:slideViewPr>
    <p:cSldViewPr showGuides="1">
      <p:cViewPr varScale="1">
        <p:scale>
          <a:sx n="102" d="100"/>
          <a:sy n="102" d="100"/>
        </p:scale>
        <p:origin x="7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51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7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12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95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0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0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54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97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June 7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94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7 WMS Meeting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Load Resource Participation in ERCOT Ancillary Services Markets</a:t>
            </a:r>
            <a:endParaRPr lang="en-US" sz="24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DSWG Meeting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7/21/2017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 Staff 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258907"/>
            <a:ext cx="8229600" cy="4913293"/>
          </a:xfrm>
        </p:spPr>
        <p:txBody>
          <a:bodyPr/>
          <a:lstStyle/>
          <a:p>
            <a:r>
              <a:rPr lang="en-US" sz="2400" dirty="0" smtClean="0"/>
              <a:t>Continue to have additional Resources register and qualify to participate in RRS and FRRS</a:t>
            </a:r>
          </a:p>
          <a:p>
            <a:r>
              <a:rPr lang="en-US" sz="2400" dirty="0" smtClean="0"/>
              <a:t>Over 300 LRs registered and qualified to provide RRS as UFR type Load Resources</a:t>
            </a:r>
          </a:p>
          <a:p>
            <a:r>
              <a:rPr lang="en-US" sz="2400" dirty="0" smtClean="0"/>
              <a:t>Currently have 7 CLRs that are registered and in various stages of qualification for FRRS with a total registered capacity of 98.7 MW </a:t>
            </a:r>
            <a:endParaRPr lang="en-US" sz="2400" dirty="0" smtClean="0"/>
          </a:p>
          <a:p>
            <a:r>
              <a:rPr lang="en-US" sz="2400" dirty="0" smtClean="0"/>
              <a:t>No Aggregated CLRs that are active or in process of getting qualified for NSRS or participation in SCED</a:t>
            </a:r>
            <a:endParaRPr lang="en-US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57201" y="3048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4">
                    <a:lumMod val="25000"/>
                    <a:lumOff val="75000"/>
                  </a:schemeClr>
                </a:solidFill>
              </a:rPr>
              <a:t>Load Resource Update</a:t>
            </a:r>
            <a:endParaRPr lang="en-US" sz="2800" b="1" dirty="0">
              <a:solidFill>
                <a:schemeClr val="accent4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July 21</a:t>
            </a:r>
            <a:r>
              <a:rPr lang="en-US" baseline="30000" dirty="0" smtClean="0"/>
              <a:t>st</a:t>
            </a:r>
            <a:r>
              <a:rPr lang="en-US" dirty="0" smtClean="0"/>
              <a:t> DSWG </a:t>
            </a:r>
            <a:r>
              <a:rPr lang="en-US" dirty="0" smtClean="0"/>
              <a:t>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32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258907"/>
            <a:ext cx="8229600" cy="4913293"/>
          </a:xfrm>
        </p:spPr>
        <p:txBody>
          <a:bodyPr/>
          <a:lstStyle/>
          <a:p>
            <a:r>
              <a:rPr lang="en-US" sz="2400" dirty="0" smtClean="0"/>
              <a:t>Load Resource Participation in RRS</a:t>
            </a:r>
          </a:p>
          <a:p>
            <a:r>
              <a:rPr lang="en-US" sz="2400" dirty="0" smtClean="0"/>
              <a:t>June 2017 Participation Rates</a:t>
            </a:r>
          </a:p>
          <a:p>
            <a:endParaRPr lang="en-US" sz="2200" dirty="0" smtClean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7201" y="3048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4">
                    <a:lumMod val="25000"/>
                    <a:lumOff val="75000"/>
                  </a:schemeClr>
                </a:solidFill>
              </a:rPr>
              <a:t>Load Resource Update (Continued)</a:t>
            </a:r>
            <a:endParaRPr lang="en-US" sz="2800" b="1" dirty="0">
              <a:solidFill>
                <a:schemeClr val="accent4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July 21</a:t>
            </a:r>
            <a:r>
              <a:rPr lang="en-US" baseline="30000" dirty="0" smtClean="0"/>
              <a:t>st</a:t>
            </a:r>
            <a:r>
              <a:rPr lang="en-US" dirty="0" smtClean="0"/>
              <a:t> DSWG </a:t>
            </a:r>
            <a:r>
              <a:rPr lang="en-US" dirty="0" smtClean="0"/>
              <a:t>Meeting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540852"/>
              </p:ext>
            </p:extLst>
          </p:nvPr>
        </p:nvGraphicFramePr>
        <p:xfrm>
          <a:off x="990600" y="2211219"/>
          <a:ext cx="67056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524000"/>
                <a:gridCol w="16764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Hour Ending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RRS Limit for</a:t>
                      </a:r>
                      <a:r>
                        <a:rPr lang="en-US" baseline="0" dirty="0" smtClean="0"/>
                        <a:t> LR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</a:t>
                      </a:r>
                      <a:r>
                        <a:rPr lang="en-US" baseline="0" dirty="0" smtClean="0"/>
                        <a:t> RRS Obligation for LR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 Awards</a:t>
                      </a:r>
                    </a:p>
                    <a:p>
                      <a:pPr algn="ctr"/>
                      <a:r>
                        <a:rPr lang="en-US" dirty="0" smtClean="0"/>
                        <a:t> (%</a:t>
                      </a:r>
                      <a:r>
                        <a:rPr lang="en-US" baseline="0" dirty="0" smtClean="0"/>
                        <a:t> of Offers Awarded)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1, 2,</a:t>
                      </a:r>
                      <a:r>
                        <a:rPr lang="en-US" baseline="0" dirty="0" smtClean="0"/>
                        <a:t> 23, 24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3,</a:t>
                      </a:r>
                      <a:r>
                        <a:rPr lang="en-US" baseline="0" dirty="0" smtClean="0"/>
                        <a:t> 4, 5, 6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7, 8, 9, 10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57.0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11, 12, 13, 14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15, 16, 17, 18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53.4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19, 20, 21, 22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57.9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37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258907"/>
            <a:ext cx="8229600" cy="4913293"/>
          </a:xfrm>
        </p:spPr>
        <p:txBody>
          <a:bodyPr/>
          <a:lstStyle/>
          <a:p>
            <a:r>
              <a:rPr lang="en-US" sz="2200" dirty="0" smtClean="0"/>
              <a:t>LR Registration – Need to update Load RARFs using the new version 5.4 of the form</a:t>
            </a:r>
          </a:p>
          <a:p>
            <a:r>
              <a:rPr lang="en-US" sz="2200" dirty="0" smtClean="0"/>
              <a:t>As Load grows for LRs, Resource Entities need to update their Resource Parameters particularly the Reasonability Limits</a:t>
            </a:r>
          </a:p>
          <a:p>
            <a:r>
              <a:rPr lang="en-US" sz="2200" dirty="0" smtClean="0"/>
              <a:t>Telemetry Reviews e.g. MPC should always be higher than their Net Power Consumption Values</a:t>
            </a:r>
          </a:p>
          <a:p>
            <a:r>
              <a:rPr lang="en-US" sz="2200" dirty="0" smtClean="0"/>
              <a:t>NPRRs currently in the review process</a:t>
            </a:r>
          </a:p>
          <a:p>
            <a:pPr lvl="1"/>
            <a:r>
              <a:rPr lang="en-US" sz="2000" dirty="0" smtClean="0"/>
              <a:t>NPRR 815, NPRR 828, NPRR 835</a:t>
            </a:r>
          </a:p>
          <a:p>
            <a:endParaRPr lang="en-US" sz="2000" dirty="0" smtClean="0"/>
          </a:p>
          <a:p>
            <a:endParaRPr lang="en-US" sz="2200" dirty="0" smtClean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7201" y="30480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4">
                    <a:lumMod val="25000"/>
                    <a:lumOff val="75000"/>
                  </a:schemeClr>
                </a:solidFill>
              </a:rPr>
              <a:t>Load Resource Update</a:t>
            </a:r>
            <a:endParaRPr lang="en-US" sz="2800" b="1" dirty="0">
              <a:solidFill>
                <a:schemeClr val="accent4">
                  <a:lumMod val="25000"/>
                  <a:lumOff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July 21</a:t>
            </a:r>
            <a:r>
              <a:rPr lang="en-US" baseline="30000" dirty="0" smtClean="0"/>
              <a:t>st</a:t>
            </a:r>
            <a:r>
              <a:rPr lang="en-US" dirty="0" smtClean="0"/>
              <a:t> DSWG </a:t>
            </a:r>
            <a:r>
              <a:rPr lang="en-US" dirty="0" smtClean="0"/>
              <a:t>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47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1896</TotalTime>
  <Words>263</Words>
  <Application>Microsoft Office PowerPoint</Application>
  <PresentationFormat>On-screen Show (4:3)</PresentationFormat>
  <Paragraphs>60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Krein, Steve</cp:lastModifiedBy>
  <cp:revision>81</cp:revision>
  <cp:lastPrinted>2017-05-24T18:51:05Z</cp:lastPrinted>
  <dcterms:created xsi:type="dcterms:W3CDTF">2016-01-21T15:20:31Z</dcterms:created>
  <dcterms:modified xsi:type="dcterms:W3CDTF">2017-07-20T21:16:40Z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