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362" r:id="rId7"/>
    <p:sldId id="363" r:id="rId8"/>
    <p:sldId id="364" r:id="rId9"/>
    <p:sldId id="365" r:id="rId10"/>
    <p:sldId id="368" r:id="rId11"/>
    <p:sldId id="367" r:id="rId12"/>
    <p:sldId id="369" r:id="rId13"/>
    <p:sldId id="34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7" d="100"/>
          <a:sy n="127" d="100"/>
        </p:scale>
        <p:origin x="1164" y="114"/>
      </p:cViewPr>
      <p:guideLst>
        <p:guide orient="horz" pos="2160"/>
        <p:guide pos="28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7/18/2017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8671" y="6251629"/>
            <a:ext cx="2840925" cy="400110"/>
          </a:xfrm>
          <a:prstGeom prst="rect">
            <a:avLst/>
          </a:prstGeom>
          <a:noFill/>
        </p:spPr>
        <p:txBody>
          <a:bodyPr wrap="square" rtlCol="0">
            <a:spAutoFit/>
          </a:bodyPr>
          <a:lstStyle/>
          <a:p>
            <a:pPr algn="l"/>
            <a:endParaRPr lang="en-US" sz="1000" b="1" baseline="0" dirty="0" smtClean="0">
              <a:solidFill>
                <a:schemeClr val="tx1"/>
              </a:solidFill>
            </a:endParaRPr>
          </a:p>
          <a:p>
            <a:pPr algn="l"/>
            <a:r>
              <a:rPr lang="en-US" sz="1000" b="1" baseline="0" dirty="0" smtClean="0">
                <a:solidFill>
                  <a:schemeClr val="tx2"/>
                </a:solidFill>
              </a:rPr>
              <a:t>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1371600"/>
            <a:ext cx="5553740" cy="2923877"/>
          </a:xfrm>
          <a:prstGeom prst="rect">
            <a:avLst/>
          </a:prstGeom>
          <a:noFill/>
        </p:spPr>
        <p:txBody>
          <a:bodyPr wrap="square" rtlCol="0">
            <a:spAutoFit/>
          </a:bodyPr>
          <a:lstStyle/>
          <a:p>
            <a:endParaRPr lang="en-US" sz="2000" b="1" dirty="0" smtClean="0">
              <a:solidFill>
                <a:schemeClr val="tx2"/>
              </a:solidFill>
            </a:endParaRPr>
          </a:p>
          <a:p>
            <a:r>
              <a:rPr lang="en-US" sz="2000" b="1" dirty="0" smtClean="0">
                <a:solidFill>
                  <a:schemeClr val="tx2"/>
                </a:solidFill>
              </a:rPr>
              <a:t>NPRR 776 NDSWG</a:t>
            </a:r>
          </a:p>
          <a:p>
            <a:endParaRPr lang="en-US" i="1" dirty="0">
              <a:solidFill>
                <a:schemeClr val="tx2"/>
              </a:solidFill>
            </a:endParaRPr>
          </a:p>
          <a:p>
            <a:endParaRPr lang="en-US" i="1" dirty="0" smtClean="0">
              <a:solidFill>
                <a:schemeClr val="tx2"/>
              </a:solidFill>
            </a:endParaRPr>
          </a:p>
          <a:p>
            <a:r>
              <a:rPr lang="en-US" i="1" dirty="0" smtClean="0">
                <a:solidFill>
                  <a:schemeClr val="tx2"/>
                </a:solidFill>
              </a:rPr>
              <a:t>Stephen Solis</a:t>
            </a:r>
            <a:endParaRPr lang="en-US" i="1" dirty="0">
              <a:solidFill>
                <a:schemeClr val="tx2"/>
              </a:solidFill>
            </a:endParaRPr>
          </a:p>
          <a:p>
            <a:r>
              <a:rPr lang="en-US" dirty="0" smtClean="0">
                <a:solidFill>
                  <a:schemeClr val="tx2"/>
                </a:solidFill>
              </a:rPr>
              <a:t>System Operations Improvement Manager</a:t>
            </a:r>
          </a:p>
          <a:p>
            <a:endParaRPr lang="en-US" dirty="0" smtClean="0">
              <a:solidFill>
                <a:schemeClr val="tx2"/>
              </a:solidFill>
            </a:endParaRPr>
          </a:p>
          <a:p>
            <a:endParaRPr lang="en-US" dirty="0">
              <a:solidFill>
                <a:schemeClr val="tx2"/>
              </a:solidFill>
            </a:endParaRPr>
          </a:p>
          <a:p>
            <a:r>
              <a:rPr lang="en-US" dirty="0" smtClean="0">
                <a:solidFill>
                  <a:schemeClr val="tx2"/>
                </a:solidFill>
              </a:rPr>
              <a:t>ERCOT Public</a:t>
            </a:r>
          </a:p>
          <a:p>
            <a:r>
              <a:rPr lang="en-US" dirty="0" smtClean="0">
                <a:solidFill>
                  <a:schemeClr val="tx2"/>
                </a:solidFill>
              </a:rPr>
              <a:t>July 18, 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Voltage Set Points</a:t>
            </a:r>
            <a:endParaRPr lang="en-US" dirty="0"/>
          </a:p>
        </p:txBody>
      </p:sp>
      <p:sp>
        <p:nvSpPr>
          <p:cNvPr id="3" name="Content Placeholder 2"/>
          <p:cNvSpPr>
            <a:spLocks noGrp="1"/>
          </p:cNvSpPr>
          <p:nvPr>
            <p:ph idx="1"/>
          </p:nvPr>
        </p:nvSpPr>
        <p:spPr>
          <a:xfrm>
            <a:off x="352030" y="609600"/>
            <a:ext cx="8334770" cy="4853233"/>
          </a:xfrm>
        </p:spPr>
        <p:txBody>
          <a:bodyPr/>
          <a:lstStyle/>
          <a:p>
            <a:endParaRPr lang="en-US" dirty="0" smtClean="0"/>
          </a:p>
          <a:p>
            <a:r>
              <a:rPr lang="en-US" sz="2400" dirty="0" smtClean="0"/>
              <a:t>NPRR 776 implements requirements for transparency of both the actual measured value and desired Set Point for the Point of Interconnection (POI) voltage between all affected entities (TO, ERCOT, QSE, and RE).</a:t>
            </a:r>
          </a:p>
          <a:p>
            <a:r>
              <a:rPr lang="en-US" sz="2400" dirty="0" smtClean="0"/>
              <a:t>ERCOT is working to </a:t>
            </a:r>
            <a:r>
              <a:rPr lang="en-US" sz="2400" dirty="0"/>
              <a:t>leverage existing </a:t>
            </a:r>
            <a:r>
              <a:rPr lang="en-US" sz="2400" dirty="0" smtClean="0"/>
              <a:t>telecommunications infrastructure (e.g. ICCP) to minimize additional expenses.</a:t>
            </a:r>
          </a:p>
          <a:p>
            <a:r>
              <a:rPr lang="en-US" sz="2400" dirty="0" smtClean="0"/>
              <a:t>ERCOT </a:t>
            </a:r>
            <a:r>
              <a:rPr lang="en-US" sz="2400" dirty="0"/>
              <a:t>will have a majority of Voltage </a:t>
            </a:r>
            <a:r>
              <a:rPr lang="en-US" sz="2400" dirty="0" smtClean="0"/>
              <a:t>Set Point </a:t>
            </a:r>
            <a:r>
              <a:rPr lang="en-US" sz="2400" dirty="0"/>
              <a:t>work (NPRR 776) in place by 1Q of 2018</a:t>
            </a:r>
            <a:r>
              <a:rPr lang="en-US" sz="2400" dirty="0" smtClean="0"/>
              <a:t>.</a:t>
            </a:r>
          </a:p>
          <a:p>
            <a:pPr lvl="1"/>
            <a:r>
              <a:rPr lang="en-US" sz="2000" dirty="0" smtClean="0"/>
              <a:t>Working towards making points available to QSEs by Dec 2017.</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224587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Voltage Set Points – Current State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7" name="Content Placeholder 6"/>
          <p:cNvPicPr>
            <a:picLocks noGrp="1" noChangeAspect="1"/>
          </p:cNvPicPr>
          <p:nvPr>
            <p:ph idx="1"/>
          </p:nvPr>
        </p:nvPicPr>
        <p:blipFill>
          <a:blip r:embed="rId2"/>
          <a:stretch>
            <a:fillRect/>
          </a:stretch>
        </p:blipFill>
        <p:spPr>
          <a:xfrm>
            <a:off x="1257300" y="799086"/>
            <a:ext cx="6362700" cy="5231426"/>
          </a:xfrm>
          <a:prstGeom prst="rect">
            <a:avLst/>
          </a:prstGeom>
        </p:spPr>
      </p:pic>
    </p:spTree>
    <p:extLst>
      <p:ext uri="{BB962C8B-B14F-4D97-AF65-F5344CB8AC3E}">
        <p14:creationId xmlns:p14="http://schemas.microsoft.com/office/powerpoint/2010/main" val="3209593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sz="2600" dirty="0" smtClean="0"/>
              <a:t>Voltage Set Points – Post NPRR 776 implementation</a:t>
            </a: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Content Placeholder 4"/>
          <p:cNvPicPr>
            <a:picLocks noGrp="1" noChangeAspect="1"/>
          </p:cNvPicPr>
          <p:nvPr>
            <p:ph idx="1"/>
          </p:nvPr>
        </p:nvPicPr>
        <p:blipFill>
          <a:blip r:embed="rId2"/>
          <a:stretch>
            <a:fillRect/>
          </a:stretch>
        </p:blipFill>
        <p:spPr>
          <a:xfrm>
            <a:off x="1143000" y="761999"/>
            <a:ext cx="6400800" cy="5232813"/>
          </a:xfrm>
          <a:prstGeom prst="rect">
            <a:avLst/>
          </a:prstGeom>
        </p:spPr>
      </p:pic>
    </p:spTree>
    <p:extLst>
      <p:ext uri="{BB962C8B-B14F-4D97-AF65-F5344CB8AC3E}">
        <p14:creationId xmlns:p14="http://schemas.microsoft.com/office/powerpoint/2010/main" val="1039626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sz="2600" dirty="0" smtClean="0"/>
              <a:t>Voltage Set Points</a:t>
            </a: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3" name="Content Placeholder 2"/>
          <p:cNvSpPr>
            <a:spLocks noGrp="1"/>
          </p:cNvSpPr>
          <p:nvPr>
            <p:ph idx="1"/>
          </p:nvPr>
        </p:nvSpPr>
        <p:spPr/>
        <p:txBody>
          <a:bodyPr/>
          <a:lstStyle/>
          <a:p>
            <a:r>
              <a:rPr lang="en-US" sz="2200" dirty="0" smtClean="0"/>
              <a:t>TSPs will be associating the two ICCP points (Set Point and actual) and generator relationships to the POI kV Measurement device (e.g. on </a:t>
            </a:r>
            <a:r>
              <a:rPr lang="en-US" sz="2200" dirty="0" err="1"/>
              <a:t>busbar</a:t>
            </a:r>
            <a:r>
              <a:rPr lang="en-US" sz="2200" dirty="0"/>
              <a:t>, line, </a:t>
            </a:r>
            <a:r>
              <a:rPr lang="en-US" sz="2200" dirty="0" err="1"/>
              <a:t>xfmer</a:t>
            </a:r>
            <a:r>
              <a:rPr lang="en-US" sz="2200" dirty="0"/>
              <a:t>).</a:t>
            </a:r>
          </a:p>
          <a:p>
            <a:r>
              <a:rPr lang="en-US" sz="2200" dirty="0"/>
              <a:t>ERCOT will be using these relationships in its EMS to map and make available the ICCP points to the appropriate QSE.</a:t>
            </a:r>
          </a:p>
          <a:p>
            <a:r>
              <a:rPr lang="en-US" sz="2200" dirty="0"/>
              <a:t>QSEs are required to send the two ICCP points (Set Point and actual POI kV) to the appropriate Generation Resource.</a:t>
            </a:r>
          </a:p>
          <a:p>
            <a:r>
              <a:rPr lang="en-US" sz="2200" dirty="0"/>
              <a:t>Naming convention should remain for kV measurements, set points/targets should be same but have a .</a:t>
            </a:r>
            <a:r>
              <a:rPr lang="en-US" sz="2200" dirty="0" err="1"/>
              <a:t>kvt</a:t>
            </a:r>
            <a:r>
              <a:rPr lang="en-US" sz="2200" dirty="0"/>
              <a:t> suffix instead of .</a:t>
            </a:r>
            <a:r>
              <a:rPr lang="en-US" sz="2200" dirty="0" err="1"/>
              <a:t>kv</a:t>
            </a:r>
            <a:r>
              <a:rPr lang="en-US" sz="2200" dirty="0"/>
              <a:t> </a:t>
            </a:r>
          </a:p>
          <a:p>
            <a:r>
              <a:rPr lang="en-US" sz="2200" dirty="0"/>
              <a:t>ERCOT will update the ICCP Handbook to reflect naming convention for defined points for QSE and TSP.</a:t>
            </a:r>
          </a:p>
        </p:txBody>
      </p:sp>
    </p:spTree>
    <p:extLst>
      <p:ext uri="{BB962C8B-B14F-4D97-AF65-F5344CB8AC3E}">
        <p14:creationId xmlns:p14="http://schemas.microsoft.com/office/powerpoint/2010/main" val="7735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sz="2600" dirty="0" smtClean="0"/>
              <a:t>Voltage Set Points </a:t>
            </a: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3" name="Content Placeholder 2"/>
          <p:cNvSpPr>
            <a:spLocks noGrp="1"/>
          </p:cNvSpPr>
          <p:nvPr>
            <p:ph idx="1"/>
          </p:nvPr>
        </p:nvSpPr>
        <p:spPr/>
        <p:txBody>
          <a:bodyPr/>
          <a:lstStyle/>
          <a:p>
            <a:r>
              <a:rPr lang="en-US" sz="2800" dirty="0"/>
              <a:t>Total # of POIs </a:t>
            </a:r>
            <a:r>
              <a:rPr lang="en-US" sz="2800" b="1" dirty="0"/>
              <a:t>243</a:t>
            </a:r>
            <a:endParaRPr lang="en-US" sz="2800" dirty="0"/>
          </a:p>
          <a:p>
            <a:r>
              <a:rPr lang="en-US" sz="2800" dirty="0"/>
              <a:t>Total # of POIs where ERCOT </a:t>
            </a:r>
            <a:r>
              <a:rPr lang="en-US" sz="2800" dirty="0" smtClean="0"/>
              <a:t>currently </a:t>
            </a:r>
            <a:r>
              <a:rPr lang="en-US" sz="2800" dirty="0"/>
              <a:t>has kV measurements </a:t>
            </a:r>
            <a:r>
              <a:rPr lang="en-US" sz="2800" b="1" dirty="0"/>
              <a:t>200</a:t>
            </a:r>
            <a:endParaRPr lang="en-US" sz="2800" dirty="0"/>
          </a:p>
          <a:p>
            <a:r>
              <a:rPr lang="en-US" sz="2800" dirty="0"/>
              <a:t>Total # of POIs where TSPs currently have KV measurements but will be getting them to ERCOT </a:t>
            </a:r>
            <a:r>
              <a:rPr lang="en-US" sz="2800" b="1" dirty="0"/>
              <a:t>29</a:t>
            </a:r>
            <a:endParaRPr lang="en-US" sz="2800" dirty="0"/>
          </a:p>
          <a:p>
            <a:r>
              <a:rPr lang="en-US" sz="2800" dirty="0"/>
              <a:t>Total # of POIs where TSPs must add KV measurements </a:t>
            </a:r>
            <a:r>
              <a:rPr lang="en-US" sz="2800" b="1" dirty="0"/>
              <a:t>14</a:t>
            </a:r>
            <a:endParaRPr lang="en-US" sz="2800" dirty="0"/>
          </a:p>
        </p:txBody>
      </p:sp>
    </p:spTree>
    <p:extLst>
      <p:ext uri="{BB962C8B-B14F-4D97-AF65-F5344CB8AC3E}">
        <p14:creationId xmlns:p14="http://schemas.microsoft.com/office/powerpoint/2010/main" val="3833879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sz="2600" dirty="0" smtClean="0"/>
              <a:t>Voltage Set Points (29) TSP has kV but not ERCOT </a:t>
            </a: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3" name="Content Placeholder 2"/>
          <p:cNvSpPr>
            <a:spLocks noGrp="1"/>
          </p:cNvSpPr>
          <p:nvPr>
            <p:ph idx="1"/>
          </p:nvPr>
        </p:nvSpPr>
        <p:spPr/>
        <p:txBody>
          <a:bodyPr/>
          <a:lstStyle/>
          <a:p>
            <a:r>
              <a:rPr lang="en-US" sz="2800" dirty="0"/>
              <a:t>Total # of POIs where TSPs currently have KV measurements but will be getting them to ERCOT </a:t>
            </a:r>
            <a:r>
              <a:rPr lang="en-US" sz="2800" b="1" dirty="0"/>
              <a:t>29</a:t>
            </a:r>
            <a:endParaRPr lang="en-US" sz="2800" dirty="0"/>
          </a:p>
          <a:p>
            <a:r>
              <a:rPr lang="en-US" sz="2800" dirty="0" smtClean="0"/>
              <a:t>TSP must submit </a:t>
            </a:r>
            <a:r>
              <a:rPr lang="en-US" sz="2800" dirty="0"/>
              <a:t>a NOMCR to create a kV measurement placeholder in the </a:t>
            </a:r>
            <a:r>
              <a:rPr lang="en-US" sz="2800" dirty="0" smtClean="0"/>
              <a:t>model.</a:t>
            </a:r>
          </a:p>
          <a:p>
            <a:r>
              <a:rPr lang="en-US" sz="3000" dirty="0" smtClean="0"/>
              <a:t>These points can then be mapped via ICCP to bring into ERCOT.</a:t>
            </a:r>
          </a:p>
        </p:txBody>
      </p:sp>
    </p:spTree>
    <p:extLst>
      <p:ext uri="{BB962C8B-B14F-4D97-AF65-F5344CB8AC3E}">
        <p14:creationId xmlns:p14="http://schemas.microsoft.com/office/powerpoint/2010/main" val="3503239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sz="2600" dirty="0" smtClean="0"/>
              <a:t>Voltage Set Points (14) TSP has no kV measurement</a:t>
            </a: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3" name="Content Placeholder 2"/>
          <p:cNvSpPr>
            <a:spLocks noGrp="1"/>
          </p:cNvSpPr>
          <p:nvPr>
            <p:ph idx="1"/>
          </p:nvPr>
        </p:nvSpPr>
        <p:spPr/>
        <p:txBody>
          <a:bodyPr/>
          <a:lstStyle/>
          <a:p>
            <a:r>
              <a:rPr lang="en-US" sz="2800" dirty="0"/>
              <a:t>Total # of POIs where TSPs must add KV measurements </a:t>
            </a:r>
            <a:r>
              <a:rPr lang="en-US" sz="2800" b="1" dirty="0"/>
              <a:t>14</a:t>
            </a:r>
            <a:endParaRPr lang="en-US" sz="2800" dirty="0"/>
          </a:p>
          <a:p>
            <a:r>
              <a:rPr lang="en-US" sz="2800" dirty="0" smtClean="0"/>
              <a:t>TSP must install measurement equipment.</a:t>
            </a:r>
          </a:p>
          <a:p>
            <a:r>
              <a:rPr lang="en-US" sz="2800" dirty="0" smtClean="0"/>
              <a:t>TSP must submit </a:t>
            </a:r>
            <a:r>
              <a:rPr lang="en-US" sz="2800" dirty="0"/>
              <a:t>a NOMCR to create a kV measurement placeholder in the </a:t>
            </a:r>
            <a:r>
              <a:rPr lang="en-US" sz="2800" dirty="0" smtClean="0"/>
              <a:t>model.</a:t>
            </a:r>
          </a:p>
          <a:p>
            <a:r>
              <a:rPr lang="en-US" sz="3000" dirty="0" smtClean="0"/>
              <a:t>These points can then be mapped via ICCP to bring into ERCOT.</a:t>
            </a:r>
          </a:p>
          <a:p>
            <a:r>
              <a:rPr lang="en-US" sz="3000" dirty="0" smtClean="0"/>
              <a:t>The desired set point and relationships can still be modeled, just with no measurement until the measurement equipment is installed.</a:t>
            </a:r>
          </a:p>
          <a:p>
            <a:endParaRPr lang="en-US" sz="3000" dirty="0" smtClean="0"/>
          </a:p>
        </p:txBody>
      </p:sp>
    </p:spTree>
    <p:extLst>
      <p:ext uri="{BB962C8B-B14F-4D97-AF65-F5344CB8AC3E}">
        <p14:creationId xmlns:p14="http://schemas.microsoft.com/office/powerpoint/2010/main" val="3081962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Q&amp;A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19200" y="990600"/>
            <a:ext cx="6242304" cy="4511040"/>
          </a:xfrm>
        </p:spPr>
      </p:pic>
    </p:spTree>
    <p:extLst>
      <p:ext uri="{BB962C8B-B14F-4D97-AF65-F5344CB8AC3E}">
        <p14:creationId xmlns:p14="http://schemas.microsoft.com/office/powerpoint/2010/main" val="266772747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purl.org/dc/terms/"/>
    <ds:schemaRef ds:uri="http://schemas.microsoft.com/office/2006/metadata/properties"/>
    <ds:schemaRef ds:uri="http://schemas.microsoft.com/office/2006/documentManagement/types"/>
    <ds:schemaRef ds:uri="c34af464-7aa1-4edd-9be4-83dffc1cb926"/>
    <ds:schemaRef ds:uri="http://www.w3.org/XML/1998/namespace"/>
    <ds:schemaRef ds:uri="http://schemas.microsoft.com/office/infopath/2007/PartnerControls"/>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7383</TotalTime>
  <Words>438</Words>
  <Application>Microsoft Office PowerPoint</Application>
  <PresentationFormat>On-screen Show (4:3)</PresentationFormat>
  <Paragraphs>48</Paragraphs>
  <Slides>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Inside pages</vt:lpstr>
      <vt:lpstr>PowerPoint Presentation</vt:lpstr>
      <vt:lpstr>Voltage Set Points</vt:lpstr>
      <vt:lpstr>Voltage Set Points – Current State</vt:lpstr>
      <vt:lpstr>Voltage Set Points – Post NPRR 776 implementation</vt:lpstr>
      <vt:lpstr>Voltage Set Points</vt:lpstr>
      <vt:lpstr>Voltage Set Points </vt:lpstr>
      <vt:lpstr>Voltage Set Points (29) TSP has kV but not ERCOT </vt:lpstr>
      <vt:lpstr>Voltage Set Points (14) TSP has no kV measurement</vt:lpstr>
      <vt:lpstr>Discussion / Q&amp;A</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152</cp:revision>
  <cp:lastPrinted>2017-05-02T20:59:04Z</cp:lastPrinted>
  <dcterms:created xsi:type="dcterms:W3CDTF">2016-01-21T15:20:31Z</dcterms:created>
  <dcterms:modified xsi:type="dcterms:W3CDTF">2017-07-18T14:36:12Z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