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5"/>
  </p:notesMasterIdLst>
  <p:handoutMasterIdLst>
    <p:handoutMasterId r:id="rId26"/>
  </p:handoutMasterIdLst>
  <p:sldIdLst>
    <p:sldId id="260" r:id="rId6"/>
    <p:sldId id="269" r:id="rId7"/>
    <p:sldId id="270" r:id="rId8"/>
    <p:sldId id="271" r:id="rId9"/>
    <p:sldId id="272" r:id="rId10"/>
    <p:sldId id="274" r:id="rId11"/>
    <p:sldId id="276" r:id="rId12"/>
    <p:sldId id="275" r:id="rId13"/>
    <p:sldId id="278" r:id="rId14"/>
    <p:sldId id="279" r:id="rId15"/>
    <p:sldId id="281" r:id="rId16"/>
    <p:sldId id="280" r:id="rId17"/>
    <p:sldId id="284" r:id="rId18"/>
    <p:sldId id="285" r:id="rId19"/>
    <p:sldId id="286" r:id="rId20"/>
    <p:sldId id="288" r:id="rId21"/>
    <p:sldId id="291" r:id="rId22"/>
    <p:sldId id="289" r:id="rId23"/>
    <p:sldId id="292" r:id="rId2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32" autoAdjust="0"/>
    <p:restoredTop sz="95450" autoAdjust="0"/>
  </p:normalViewPr>
  <p:slideViewPr>
    <p:cSldViewPr showGuides="1">
      <p:cViewPr varScale="1">
        <p:scale>
          <a:sx n="78" d="100"/>
          <a:sy n="78" d="100"/>
        </p:scale>
        <p:origin x="9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9" d="100"/>
          <a:sy n="99" d="100"/>
        </p:scale>
        <p:origin x="352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51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7545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5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994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895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607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803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254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172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506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95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97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June 7 WMS Meeting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Emergency Response Service Analysis during </a:t>
            </a:r>
            <a:r>
              <a:rPr lang="en-US" sz="2400" b="1" dirty="0" smtClean="0">
                <a:solidFill>
                  <a:schemeClr val="tx2"/>
                </a:solidFill>
              </a:rPr>
              <a:t>4CP/Near 4CP </a:t>
            </a:r>
            <a:r>
              <a:rPr lang="en-US" sz="2400" b="1" dirty="0" smtClean="0">
                <a:solidFill>
                  <a:schemeClr val="tx2"/>
                </a:solidFill>
              </a:rPr>
              <a:t>and Pricing Event Days </a:t>
            </a:r>
            <a:endParaRPr lang="en-US" sz="24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Mark Patterson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Manager, ERCOT Demand Integration 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4120" y="0"/>
            <a:ext cx="8655760" cy="61722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89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4120" y="0"/>
            <a:ext cx="8655760" cy="61722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80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0"/>
            <a:ext cx="8229600" cy="61722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67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0"/>
            <a:ext cx="8229600" cy="617220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5029200" y="1352550"/>
            <a:ext cx="152400" cy="2286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7086600" y="1295400"/>
            <a:ext cx="152400" cy="2286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2895600" y="1352550"/>
            <a:ext cx="152400" cy="17145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78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0"/>
            <a:ext cx="8229600" cy="617220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5029200" y="1447800"/>
            <a:ext cx="152400" cy="2286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7162800" y="1447800"/>
            <a:ext cx="152400" cy="2286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2819400" y="1529715"/>
            <a:ext cx="152400" cy="17145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3162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0"/>
            <a:ext cx="8229600" cy="617220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4991100" y="1638300"/>
            <a:ext cx="152400" cy="2286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7010400" y="1581150"/>
            <a:ext cx="152400" cy="2286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2819400" y="1638300"/>
            <a:ext cx="152400" cy="17145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559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ERS Generator Response during Pricing Event and near 4CP 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491" y="1219200"/>
            <a:ext cx="8534400" cy="505222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ERS Generator fleet obligation ≈ 310 MWs</a:t>
            </a:r>
          </a:p>
          <a:p>
            <a:r>
              <a:rPr lang="en-US" sz="2400" dirty="0" smtClean="0"/>
              <a:t>ERS generators that deploy only for emergencies/ERCOT instruction have a total ERS Obligation </a:t>
            </a:r>
            <a:r>
              <a:rPr lang="en-US" sz="2400" dirty="0"/>
              <a:t>≈ </a:t>
            </a:r>
            <a:r>
              <a:rPr lang="en-US" sz="2400" dirty="0" smtClean="0"/>
              <a:t>14 </a:t>
            </a:r>
            <a:r>
              <a:rPr lang="en-US" sz="2400" dirty="0" smtClean="0"/>
              <a:t>MWs (not included in this analysis).</a:t>
            </a:r>
            <a:endParaRPr lang="en-US" sz="2400" dirty="0" smtClean="0"/>
          </a:p>
          <a:p>
            <a:r>
              <a:rPr lang="en-US" sz="2400" dirty="0" smtClean="0"/>
              <a:t>ERS </a:t>
            </a:r>
            <a:r>
              <a:rPr lang="en-US" sz="2400" dirty="0"/>
              <a:t>generators that </a:t>
            </a:r>
            <a:r>
              <a:rPr lang="en-US" sz="2400" dirty="0" smtClean="0"/>
              <a:t>also deploy outside of emergencies </a:t>
            </a:r>
            <a:r>
              <a:rPr lang="en-US" sz="2400" dirty="0"/>
              <a:t>have a total ERS Obligation ≈ </a:t>
            </a:r>
            <a:r>
              <a:rPr lang="en-US" sz="2400" dirty="0" smtClean="0"/>
              <a:t>296 MWs</a:t>
            </a:r>
          </a:p>
          <a:p>
            <a:r>
              <a:rPr lang="en-US" sz="2400" dirty="0"/>
              <a:t>November 29</a:t>
            </a:r>
            <a:r>
              <a:rPr lang="en-US" sz="2400" baseline="30000" dirty="0"/>
              <a:t>th</a:t>
            </a:r>
            <a:r>
              <a:rPr lang="en-US" sz="2400" dirty="0"/>
              <a:t> was the largest price response by ESI-IDs on real-time pricing or block and index  in 2016. This should provide a worst case scenario for the ERS fleet responding to prices.</a:t>
            </a:r>
          </a:p>
          <a:p>
            <a:r>
              <a:rPr lang="en-US" sz="2400" dirty="0"/>
              <a:t>August 2</a:t>
            </a:r>
            <a:r>
              <a:rPr lang="en-US" sz="2400" baseline="30000" dirty="0"/>
              <a:t>nd</a:t>
            </a:r>
            <a:r>
              <a:rPr lang="en-US" sz="2400" dirty="0"/>
              <a:t> was chosen because it was both a pricing event and near 4CP day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1787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0"/>
            <a:ext cx="8229600" cy="61722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704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3512" y="0"/>
            <a:ext cx="8256975" cy="6172200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 flipH="1">
            <a:off x="4953000" y="1038225"/>
            <a:ext cx="152400" cy="2286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7056120" y="998220"/>
            <a:ext cx="152400" cy="2286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2819400" y="1066800"/>
            <a:ext cx="152400" cy="17145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627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491" y="1066800"/>
            <a:ext cx="8534400" cy="520462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ERS Load on default baseline did not show a discernible response to pricing or 4CP/near 4CP events.</a:t>
            </a:r>
          </a:p>
          <a:p>
            <a:r>
              <a:rPr lang="en-US" sz="2400" dirty="0" smtClean="0"/>
              <a:t>ERS Load on alternate baseline did provide noticeable response during 4CP/near 4CP events but to a much lesser degree during pricing events.</a:t>
            </a:r>
          </a:p>
          <a:p>
            <a:r>
              <a:rPr lang="en-US" sz="2400" dirty="0" smtClean="0"/>
              <a:t>ERS Gen responds regularly during pricing events.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63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1" y="1258907"/>
            <a:ext cx="8229600" cy="4913293"/>
          </a:xfrm>
        </p:spPr>
        <p:txBody>
          <a:bodyPr/>
          <a:lstStyle/>
          <a:p>
            <a:r>
              <a:rPr lang="en-US" sz="2400" dirty="0" smtClean="0"/>
              <a:t>Analysis performed by ERS resource type (ERS Load default baseline, ERS Load alternate baseline, ERS Gen)</a:t>
            </a:r>
          </a:p>
          <a:p>
            <a:r>
              <a:rPr lang="en-US" sz="2400" dirty="0" smtClean="0"/>
              <a:t>August 11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was chosen for the 4CP day for analysis because it showed the largest MW reduction for the ERCOT system for any of the 4CP days during 2016.</a:t>
            </a:r>
          </a:p>
          <a:p>
            <a:r>
              <a:rPr lang="en-US" sz="2400" dirty="0" smtClean="0"/>
              <a:t>September 8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was chosen as the near 4CP day for analysis because it showed the largest MW reduction for the ERCOT system for any of the 14 near 4CP days</a:t>
            </a:r>
          </a:p>
          <a:p>
            <a:r>
              <a:rPr lang="en-US" sz="2400" dirty="0" smtClean="0"/>
              <a:t>Only ERS Loads reviewed for 4CP and near 4CP</a:t>
            </a:r>
          </a:p>
          <a:p>
            <a:r>
              <a:rPr lang="en-US" sz="2400" dirty="0" smtClean="0"/>
              <a:t>Average SPP is the average of the four load zone prices</a:t>
            </a:r>
          </a:p>
          <a:p>
            <a:endParaRPr lang="en-US" sz="2200" dirty="0" smtClean="0"/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57201" y="304800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4">
                    <a:lumMod val="25000"/>
                    <a:lumOff val="75000"/>
                  </a:schemeClr>
                </a:solidFill>
              </a:rPr>
              <a:t>ERS Response </a:t>
            </a:r>
            <a:r>
              <a:rPr lang="en-US" sz="2800" b="1" dirty="0">
                <a:solidFill>
                  <a:schemeClr val="accent4">
                    <a:lumMod val="25000"/>
                    <a:lumOff val="75000"/>
                  </a:schemeClr>
                </a:solidFill>
              </a:rPr>
              <a:t>D</a:t>
            </a:r>
            <a:r>
              <a:rPr lang="en-US" sz="2800" b="1" dirty="0" smtClean="0">
                <a:solidFill>
                  <a:schemeClr val="accent4">
                    <a:lumMod val="25000"/>
                    <a:lumOff val="75000"/>
                  </a:schemeClr>
                </a:solidFill>
              </a:rPr>
              <a:t>uring 4CP Days and near 4CP Days</a:t>
            </a:r>
            <a:endParaRPr lang="en-US" sz="2800" b="1" dirty="0">
              <a:solidFill>
                <a:schemeClr val="accent4">
                  <a:lumMod val="25000"/>
                  <a:lumOff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32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Content Placeholder 4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4120" y="0"/>
            <a:ext cx="8655760" cy="6172200"/>
          </a:xfrm>
          <a:prstGeom prst="rect">
            <a:avLst/>
          </a:prstGeom>
        </p:spPr>
      </p:pic>
      <p:cxnSp>
        <p:nvCxnSpPr>
          <p:cNvPr id="34" name="Straight Arrow Connector 33"/>
          <p:cNvCxnSpPr/>
          <p:nvPr/>
        </p:nvCxnSpPr>
        <p:spPr>
          <a:xfrm flipH="1">
            <a:off x="2667000" y="1524000"/>
            <a:ext cx="152400" cy="1524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5029200" y="1447800"/>
            <a:ext cx="228600" cy="2286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93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4120" y="0"/>
            <a:ext cx="8655760" cy="617220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2699860" y="2095500"/>
            <a:ext cx="152400" cy="1524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5029200" y="2057400"/>
            <a:ext cx="213360" cy="16002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7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4120" y="0"/>
            <a:ext cx="8655760" cy="617220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2667000" y="1752600"/>
            <a:ext cx="152400" cy="1524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5021300" y="1676400"/>
            <a:ext cx="228600" cy="2286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22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4120" y="0"/>
            <a:ext cx="8655760" cy="6172200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H="1">
            <a:off x="5029200" y="1371600"/>
            <a:ext cx="228600" cy="2286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45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4120" y="0"/>
            <a:ext cx="8655760" cy="617220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5105400" y="1981200"/>
            <a:ext cx="228600" cy="2286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68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4120" y="0"/>
            <a:ext cx="8655760" cy="617220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5029200" y="1676400"/>
            <a:ext cx="228600" cy="2286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98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ERS Response during Pricing Event Days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Day when prices were over $200 for 4 consecutive intervals</a:t>
            </a:r>
          </a:p>
          <a:p>
            <a:r>
              <a:rPr lang="en-US" sz="2400" dirty="0"/>
              <a:t>November 29</a:t>
            </a:r>
            <a:r>
              <a:rPr lang="en-US" sz="2400" baseline="30000" dirty="0"/>
              <a:t>th</a:t>
            </a:r>
            <a:r>
              <a:rPr lang="en-US" sz="2400" dirty="0"/>
              <a:t> was the largest price response by ESI-IDs on real-time pricing or block and index  in 2016. This should provide a worst case scenario for the ERS fleet responding to prices.</a:t>
            </a:r>
          </a:p>
          <a:p>
            <a:r>
              <a:rPr lang="en-US" sz="2400" dirty="0"/>
              <a:t>August 2</a:t>
            </a:r>
            <a:r>
              <a:rPr lang="en-US" sz="2400" baseline="30000" dirty="0"/>
              <a:t>nd</a:t>
            </a:r>
            <a:r>
              <a:rPr lang="en-US" sz="2400" dirty="0"/>
              <a:t>  was chosen because it was both a pricing event and near 4CP day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84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c34af464-7aa1-4edd-9be4-83dffc1cb926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1841</TotalTime>
  <Words>443</Words>
  <Application>Microsoft Office PowerPoint</Application>
  <PresentationFormat>On-screen Show (4:3)</PresentationFormat>
  <Paragraphs>65</Paragraphs>
  <Slides>19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1_Custom Design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ERS Response during Pricing Event Days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ERS Generator Response during Pricing Event and near 4CP Day</vt:lpstr>
      <vt:lpstr>PowerPoint Presentation</vt:lpstr>
      <vt:lpstr>PowerPoint Presentation</vt:lpstr>
      <vt:lpstr>Summary of Analysis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Patterson, Mark</cp:lastModifiedBy>
  <cp:revision>74</cp:revision>
  <cp:lastPrinted>2017-05-24T18:51:05Z</cp:lastPrinted>
  <dcterms:created xsi:type="dcterms:W3CDTF">2016-01-21T15:20:31Z</dcterms:created>
  <dcterms:modified xsi:type="dcterms:W3CDTF">2017-05-31T19:14:22Z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