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338" r:id="rId6"/>
    <p:sldId id="355" r:id="rId7"/>
    <p:sldId id="379" r:id="rId8"/>
    <p:sldId id="380" r:id="rId9"/>
    <p:sldId id="381" r:id="rId10"/>
    <p:sldId id="377" r:id="rId11"/>
    <p:sldId id="37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79"/>
            <p14:sldId id="380"/>
            <p14:sldId id="381"/>
            <p14:sldId id="377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09" d="100"/>
          <a:sy n="109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133600"/>
            <a:ext cx="5486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PR181-01 CRR Framework Upgrade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Project Update for Congestion Management Working Group (CMWG)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July 10,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Project Overview</a:t>
            </a:r>
          </a:p>
          <a:p>
            <a:r>
              <a:rPr lang="en-US" sz="2000" dirty="0" smtClean="0"/>
              <a:t>Benefits</a:t>
            </a:r>
          </a:p>
          <a:p>
            <a:r>
              <a:rPr lang="en-US" sz="2000" dirty="0" smtClean="0"/>
              <a:t>High Level Timeline</a:t>
            </a:r>
          </a:p>
          <a:p>
            <a:r>
              <a:rPr lang="en-US" sz="2000" dirty="0" smtClean="0"/>
              <a:t>Initial 60 Day Market Notice</a:t>
            </a:r>
          </a:p>
          <a:p>
            <a:r>
              <a:rPr lang="en-US" sz="2000" dirty="0" smtClean="0"/>
              <a:t>Questions/Open 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474744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The CRR Framework Upgrade Project will improve the ability to support and maintain the CRR system by upgrading the User Interface framework and its related components to current versions.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It will also position the ERCOT CRR system to be maintained on a standard software support contract.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Additionally, this project will include SCR777 Bilateral CRR Interface Enhancement and NPRR648 Remove References to </a:t>
            </a:r>
            <a:r>
              <a:rPr lang="en-US" sz="2000" dirty="0" err="1"/>
              <a:t>Flowgate</a:t>
            </a:r>
            <a:r>
              <a:rPr lang="en-US" sz="2000" dirty="0"/>
              <a:t> Rights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474744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Improved </a:t>
            </a:r>
            <a:r>
              <a:rPr lang="en-US" sz="1800" dirty="0"/>
              <a:t>and easier to use validation of portfolios bids and </a:t>
            </a:r>
            <a:r>
              <a:rPr lang="en-US" sz="1800" dirty="0" smtClean="0"/>
              <a:t>offers</a:t>
            </a:r>
          </a:p>
          <a:p>
            <a:endParaRPr lang="en-US" sz="1800" dirty="0"/>
          </a:p>
          <a:p>
            <a:r>
              <a:rPr lang="en-US" sz="1800" dirty="0" smtClean="0"/>
              <a:t>Improved </a:t>
            </a:r>
            <a:r>
              <a:rPr lang="en-US" sz="1800" dirty="0"/>
              <a:t>uploading of portfolios for auctions and PCRR </a:t>
            </a:r>
            <a:r>
              <a:rPr lang="en-US" sz="1800" dirty="0" smtClean="0"/>
              <a:t>nominations</a:t>
            </a:r>
          </a:p>
          <a:p>
            <a:endParaRPr lang="en-US" sz="1800" dirty="0"/>
          </a:p>
          <a:p>
            <a:r>
              <a:rPr lang="en-US" sz="1800" dirty="0" smtClean="0"/>
              <a:t>PCRR </a:t>
            </a:r>
            <a:r>
              <a:rPr lang="en-US" sz="1800" dirty="0"/>
              <a:t>Nominations – better information online for the shaping of the year to 40</a:t>
            </a:r>
            <a:r>
              <a:rPr lang="en-US" sz="1800" dirty="0" smtClean="0"/>
              <a:t>%</a:t>
            </a:r>
          </a:p>
          <a:p>
            <a:endParaRPr lang="en-US" sz="1800" dirty="0"/>
          </a:p>
          <a:p>
            <a:r>
              <a:rPr lang="en-US" sz="1800" smtClean="0"/>
              <a:t>Better </a:t>
            </a:r>
            <a:r>
              <a:rPr lang="en-US" sz="1800" dirty="0"/>
              <a:t>file download capabilities of both private and common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6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Market Training, Market Re-qualification commences: September 18, 2017</a:t>
            </a:r>
          </a:p>
          <a:p>
            <a:endParaRPr lang="en-US" sz="2000" dirty="0" smtClean="0"/>
          </a:p>
          <a:p>
            <a:r>
              <a:rPr lang="en-US" sz="2000" dirty="0"/>
              <a:t>Market Training, Market Trials, and Market Re-qualification </a:t>
            </a:r>
            <a:r>
              <a:rPr lang="en-US" sz="2000" dirty="0" smtClean="0"/>
              <a:t>concludes: December 8, 2017</a:t>
            </a:r>
          </a:p>
          <a:p>
            <a:endParaRPr lang="en-US" sz="2000" dirty="0" smtClean="0"/>
          </a:p>
          <a:p>
            <a:r>
              <a:rPr lang="en-US" sz="2000" dirty="0" smtClean="0"/>
              <a:t>Go Live: January 22, 2018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60 Day Market Notice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200" dirty="0" smtClean="0"/>
              <a:t>60 Days prior to commencement of Market Re-qualification.</a:t>
            </a:r>
          </a:p>
          <a:p>
            <a:r>
              <a:rPr lang="en-US" sz="2200" dirty="0" smtClean="0"/>
              <a:t>Expect to see the message on or before 07/20/2017.</a:t>
            </a:r>
          </a:p>
          <a:p>
            <a:r>
              <a:rPr lang="en-US" sz="2200" dirty="0" smtClean="0"/>
              <a:t>Contents will include:</a:t>
            </a:r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eference to the “CRR Market User Interface (MUI) Upgrade” </a:t>
            </a:r>
          </a:p>
          <a:p>
            <a:pPr lvl="1"/>
            <a:r>
              <a:rPr lang="en-US" sz="1800" dirty="0"/>
              <a:t>D</a:t>
            </a:r>
            <a:r>
              <a:rPr lang="en-US" sz="1800" dirty="0" smtClean="0"/>
              <a:t>ates for Market Re-qualification</a:t>
            </a:r>
          </a:p>
          <a:p>
            <a:pPr lvl="2"/>
            <a:r>
              <a:rPr lang="en-US" sz="1600" dirty="0" smtClean="0"/>
              <a:t>09/18/2017 to 12/08/2017</a:t>
            </a:r>
          </a:p>
          <a:p>
            <a:pPr lvl="1"/>
            <a:r>
              <a:rPr lang="en-US" sz="2000" dirty="0" smtClean="0"/>
              <a:t>High level description of re-qualification process</a:t>
            </a:r>
          </a:p>
          <a:p>
            <a:pPr lvl="2"/>
            <a:r>
              <a:rPr lang="en-US" sz="1600" dirty="0" smtClean="0"/>
              <a:t>Similar to current qualification process</a:t>
            </a:r>
          </a:p>
          <a:p>
            <a:pPr lvl="1"/>
            <a:r>
              <a:rPr lang="en-US" sz="2000" dirty="0" smtClean="0"/>
              <a:t>Information about user training opportunities</a:t>
            </a:r>
          </a:p>
          <a:p>
            <a:pPr lvl="2"/>
            <a:r>
              <a:rPr lang="en-US" sz="1600" dirty="0" smtClean="0"/>
              <a:t>User manual</a:t>
            </a:r>
          </a:p>
          <a:p>
            <a:pPr lvl="2"/>
            <a:r>
              <a:rPr lang="en-US" sz="1600" dirty="0" smtClean="0"/>
              <a:t>Web based training</a:t>
            </a:r>
          </a:p>
          <a:p>
            <a:pPr lvl="2"/>
            <a:r>
              <a:rPr lang="en-US" sz="1600" dirty="0" err="1" smtClean="0"/>
              <a:t>Webex</a:t>
            </a:r>
            <a:r>
              <a:rPr lang="en-US" sz="1600" dirty="0" smtClean="0"/>
              <a:t> demonstration sessions</a:t>
            </a:r>
          </a:p>
          <a:p>
            <a:pPr lvl="1"/>
            <a:r>
              <a:rPr lang="en-US" sz="2000" dirty="0" smtClean="0"/>
              <a:t>Call to action for current Account Holders and Counter-Parties to confirm access to Market Operations Test Environment (MOTE)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smtClean="0"/>
              <a:t>Discussion and Questions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db64cb27-6b28-4b9c-8349-fb9d75ca01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32449</TotalTime>
  <Words>278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Agenda</vt:lpstr>
      <vt:lpstr>Project Overview</vt:lpstr>
      <vt:lpstr>Benefits</vt:lpstr>
      <vt:lpstr>High Level Timeline</vt:lpstr>
      <vt:lpstr>Initial 60 Day Market Notice</vt:lpstr>
      <vt:lpstr>Open Discussion and 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438</cp:revision>
  <cp:lastPrinted>2017-06-12T16:23:29Z</cp:lastPrinted>
  <dcterms:created xsi:type="dcterms:W3CDTF">2016-01-21T15:20:31Z</dcterms:created>
  <dcterms:modified xsi:type="dcterms:W3CDTF">2017-07-17T15:14:59Z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