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5"/>
  </p:notesMasterIdLst>
  <p:handoutMasterIdLst>
    <p:handoutMasterId r:id="rId16"/>
  </p:handoutMasterIdLst>
  <p:sldIdLst>
    <p:sldId id="260" r:id="rId6"/>
    <p:sldId id="288" r:id="rId7"/>
    <p:sldId id="299" r:id="rId8"/>
    <p:sldId id="300" r:id="rId9"/>
    <p:sldId id="297" r:id="rId10"/>
    <p:sldId id="294" r:id="rId11"/>
    <p:sldId id="295" r:id="rId12"/>
    <p:sldId id="296" r:id="rId13"/>
    <p:sldId id="298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2" autoAdjust="0"/>
    <p:restoredTop sz="95450" autoAdjust="0"/>
  </p:normalViewPr>
  <p:slideViewPr>
    <p:cSldViewPr showGuides="1">
      <p:cViewPr varScale="1">
        <p:scale>
          <a:sx n="80" d="100"/>
          <a:sy n="80" d="100"/>
        </p:scale>
        <p:origin x="77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99" d="100"/>
          <a:sy n="99" d="100"/>
        </p:scale>
        <p:origin x="352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15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214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July 21 DSWG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895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July 21 DSWG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607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July 21 DSWG Meeting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July 21 DSWG Meeting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July 21 DSWG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July 21 DSWG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803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July 21 DSWG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254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July 21 DSWG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95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July 21 DSWG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97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July 21 DSWG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994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21 DSWG Meeting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  <p:sldLayoutId id="2147483663" r:id="rId5"/>
    <p:sldLayoutId id="2147483665" r:id="rId6"/>
    <p:sldLayoutId id="2147483666" r:id="rId7"/>
    <p:sldLayoutId id="2147483667" r:id="rId8"/>
    <p:sldLayoutId id="2147483668" r:id="rId9"/>
    <p:sldLayoutId id="2147483669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33400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ERCOT’s Response to ERS Capacity from ERS Generators Self-Deploying during Pricing Events </a:t>
            </a:r>
            <a:endParaRPr lang="en-US" sz="24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Mark Patterson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Manager, ERCOT Demand Integration 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ERS Generator Response during Pricing Event and near 4CP 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491" y="1219200"/>
            <a:ext cx="8534400" cy="5052221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ERS Generator fleet obligation ≈ 310 MWs</a:t>
            </a:r>
          </a:p>
          <a:p>
            <a:r>
              <a:rPr lang="en-US" sz="2400" dirty="0" smtClean="0"/>
              <a:t>ERS generators that deploy only for emergencies/ERCOT instruction have a total ERS Obligation </a:t>
            </a:r>
            <a:r>
              <a:rPr lang="en-US" sz="2400" dirty="0"/>
              <a:t>≈ </a:t>
            </a:r>
            <a:r>
              <a:rPr lang="en-US" sz="2400" dirty="0" smtClean="0"/>
              <a:t>14 MWs (not included in this analysis).</a:t>
            </a:r>
          </a:p>
          <a:p>
            <a:r>
              <a:rPr lang="en-US" sz="2400" dirty="0" smtClean="0"/>
              <a:t>ERS </a:t>
            </a:r>
            <a:r>
              <a:rPr lang="en-US" sz="2400" dirty="0"/>
              <a:t>generators that </a:t>
            </a:r>
            <a:r>
              <a:rPr lang="en-US" sz="2400" dirty="0" smtClean="0"/>
              <a:t>also deploy outside of emergencies/ERCOT instruction </a:t>
            </a:r>
            <a:r>
              <a:rPr lang="en-US" sz="2400" dirty="0"/>
              <a:t>have a total ERS Obligation ≈ </a:t>
            </a:r>
            <a:r>
              <a:rPr lang="en-US" sz="2400" dirty="0" smtClean="0"/>
              <a:t>296 MWs</a:t>
            </a:r>
          </a:p>
          <a:p>
            <a:r>
              <a:rPr lang="en-US" sz="2400" dirty="0"/>
              <a:t>November 29</a:t>
            </a:r>
            <a:r>
              <a:rPr lang="en-US" sz="2400" baseline="30000" dirty="0"/>
              <a:t>th</a:t>
            </a:r>
            <a:r>
              <a:rPr lang="en-US" sz="2400" dirty="0"/>
              <a:t> was the largest price response by ESI-IDs on real-time pricing or block and index  in 2016. This should provide a worst case scenario for the ERS fleet responding to prices.</a:t>
            </a:r>
          </a:p>
          <a:p>
            <a:r>
              <a:rPr lang="en-US" sz="2400" dirty="0"/>
              <a:t>August 2</a:t>
            </a:r>
            <a:r>
              <a:rPr lang="en-US" sz="2400" baseline="30000" dirty="0"/>
              <a:t>nd</a:t>
            </a:r>
            <a:r>
              <a:rPr lang="en-US" sz="2400" dirty="0"/>
              <a:t> was chosen because it was both a pricing event and near 4CP day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July 21 DSWG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178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ERS Generator (Fleet Level)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July 21 DSWG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Content Placeholder 7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4524"/>
          <a:stretch/>
        </p:blipFill>
        <p:spPr>
          <a:xfrm>
            <a:off x="533400" y="838199"/>
            <a:ext cx="7924800" cy="525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547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ERS Generator (Fleet Level)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July 21 DSWG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4139" b="2043"/>
          <a:stretch/>
        </p:blipFill>
        <p:spPr>
          <a:xfrm>
            <a:off x="609600" y="838200"/>
            <a:ext cx="7772400" cy="5334000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 flipH="1">
            <a:off x="4876800" y="1678305"/>
            <a:ext cx="152400" cy="2286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6858000" y="1676400"/>
            <a:ext cx="152400" cy="2286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2819400" y="1676400"/>
            <a:ext cx="152400" cy="17145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937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WMS Request to ERCOT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July 21 DSWG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990601"/>
            <a:ext cx="8534400" cy="4191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Bring back suggestions for resolving the issue of ERS Generators self-deploying during pricing events.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897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Capacity from ERS Generators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July 21 DSWG Meeting</a:t>
            </a: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215148" y="1371600"/>
            <a:ext cx="0" cy="28956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2981325" y="1371600"/>
            <a:ext cx="4572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2962275" y="4272115"/>
            <a:ext cx="4572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334979" y="3401425"/>
            <a:ext cx="38100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334979" y="2290902"/>
            <a:ext cx="40005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ight Brace 26"/>
          <p:cNvSpPr/>
          <p:nvPr/>
        </p:nvSpPr>
        <p:spPr>
          <a:xfrm>
            <a:off x="3752850" y="1376502"/>
            <a:ext cx="381000" cy="914400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Brace 27"/>
          <p:cNvSpPr/>
          <p:nvPr/>
        </p:nvSpPr>
        <p:spPr>
          <a:xfrm>
            <a:off x="3752850" y="2347633"/>
            <a:ext cx="381000" cy="1009648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Brace 28"/>
          <p:cNvSpPr/>
          <p:nvPr/>
        </p:nvSpPr>
        <p:spPr>
          <a:xfrm>
            <a:off x="3752850" y="3401425"/>
            <a:ext cx="381000" cy="865775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4178930" y="1620047"/>
            <a:ext cx="40703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Capacity Reserved for ERS*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78930" y="3579958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Self–Serve Capacity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4178930" y="2621624"/>
            <a:ext cx="26164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Injection Capacity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1076017" y="2029528"/>
            <a:ext cx="20193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Total Output Capacity from ERS Generator</a:t>
            </a:r>
            <a:endParaRPr lang="en-US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494241" y="5078050"/>
            <a:ext cx="77230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6688" indent="-166688"/>
            <a:r>
              <a:rPr lang="en-US" sz="2000" dirty="0" smtClean="0">
                <a:solidFill>
                  <a:srgbClr val="FF0000"/>
                </a:solidFill>
              </a:rPr>
              <a:t>* </a:t>
            </a:r>
            <a:r>
              <a:rPr lang="en-US" sz="2000" b="1" dirty="0" smtClean="0">
                <a:solidFill>
                  <a:srgbClr val="FF0000"/>
                </a:solidFill>
              </a:rPr>
              <a:t>Only Capacity Reserved for ERS is obligated to provide ERS and therefore ERS payments are based on this capacity’s ability to meet its availability and performance criteria 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070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 err="1" smtClean="0"/>
              <a:t>Clawback</a:t>
            </a:r>
            <a:r>
              <a:rPr lang="en-US" sz="2400" dirty="0" smtClean="0"/>
              <a:t> Suggestion for Capacity from ERS Generators Reserved For ERS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112" y="1066800"/>
            <a:ext cx="8839200" cy="4495799"/>
          </a:xfrm>
        </p:spPr>
        <p:txBody>
          <a:bodyPr/>
          <a:lstStyle/>
          <a:p>
            <a:pPr marL="461963" lvl="1" indent="-295275"/>
            <a:r>
              <a:rPr lang="en-US" dirty="0" smtClean="0"/>
              <a:t>3 year Transition Period</a:t>
            </a:r>
          </a:p>
          <a:p>
            <a:pPr marL="796925" lvl="2" indent="-285750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Year – 1/3 of any revenue received from ERCOT for energy payments* will be clawed back from the ERS Payment, not to exceed total ERS payment for the ERS Contract Period.</a:t>
            </a:r>
          </a:p>
          <a:p>
            <a:pPr marL="796925" lvl="2" indent="-285750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Year – 2/3 </a:t>
            </a:r>
            <a:r>
              <a:rPr lang="en-US" dirty="0"/>
              <a:t>of any revenue received from ERCOT for energy </a:t>
            </a:r>
            <a:r>
              <a:rPr lang="en-US" dirty="0" smtClean="0"/>
              <a:t>payments* </a:t>
            </a:r>
            <a:r>
              <a:rPr lang="en-US" dirty="0"/>
              <a:t>will be clawed back from the ERS </a:t>
            </a:r>
            <a:r>
              <a:rPr lang="en-US" dirty="0" smtClean="0"/>
              <a:t>Payment, </a:t>
            </a:r>
            <a:r>
              <a:rPr lang="en-US" dirty="0"/>
              <a:t>not to exceed total ERS payment for </a:t>
            </a:r>
            <a:r>
              <a:rPr lang="en-US" dirty="0" smtClean="0"/>
              <a:t>the</a:t>
            </a:r>
            <a:r>
              <a:rPr lang="en-US" dirty="0"/>
              <a:t> ERS Contract Period</a:t>
            </a:r>
            <a:r>
              <a:rPr lang="en-US" dirty="0" smtClean="0"/>
              <a:t>. </a:t>
            </a:r>
          </a:p>
          <a:p>
            <a:pPr marL="796925" lvl="2" indent="-285750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Year and after – 100% of revenue </a:t>
            </a:r>
            <a:r>
              <a:rPr lang="en-US" dirty="0"/>
              <a:t>received from ERCOT for energy </a:t>
            </a:r>
            <a:r>
              <a:rPr lang="en-US" dirty="0" smtClean="0"/>
              <a:t>payments* </a:t>
            </a:r>
            <a:r>
              <a:rPr lang="en-US" dirty="0"/>
              <a:t>will be clawed back from the ERS </a:t>
            </a:r>
            <a:r>
              <a:rPr lang="en-US" dirty="0" smtClean="0"/>
              <a:t>Payment, </a:t>
            </a:r>
            <a:r>
              <a:rPr lang="en-US" dirty="0"/>
              <a:t>not to exceed total ERS payment for </a:t>
            </a:r>
            <a:r>
              <a:rPr lang="en-US" dirty="0" smtClean="0"/>
              <a:t>the</a:t>
            </a:r>
            <a:r>
              <a:rPr lang="en-US" dirty="0"/>
              <a:t> ERS Contract Period</a:t>
            </a:r>
            <a:r>
              <a:rPr lang="en-US" dirty="0" smtClean="0"/>
              <a:t>. </a:t>
            </a:r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July 21 DSWG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0050" y="5092372"/>
            <a:ext cx="8353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6688" indent="-166688"/>
            <a:r>
              <a:rPr lang="en-US" dirty="0" smtClean="0"/>
              <a:t>* Energy payments are exclusive of energy when deployed for ERCOT instructed events (emergency and test) and properly scheduled self-tests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402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86800" cy="518160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clawback</a:t>
            </a:r>
            <a:r>
              <a:rPr lang="en-US" dirty="0" smtClean="0"/>
              <a:t> of the ERS Payment will be applied at the ERS Resource level. In addition, the </a:t>
            </a:r>
            <a:r>
              <a:rPr lang="en-US" dirty="0" err="1" smtClean="0"/>
              <a:t>clawback</a:t>
            </a:r>
            <a:r>
              <a:rPr lang="en-US" dirty="0" smtClean="0"/>
              <a:t> will be applied to only ERS Time Periods in which the energy payments were realized.</a:t>
            </a:r>
          </a:p>
          <a:p>
            <a:r>
              <a:rPr lang="en-US" dirty="0" smtClean="0"/>
              <a:t>For ERS </a:t>
            </a:r>
            <a:r>
              <a:rPr lang="en-US" dirty="0"/>
              <a:t>Generators </a:t>
            </a:r>
            <a:r>
              <a:rPr lang="en-US" dirty="0" smtClean="0"/>
              <a:t>which are </a:t>
            </a:r>
            <a:r>
              <a:rPr lang="en-US" dirty="0"/>
              <a:t>co-located and opting for joint </a:t>
            </a:r>
            <a:r>
              <a:rPr lang="en-US" dirty="0" smtClean="0"/>
              <a:t>evaluation, the ERS payment for both the ERS Generator and ERS Load will be subjected to </a:t>
            </a:r>
            <a:r>
              <a:rPr lang="en-US" dirty="0" err="1" smtClean="0"/>
              <a:t>clawback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 smtClean="0"/>
              <a:t>If known in time for an ERS RFP, any money clawed back will be carried forward to the ERS Expenditure Limit for the ERS Program Year.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July 21 DSWG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err="1" smtClean="0"/>
              <a:t>Clawback</a:t>
            </a:r>
            <a:r>
              <a:rPr lang="en-US" sz="2400" dirty="0" smtClean="0"/>
              <a:t> Suggestion for Capacity from ERS Generators Reserved For ERS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25837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99821"/>
          </a:xfrm>
        </p:spPr>
        <p:txBody>
          <a:bodyPr/>
          <a:lstStyle/>
          <a:p>
            <a:r>
              <a:rPr lang="en-US" dirty="0"/>
              <a:t>Even with the </a:t>
            </a:r>
            <a:r>
              <a:rPr lang="en-US" dirty="0" err="1"/>
              <a:t>clawback</a:t>
            </a:r>
            <a:r>
              <a:rPr lang="en-US" dirty="0"/>
              <a:t> of the ERS Payment the ERS Generator </a:t>
            </a:r>
            <a:r>
              <a:rPr lang="en-US" dirty="0" smtClean="0"/>
              <a:t>and any co-located load will </a:t>
            </a:r>
            <a:r>
              <a:rPr lang="en-US" dirty="0"/>
              <a:t>retain its ERS obligation throughout the ERS Standard Contract Term.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July 21 DSWG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err="1" smtClean="0"/>
              <a:t>Clawback</a:t>
            </a:r>
            <a:r>
              <a:rPr lang="en-US" sz="2400" dirty="0" smtClean="0"/>
              <a:t> Suggestion for Capacity from ERS Generators Reserved For ERS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4197626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dcmitype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3476</TotalTime>
  <Words>528</Words>
  <Application>Microsoft Office PowerPoint</Application>
  <PresentationFormat>On-screen Show (4:3)</PresentationFormat>
  <Paragraphs>52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PowerPoint Presentation</vt:lpstr>
      <vt:lpstr>ERS Generator Response during Pricing Event and near 4CP Day</vt:lpstr>
      <vt:lpstr>ERS Generator (Fleet Level)</vt:lpstr>
      <vt:lpstr>ERS Generator (Fleet Level)</vt:lpstr>
      <vt:lpstr>WMS Request to ERCOT</vt:lpstr>
      <vt:lpstr>Capacity from ERS Generators</vt:lpstr>
      <vt:lpstr>Clawback Suggestion for Capacity from ERS Generators Reserved For ERS</vt:lpstr>
      <vt:lpstr>Clawback Suggestion for Capacity from ERS Generators Reserved For ERS</vt:lpstr>
      <vt:lpstr>Clawback Suggestion for Capacity from ERS Generators Reserved For ERS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Patterson, Mark</cp:lastModifiedBy>
  <cp:revision>96</cp:revision>
  <cp:lastPrinted>2017-05-24T18:51:05Z</cp:lastPrinted>
  <dcterms:created xsi:type="dcterms:W3CDTF">2016-01-21T15:20:31Z</dcterms:created>
  <dcterms:modified xsi:type="dcterms:W3CDTF">2017-07-17T19:08:00Z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