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258" r:id="rId8"/>
    <p:sldId id="318" r:id="rId9"/>
    <p:sldId id="307" r:id="rId10"/>
    <p:sldId id="327" r:id="rId11"/>
    <p:sldId id="310" r:id="rId12"/>
    <p:sldId id="311" r:id="rId13"/>
    <p:sldId id="294" r:id="rId14"/>
    <p:sldId id="308" r:id="rId15"/>
    <p:sldId id="309" r:id="rId16"/>
    <p:sldId id="329" r:id="rId17"/>
    <p:sldId id="333" r:id="rId18"/>
    <p:sldId id="332" r:id="rId19"/>
    <p:sldId id="328" r:id="rId20"/>
    <p:sldId id="330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00" d="100"/>
          <a:sy n="100" d="100"/>
        </p:scale>
        <p:origin x="84" y="3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181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19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7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177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325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72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225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93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July 20,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6/30/2017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800100"/>
            <a:ext cx="8775583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11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6/30/2017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781050"/>
            <a:ext cx="8839200" cy="547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1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6/30/2017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781050"/>
            <a:ext cx="8822545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56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6/30/2017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35" y="781050"/>
            <a:ext cx="887984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8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6/30/2017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771524"/>
            <a:ext cx="8831714" cy="54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6/30/2017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" y="790574"/>
            <a:ext cx="8833591" cy="545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10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1219200"/>
            <a:ext cx="6934200" cy="38862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r>
              <a:rPr lang="en-US" sz="1800" dirty="0" smtClean="0"/>
              <a:t>			p. 3-8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2017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2018 Release Targets</a:t>
            </a:r>
          </a:p>
          <a:p>
            <a:pPr lvl="1"/>
            <a:r>
              <a:rPr lang="en-US" sz="1800" dirty="0" smtClean="0"/>
              <a:t>2017 </a:t>
            </a:r>
            <a:r>
              <a:rPr lang="en-US" sz="1800" dirty="0"/>
              <a:t>Project </a:t>
            </a:r>
            <a:r>
              <a:rPr lang="en-US" sz="1800" dirty="0" smtClean="0"/>
              <a:t>Spending Forecast</a:t>
            </a:r>
            <a:endParaRPr lang="en-US" sz="1800" dirty="0"/>
          </a:p>
          <a:p>
            <a:pPr lvl="1"/>
            <a:r>
              <a:rPr lang="en-US" sz="1800" dirty="0"/>
              <a:t>Revision 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  <a:p>
            <a:pPr lvl="1"/>
            <a:endParaRPr lang="en-US" sz="1800" dirty="0" smtClean="0"/>
          </a:p>
          <a:p>
            <a:r>
              <a:rPr lang="en-US" sz="2400" dirty="0"/>
              <a:t>Appendix</a:t>
            </a:r>
          </a:p>
          <a:p>
            <a:pPr lvl="1"/>
            <a:r>
              <a:rPr lang="en-US" sz="1800" dirty="0"/>
              <a:t>Project Portfolio Gantt Chart			p. </a:t>
            </a:r>
            <a:r>
              <a:rPr lang="en-US" sz="1800" dirty="0" smtClean="0"/>
              <a:t>9-17</a:t>
            </a:r>
            <a:endParaRPr lang="en-US" sz="1800" dirty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838200"/>
            <a:ext cx="8705850" cy="5334000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2000" dirty="0" smtClean="0"/>
              <a:t>2017 </a:t>
            </a:r>
            <a:r>
              <a:rPr lang="en-US" sz="2000" dirty="0"/>
              <a:t>June </a:t>
            </a:r>
            <a:r>
              <a:rPr lang="en-US" sz="2000" dirty="0" smtClean="0"/>
              <a:t>Release </a:t>
            </a:r>
            <a:r>
              <a:rPr lang="en-US" sz="2000" dirty="0"/>
              <a:t>– </a:t>
            </a:r>
            <a:r>
              <a:rPr lang="en-US" sz="2000" dirty="0" smtClean="0"/>
              <a:t>6/27/2017-6/29/2017</a:t>
            </a:r>
            <a:r>
              <a:rPr lang="en-US" sz="2000" i="1" dirty="0">
                <a:solidFill>
                  <a:srgbClr val="00B050"/>
                </a:solidFill>
              </a:rPr>
              <a:t>	</a:t>
            </a:r>
            <a:r>
              <a:rPr lang="en-US" sz="2000" i="1" dirty="0" smtClean="0">
                <a:solidFill>
                  <a:srgbClr val="00B050"/>
                </a:solidFill>
              </a:rPr>
              <a:t>Complete</a:t>
            </a:r>
            <a:endParaRPr lang="en-US" sz="2000" dirty="0"/>
          </a:p>
          <a:p>
            <a:pPr lvl="1">
              <a:tabLst>
                <a:tab pos="7199313" algn="l"/>
              </a:tabLst>
            </a:pPr>
            <a:r>
              <a:rPr lang="en-US" sz="1800" dirty="0"/>
              <a:t>NPRR573 – Alignment of PRC Calculation</a:t>
            </a:r>
            <a:endParaRPr lang="en-US" sz="1800" dirty="0" smtClean="0"/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NPRR789</a:t>
            </a:r>
            <a:r>
              <a:rPr lang="en-US" sz="1800" dirty="0"/>
              <a:t> – Publish All Mid-Term Load Forecast Results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NPRR797</a:t>
            </a:r>
            <a:r>
              <a:rPr lang="en-US" sz="1800" dirty="0"/>
              <a:t> – Actual Load by Forecast Zone Report and Display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NPRR801</a:t>
            </a:r>
            <a:r>
              <a:rPr lang="en-US" sz="1800" dirty="0"/>
              <a:t> – Non-Controllable Load Resource MW in PRC</a:t>
            </a:r>
          </a:p>
          <a:p>
            <a:pPr>
              <a:tabLst>
                <a:tab pos="6862763" algn="l"/>
              </a:tabLst>
            </a:pPr>
            <a:endParaRPr lang="en-US" sz="1000" dirty="0" smtClean="0"/>
          </a:p>
          <a:p>
            <a:pPr>
              <a:tabLst>
                <a:tab pos="7199313" algn="l"/>
              </a:tabLst>
            </a:pPr>
            <a:r>
              <a:rPr lang="en-US" sz="2000" dirty="0" smtClean="0"/>
              <a:t>August 1 Go-Lives</a:t>
            </a:r>
            <a:r>
              <a:rPr lang="en-US" sz="2000" i="1" dirty="0">
                <a:solidFill>
                  <a:srgbClr val="00B050"/>
                </a:solidFill>
              </a:rPr>
              <a:t>	In Flight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NPRR809 </a:t>
            </a:r>
            <a:r>
              <a:rPr lang="en-US" sz="1800" dirty="0"/>
              <a:t>– </a:t>
            </a:r>
            <a:r>
              <a:rPr lang="en-US" sz="1800" dirty="0"/>
              <a:t>GTC or GTL for New Generation Interconnection</a:t>
            </a:r>
            <a:endParaRPr lang="en-US" sz="1800" dirty="0"/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PGRR052 </a:t>
            </a:r>
            <a:r>
              <a:rPr lang="en-US" sz="1800" dirty="0"/>
              <a:t>– </a:t>
            </a:r>
            <a:r>
              <a:rPr lang="en-US" sz="1800" dirty="0"/>
              <a:t>Stability Assessment for Interconnecting Generation</a:t>
            </a:r>
            <a:endParaRPr lang="en-US" sz="1800" dirty="0" smtClean="0"/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PGRR054 </a:t>
            </a:r>
            <a:r>
              <a:rPr lang="en-US" sz="1800" dirty="0"/>
              <a:t>– </a:t>
            </a:r>
            <a:r>
              <a:rPr lang="en-US" sz="1800" dirty="0"/>
              <a:t>Stability Limits in the Full Interconnect Study</a:t>
            </a:r>
            <a:endParaRPr lang="en-US" sz="1800" dirty="0"/>
          </a:p>
          <a:p>
            <a:pPr>
              <a:tabLst>
                <a:tab pos="7199313" algn="l"/>
              </a:tabLst>
            </a:pPr>
            <a:endParaRPr lang="en-US" sz="1000" dirty="0" smtClean="0"/>
          </a:p>
          <a:p>
            <a:pPr>
              <a:tabLst>
                <a:tab pos="7199313" algn="l"/>
              </a:tabLst>
            </a:pPr>
            <a:r>
              <a:rPr lang="en-US" sz="2000" dirty="0" smtClean="0"/>
              <a:t>2017 </a:t>
            </a:r>
            <a:r>
              <a:rPr lang="en-US" sz="2000" dirty="0" smtClean="0"/>
              <a:t>August Release </a:t>
            </a:r>
            <a:r>
              <a:rPr lang="en-US" sz="2000" dirty="0"/>
              <a:t>– </a:t>
            </a:r>
            <a:r>
              <a:rPr lang="en-US" sz="2000" dirty="0" smtClean="0"/>
              <a:t>8/29/2017-8/31/2017 </a:t>
            </a:r>
            <a:r>
              <a:rPr lang="en-US" sz="2000" i="1" dirty="0">
                <a:solidFill>
                  <a:srgbClr val="00B050"/>
                </a:solidFill>
              </a:rPr>
              <a:t>	</a:t>
            </a:r>
            <a:r>
              <a:rPr lang="en-US" sz="2000" i="1" dirty="0" smtClean="0">
                <a:solidFill>
                  <a:srgbClr val="00B050"/>
                </a:solidFill>
              </a:rPr>
              <a:t>In Flight</a:t>
            </a:r>
            <a:endParaRPr lang="en-US" sz="2000" i="1" dirty="0">
              <a:solidFill>
                <a:srgbClr val="00B05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NPRR758 </a:t>
            </a:r>
            <a:r>
              <a:rPr lang="en-US" sz="1800" dirty="0"/>
              <a:t>– Improved Transparency for Outages Potentially Having a High Economic Impact</a:t>
            </a:r>
            <a:endParaRPr lang="en-US" sz="1800" dirty="0" smtClean="0"/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NPRR775 </a:t>
            </a:r>
            <a:r>
              <a:rPr lang="en-US" sz="1800" dirty="0"/>
              <a:t>– Enhanced Implementation of Limits for Fast Responding Regulation </a:t>
            </a:r>
            <a:r>
              <a:rPr lang="en-US" sz="1800" dirty="0" smtClean="0"/>
              <a:t>Service</a:t>
            </a: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225020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2017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439839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8483378"/>
              </p:ext>
            </p:extLst>
          </p:nvPr>
        </p:nvGraphicFramePr>
        <p:xfrm>
          <a:off x="160280" y="838201"/>
          <a:ext cx="8839200" cy="3800855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3/7 – 3/9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5/1 – 5/11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6/27 – 6/29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8/29 – 8/31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10/31 – 11/2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12/5 – 12/7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NPRR272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RMGRR134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NPRR790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NPRR775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PGRR054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NPRR810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NPRR831 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7065242" y="5480871"/>
            <a:ext cx="1561038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9" name="TextBox 13"/>
          <p:cNvSpPr txBox="1">
            <a:spLocks noChangeArrowheads="1"/>
          </p:cNvSpPr>
          <p:nvPr/>
        </p:nvSpPr>
        <p:spPr bwMode="auto">
          <a:xfrm>
            <a:off x="160280" y="4642442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TBD Items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240089"/>
              </p:ext>
            </p:extLst>
          </p:nvPr>
        </p:nvGraphicFramePr>
        <p:xfrm>
          <a:off x="168443" y="4908113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1812757"/>
                <a:gridCol w="1524000"/>
                <a:gridCol w="1524000"/>
                <a:gridCol w="3962400"/>
              </a:tblGrid>
              <a:tr h="23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 </a:t>
                      </a:r>
                      <a:r>
                        <a:rPr lang="en-US" sz="800" b="0" strike="noStrike" baseline="0" dirty="0" smtClean="0">
                          <a:solidFill>
                            <a:srgbClr val="FF0000"/>
                          </a:solidFill>
                        </a:rPr>
                        <a:t>PGRR057</a:t>
                      </a:r>
                      <a:endParaRPr lang="en-US" sz="800" b="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3082774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/>
              <a:t>12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/9 – </a:t>
            </a:r>
            <a:r>
              <a:rPr lang="en-US" sz="1200" kern="0" dirty="0" smtClean="0"/>
              <a:t>12/10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159802" y="3920819"/>
            <a:ext cx="1445612" cy="23083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/>
              <a:t>5/8</a:t>
            </a:r>
            <a:r>
              <a:rPr lang="en-US" sz="900" kern="0" dirty="0" smtClean="0">
                <a:solidFill>
                  <a:srgbClr val="FF0000"/>
                </a:solidFill>
              </a:rPr>
              <a:t> </a:t>
            </a:r>
            <a:r>
              <a:rPr lang="en-US" sz="900" kern="0" dirty="0" smtClean="0"/>
              <a:t>– NMMS</a:t>
            </a:r>
            <a:r>
              <a:rPr lang="en-US" sz="900" kern="0" dirty="0">
                <a:solidFill>
                  <a:srgbClr val="000000"/>
                </a:solidFill>
              </a:rPr>
              <a:t> </a:t>
            </a:r>
            <a:r>
              <a:rPr lang="en-US" sz="900" kern="0" dirty="0" smtClean="0">
                <a:solidFill>
                  <a:srgbClr val="000000"/>
                </a:solidFill>
              </a:rPr>
              <a:t>Upgrade</a:t>
            </a:r>
            <a:endParaRPr lang="en-US" sz="1200" kern="0" dirty="0" smtClean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142466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 smtClean="0"/>
              <a:t>6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147256" y="3076812"/>
            <a:ext cx="139697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/>
              <a:t>11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/11 – </a:t>
            </a:r>
            <a:r>
              <a:rPr lang="en-US" sz="1200" kern="0" dirty="0" smtClean="0"/>
              <a:t>11/12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96407" y="1403222"/>
            <a:ext cx="370549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algn="ctr"/>
            <a:endParaRPr lang="en-US" sz="400" dirty="0">
              <a:latin typeface="Wingdings" panose="05000000000000000000" pitchFamily="2" charset="2"/>
            </a:endParaRPr>
          </a:p>
          <a:p>
            <a:pPr algn="ctr"/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algn="ctr"/>
            <a:endParaRPr lang="en-US" sz="400" dirty="0">
              <a:latin typeface="Wingdings" panose="05000000000000000000" pitchFamily="2" charset="2"/>
            </a:endParaRPr>
          </a:p>
          <a:p>
            <a:pPr algn="ctr"/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algn="ctr"/>
            <a:endParaRPr lang="en-US" sz="500" dirty="0">
              <a:latin typeface="Wingdings" panose="05000000000000000000" pitchFamily="2" charset="2"/>
            </a:endParaRPr>
          </a:p>
          <a:p>
            <a:pPr algn="ctr"/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214509" y="1391700"/>
            <a:ext cx="3705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38685" y="1400352"/>
            <a:ext cx="37054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3074313"/>
            <a:ext cx="150143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/>
              <a:t>8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57646" y="2923401"/>
            <a:ext cx="143949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2/1</a:t>
            </a:r>
            <a:endParaRPr kumimoji="0" lang="en-US" sz="1200" i="0" u="non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9781" y="1391700"/>
            <a:ext cx="304892" cy="23929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2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819308" y="1405053"/>
            <a:ext cx="304892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3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3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3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82659" y="392081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19703" y="3461462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6088857" y="2923401"/>
            <a:ext cx="263310" cy="676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7643271" y="1836740"/>
            <a:ext cx="297694" cy="90718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6337459" y="2738628"/>
            <a:ext cx="1304752" cy="18819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805167" y="1757995"/>
            <a:ext cx="619700" cy="182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43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2018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439839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719020"/>
              </p:ext>
            </p:extLst>
          </p:nvPr>
        </p:nvGraphicFramePr>
        <p:xfrm>
          <a:off x="160280" y="838201"/>
          <a:ext cx="8839200" cy="4459223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NPRR776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NPRR830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SCR777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3444984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0" dirty="0" smtClean="0">
                <a:solidFill>
                  <a:srgbClr val="000000"/>
                </a:solidFill>
              </a:rPr>
              <a:t>(Retail</a:t>
            </a:r>
            <a:r>
              <a:rPr lang="en-US" sz="1000" kern="0" dirty="0">
                <a:solidFill>
                  <a:srgbClr val="000000"/>
                </a:solidFill>
              </a:rPr>
              <a:t>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150525" y="3683913"/>
            <a:ext cx="1444653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447526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147256" y="3439022"/>
            <a:ext cx="139697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0" dirty="0" smtClean="0">
                <a:solidFill>
                  <a:srgbClr val="000000"/>
                </a:solidFill>
              </a:rPr>
              <a:t>(</a:t>
            </a:r>
            <a:r>
              <a:rPr lang="en-US" sz="1000" kern="0" dirty="0">
                <a:solidFill>
                  <a:srgbClr val="000000"/>
                </a:solidFill>
              </a:rPr>
              <a:t>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59071" y="1406086"/>
            <a:ext cx="3705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96407" y="1403222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4509" y="1391700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38685" y="1400352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3436523"/>
            <a:ext cx="1501431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57276" y="1394984"/>
            <a:ext cx="370549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85319" y="3451036"/>
            <a:ext cx="1538507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1114575" y="2160138"/>
            <a:ext cx="1284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CMM Release 1</a:t>
            </a:r>
            <a:endParaRPr lang="en-US" sz="1200" i="1" dirty="0"/>
          </a:p>
        </p:txBody>
      </p:sp>
      <p:sp>
        <p:nvSpPr>
          <p:cNvPr id="4" name="Left Brace 3"/>
          <p:cNvSpPr/>
          <p:nvPr/>
        </p:nvSpPr>
        <p:spPr>
          <a:xfrm>
            <a:off x="1869991" y="1419678"/>
            <a:ext cx="193582" cy="17385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7065242" y="5480871"/>
            <a:ext cx="1561038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52400" y="2635404"/>
            <a:ext cx="1444653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January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(Off-cycle)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4514" y="3976511"/>
            <a:ext cx="3262086" cy="512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284344" y="1394984"/>
            <a:ext cx="370549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3276664" y="1863565"/>
            <a:ext cx="343059" cy="211645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1735685" y="3369103"/>
            <a:ext cx="247486" cy="83524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21061629">
            <a:off x="104537" y="4329872"/>
            <a:ext cx="15311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Go-lives moved to 2017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2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dirty="0" smtClean="0"/>
              <a:t>2017 Project Spending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438400" y="6107973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2017 PPL Budget  =  $20.5M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438400" y="6380821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61" y="762000"/>
            <a:ext cx="9013239" cy="529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0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3203"/>
            <a:ext cx="8059264" cy="102870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2017,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pPr marL="457200" indent="-457200">
              <a:buFont typeface="+mj-lt"/>
              <a:buAutoNum type="arabicPeriod"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14567"/>
              </p:ext>
            </p:extLst>
          </p:nvPr>
        </p:nvGraphicFramePr>
        <p:xfrm>
          <a:off x="1447800" y="2099562"/>
          <a:ext cx="5334000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167"/>
                <a:gridCol w="1629833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2017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</a:t>
                      </a:r>
                      <a:r>
                        <a:rPr lang="en-US" i="1" dirty="0" smtClean="0"/>
                        <a:t>1.34M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2.33M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–</a:t>
                      </a:r>
                      <a:r>
                        <a:rPr lang="en-US" baseline="0" dirty="0" smtClean="0"/>
                        <a:t> On Hold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0.12M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1.55M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447800" y="4901206"/>
            <a:ext cx="5334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5452362"/>
            <a:ext cx="5334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47800" y="3080240"/>
            <a:ext cx="5334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35519" y="2755371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As of 6/30/2017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000" dirty="0" smtClean="0"/>
              <a:t>Priority / Rank Options for Revision Requests with Impacts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992498"/>
              </p:ext>
            </p:extLst>
          </p:nvPr>
        </p:nvGraphicFramePr>
        <p:xfrm>
          <a:off x="228600" y="1574800"/>
          <a:ext cx="8686799" cy="250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514600"/>
                <a:gridCol w="762000"/>
                <a:gridCol w="762000"/>
                <a:gridCol w="3505199"/>
              </a:tblGrid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NPRR768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Revisions to Real-Time On-Line Reliability Deployment Price Adder Categories</a:t>
                      </a:r>
                      <a:endParaRPr lang="en-US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Add to</a:t>
                      </a:r>
                      <a:r>
                        <a:rPr lang="en-US" sz="1200" baseline="0" dirty="0" smtClean="0"/>
                        <a:t> end of project list – work into the plan without disrupting in-flight projects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NPRR821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Elimination of the CRR Deration Process</a:t>
                      </a:r>
                      <a:endParaRPr lang="en-US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Assumes</a:t>
                      </a:r>
                      <a:r>
                        <a:rPr lang="en-US" sz="1200" baseline="0" dirty="0" smtClean="0"/>
                        <a:t> request to not implement prior to 7/1/2019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SCR792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 Communications of BAAL </a:t>
                      </a:r>
                      <a:r>
                        <a:rPr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Exceedances</a:t>
                      </a:r>
                      <a:endParaRPr lang="en-US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Add to</a:t>
                      </a:r>
                      <a:r>
                        <a:rPr lang="en-US" sz="1200" baseline="0" dirty="0" smtClean="0"/>
                        <a:t> end of project list – work into the plan without disrupting in-flight projects</a:t>
                      </a:r>
                      <a:endParaRPr lang="en-US" sz="1100" dirty="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12728"/>
              </p:ext>
            </p:extLst>
          </p:nvPr>
        </p:nvGraphicFramePr>
        <p:xfrm>
          <a:off x="3820217" y="1258771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1800" y="4502751"/>
            <a:ext cx="2895600" cy="80021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Next available Rank in Business Strategy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= 2050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             </a:t>
            </a:r>
            <a:r>
              <a:rPr lang="en-US" sz="900" b="0" kern="0" dirty="0" smtClean="0">
                <a:solidFill>
                  <a:srgbClr val="000000"/>
                </a:solidFill>
              </a:rPr>
              <a:t>= 170</a:t>
            </a:r>
            <a:endParaRPr lang="en-US" sz="900" b="0" kern="0" dirty="0" smtClean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900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685800"/>
            <a:ext cx="64770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Appendix</a:t>
            </a:r>
          </a:p>
          <a:p>
            <a:pPr lvl="1"/>
            <a:r>
              <a:rPr lang="en-US" dirty="0" smtClean="0"/>
              <a:t>6/30/2017 Project Gantt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In-flight items sorted by Project End Date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“On Hold” projects listed </a:t>
            </a:r>
            <a:r>
              <a:rPr lang="en-US" dirty="0" smtClean="0"/>
              <a:t>separately</a:t>
            </a:r>
          </a:p>
          <a:p>
            <a:pPr marL="1428750" lvl="3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i="1" dirty="0" smtClean="0"/>
              <a:t>None at this time</a:t>
            </a:r>
            <a:endParaRPr lang="en-US" i="1" dirty="0"/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“Not Started” items sorted by Project Start </a:t>
            </a: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191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66703</TotalTime>
  <Words>807</Words>
  <Application>Microsoft Office PowerPoint</Application>
  <PresentationFormat>On-screen Show (4:3)</PresentationFormat>
  <Paragraphs>529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2017 Release Targets – Board Approved NPRRs / SCRs / xGRRs </vt:lpstr>
      <vt:lpstr>2018 Release Targets – Board Approved NPRRs / SCRs / xGRRs </vt:lpstr>
      <vt:lpstr>2017 Project Spending</vt:lpstr>
      <vt:lpstr>Revision Request Funding Placeholder Status</vt:lpstr>
      <vt:lpstr>Priority / Rank Options for Revision Requests with Impacts</vt:lpstr>
      <vt:lpstr>PowerPoint Presentation</vt:lpstr>
      <vt:lpstr>Project Portfolio Status – as of 6/30/2017</vt:lpstr>
      <vt:lpstr>Project Portfolio Status – as of 6/30/2017</vt:lpstr>
      <vt:lpstr>Project Portfolio Status – as of 6/30/2017</vt:lpstr>
      <vt:lpstr>Project Portfolio Status – as of 6/30/2017</vt:lpstr>
      <vt:lpstr>Project Portfolio Status – as of 6/30/2017</vt:lpstr>
      <vt:lpstr>Project Portfolio Status – as of 6/30/2017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610</cp:revision>
  <cp:lastPrinted>2017-04-12T18:01:40Z</cp:lastPrinted>
  <dcterms:created xsi:type="dcterms:W3CDTF">2016-01-21T15:20:31Z</dcterms:created>
  <dcterms:modified xsi:type="dcterms:W3CDTF">2017-07-14T16:20:44Z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