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</p:sldMasterIdLst>
  <p:notesMasterIdLst>
    <p:notesMasterId r:id="rId28"/>
  </p:notesMasterIdLst>
  <p:handoutMasterIdLst>
    <p:handoutMasterId r:id="rId29"/>
  </p:handoutMasterIdLst>
  <p:sldIdLst>
    <p:sldId id="261" r:id="rId5"/>
    <p:sldId id="326" r:id="rId6"/>
    <p:sldId id="327" r:id="rId7"/>
    <p:sldId id="329" r:id="rId8"/>
    <p:sldId id="334" r:id="rId9"/>
    <p:sldId id="330" r:id="rId10"/>
    <p:sldId id="336" r:id="rId11"/>
    <p:sldId id="333" r:id="rId12"/>
    <p:sldId id="331" r:id="rId13"/>
    <p:sldId id="332" r:id="rId14"/>
    <p:sldId id="328" r:id="rId15"/>
    <p:sldId id="324" r:id="rId16"/>
    <p:sldId id="316" r:id="rId17"/>
    <p:sldId id="314" r:id="rId18"/>
    <p:sldId id="315" r:id="rId19"/>
    <p:sldId id="317" r:id="rId20"/>
    <p:sldId id="318" r:id="rId21"/>
    <p:sldId id="319" r:id="rId22"/>
    <p:sldId id="320" r:id="rId23"/>
    <p:sldId id="321" r:id="rId24"/>
    <p:sldId id="322" r:id="rId25"/>
    <p:sldId id="323" r:id="rId26"/>
    <p:sldId id="284" r:id="rId27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296"/>
    <a:srgbClr val="0066CC"/>
    <a:srgbClr val="6699FF"/>
    <a:srgbClr val="CC9900"/>
    <a:srgbClr val="3399FF"/>
    <a:srgbClr val="004487"/>
    <a:srgbClr val="005092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130" autoAdjust="0"/>
    <p:restoredTop sz="94660"/>
  </p:normalViewPr>
  <p:slideViewPr>
    <p:cSldViewPr>
      <p:cViewPr varScale="1">
        <p:scale>
          <a:sx n="94" d="100"/>
          <a:sy n="94" d="100"/>
        </p:scale>
        <p:origin x="96" y="2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EB0638-68B3-4BDA-82FC-720B5FFF1726}" type="datetimeFigureOut">
              <a:rPr lang="en-US" smtClean="0"/>
              <a:t>7/10/2017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F5B878-7E41-4A55-B527-F7C00E479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1580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9182" cy="465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t" anchorCtr="0" compatLnSpc="1">
            <a:prstTxWarp prst="textNoShape">
              <a:avLst/>
            </a:prstTxWarp>
          </a:bodyPr>
          <a:lstStyle>
            <a:lvl1pPr defTabSz="93199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9671" y="0"/>
            <a:ext cx="3039182" cy="465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t" anchorCtr="0" compatLnSpc="1">
            <a:prstTxWarp prst="textNoShape">
              <a:avLst/>
            </a:prstTxWarp>
          </a:bodyPr>
          <a:lstStyle>
            <a:lvl1pPr algn="r" defTabSz="93199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350" y="4417040"/>
            <a:ext cx="5607701" cy="4182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9394"/>
            <a:ext cx="3039182" cy="465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b" anchorCtr="0" compatLnSpc="1">
            <a:prstTxWarp prst="textNoShape">
              <a:avLst/>
            </a:prstTxWarp>
          </a:bodyPr>
          <a:lstStyle>
            <a:lvl1pPr defTabSz="93199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9671" y="8829394"/>
            <a:ext cx="3039182" cy="465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b" anchorCtr="0" compatLnSpc="1">
            <a:prstTxWarp prst="textNoShape">
              <a:avLst/>
            </a:prstTxWarp>
          </a:bodyPr>
          <a:lstStyle>
            <a:lvl1pPr algn="r" defTabSz="931990">
              <a:defRPr sz="1200">
                <a:latin typeface="Arial" charset="0"/>
              </a:defRPr>
            </a:lvl1pPr>
          </a:lstStyle>
          <a:p>
            <a:pPr>
              <a:defRPr/>
            </a:pPr>
            <a:fld id="{B329C74D-B450-4B42-BEA1-F6B173EBC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7884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0" y="1143000"/>
            <a:ext cx="121920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 Box 20"/>
          <p:cNvSpPr txBox="1">
            <a:spLocks noChangeArrowheads="1"/>
          </p:cNvSpPr>
          <p:nvPr/>
        </p:nvSpPr>
        <p:spPr bwMode="auto">
          <a:xfrm>
            <a:off x="0" y="6019800"/>
            <a:ext cx="12192000" cy="46038"/>
          </a:xfrm>
          <a:prstGeom prst="rect">
            <a:avLst/>
          </a:prstGeom>
          <a:gradFill rotWithShape="1">
            <a:gsLst>
              <a:gs pos="0">
                <a:srgbClr val="003296"/>
              </a:gs>
              <a:gs pos="100000">
                <a:srgbClr val="ADADAD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mtClean="0"/>
          </a:p>
        </p:txBody>
      </p:sp>
      <p:sp>
        <p:nvSpPr>
          <p:cNvPr id="6" name="Text Box 24"/>
          <p:cNvSpPr txBox="1">
            <a:spLocks noChangeArrowheads="1"/>
          </p:cNvSpPr>
          <p:nvPr/>
        </p:nvSpPr>
        <p:spPr bwMode="auto">
          <a:xfrm>
            <a:off x="0" y="1600201"/>
            <a:ext cx="12192000" cy="92075"/>
          </a:xfrm>
          <a:prstGeom prst="rect">
            <a:avLst/>
          </a:prstGeom>
          <a:gradFill rotWithShape="1">
            <a:gsLst>
              <a:gs pos="0">
                <a:srgbClr val="003296"/>
              </a:gs>
              <a:gs pos="100000">
                <a:srgbClr val="ADADAD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mtClean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3581400"/>
            <a:ext cx="9753600" cy="1143000"/>
          </a:xfrm>
        </p:spPr>
        <p:txBody>
          <a:bodyPr/>
          <a:lstStyle>
            <a:lvl1pPr marL="0" indent="0" algn="ctr">
              <a:buFont typeface="Arial" charset="0"/>
              <a:buNone/>
              <a:defRPr b="0">
                <a:solidFill>
                  <a:srgbClr val="003296"/>
                </a:solidFill>
                <a:latin typeface="Arial Black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219200" y="1905001"/>
            <a:ext cx="9753600" cy="1241425"/>
          </a:xfrm>
        </p:spPr>
        <p:txBody>
          <a:bodyPr/>
          <a:lstStyle>
            <a:lvl1pPr algn="ctr">
              <a:defRPr sz="3200">
                <a:solidFill>
                  <a:srgbClr val="33333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09600" y="6324600"/>
            <a:ext cx="3251200" cy="381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8534400" y="6286500"/>
            <a:ext cx="3048000" cy="41910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Meeting Title (optional) Date </a:t>
            </a:r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45308"/>
            <a:ext cx="4360057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37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1204654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"/>
            <a:ext cx="27940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76200"/>
            <a:ext cx="8178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3865038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34862306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40726231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1066800"/>
            <a:ext cx="4775200" cy="472440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066800"/>
            <a:ext cx="4775200" cy="472440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1437264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40604725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520268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3518487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251072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1535864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ltHorz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066800"/>
            <a:ext cx="9753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7" name="Rectangle 7"/>
          <p:cNvSpPr>
            <a:spLocks noChangeArrowheads="1"/>
          </p:cNvSpPr>
          <p:nvPr/>
        </p:nvSpPr>
        <p:spPr bwMode="auto">
          <a:xfrm>
            <a:off x="0" y="6235700"/>
            <a:ext cx="121920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Rectangle 9"/>
          <p:cNvSpPr>
            <a:spLocks noChangeArrowheads="1"/>
          </p:cNvSpPr>
          <p:nvPr/>
        </p:nvSpPr>
        <p:spPr bwMode="auto">
          <a:xfrm>
            <a:off x="0" y="0"/>
            <a:ext cx="12192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"/>
            <a:ext cx="11176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331200" y="6172200"/>
            <a:ext cx="3352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  <p:sp>
        <p:nvSpPr>
          <p:cNvPr id="1031" name="Rectangle 13"/>
          <p:cNvSpPr>
            <a:spLocks noChangeArrowheads="1"/>
          </p:cNvSpPr>
          <p:nvPr/>
        </p:nvSpPr>
        <p:spPr bwMode="auto">
          <a:xfrm>
            <a:off x="4572000" y="6477000"/>
            <a:ext cx="3352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fld id="{0B1D24C9-3E0E-4BD4-B080-4072BA8C4DD6}" type="slidenum">
              <a:rPr lang="en-US" sz="1200"/>
              <a:pPr algn="ctr"/>
              <a:t>‹#›</a:t>
            </a:fld>
            <a:endParaRPr lang="en-US" sz="1200"/>
          </a:p>
        </p:txBody>
      </p:sp>
      <p:sp>
        <p:nvSpPr>
          <p:cNvPr id="1032" name="Text Box 20"/>
          <p:cNvSpPr txBox="1">
            <a:spLocks noChangeArrowheads="1"/>
          </p:cNvSpPr>
          <p:nvPr/>
        </p:nvSpPr>
        <p:spPr bwMode="auto">
          <a:xfrm>
            <a:off x="0" y="822326"/>
            <a:ext cx="12192000" cy="92075"/>
          </a:xfrm>
          <a:prstGeom prst="rect">
            <a:avLst/>
          </a:prstGeom>
          <a:gradFill rotWithShape="1">
            <a:gsLst>
              <a:gs pos="0">
                <a:srgbClr val="003296"/>
              </a:gs>
              <a:gs pos="100000">
                <a:srgbClr val="ADADAD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mtClean="0"/>
          </a:p>
        </p:txBody>
      </p:sp>
      <p:sp>
        <p:nvSpPr>
          <p:cNvPr id="1033" name="Text Box 21"/>
          <p:cNvSpPr txBox="1">
            <a:spLocks noChangeArrowheads="1"/>
          </p:cNvSpPr>
          <p:nvPr/>
        </p:nvSpPr>
        <p:spPr bwMode="auto">
          <a:xfrm>
            <a:off x="0" y="6049964"/>
            <a:ext cx="12192000" cy="46037"/>
          </a:xfrm>
          <a:prstGeom prst="rect">
            <a:avLst/>
          </a:prstGeom>
          <a:gradFill rotWithShape="1">
            <a:gsLst>
              <a:gs pos="0">
                <a:srgbClr val="003296"/>
              </a:gs>
              <a:gs pos="100000">
                <a:srgbClr val="ADADAD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mtClean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172200"/>
            <a:ext cx="2180032" cy="54864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●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CC9900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C9900"/>
        </a:buClr>
        <a:buFont typeface="Arial" charset="0"/>
        <a:buChar char="♦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erc.com/pa/Stand/CIP0035RD/Implementation_Plan_clean_4_(2012-1024-1352).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erc.com/pa/stand/Pages/ReliabilityStandardsUnitedStates.aspx?jurisdiction=United%20States" TargetMode="External"/><Relationship Id="rId2" Type="http://schemas.openxmlformats.org/officeDocument/2006/relationships/hyperlink" Target="http://www.nerc.com/pa/Stand/Pages/default.asp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erc.com/pa/CI/Pages/Transition-Program.aspx" TargetMode="External"/><Relationship Id="rId5" Type="http://schemas.openxmlformats.org/officeDocument/2006/relationships/hyperlink" Target="http://www.nerc.com/pa/Stand/Pages/Balloting.aspx" TargetMode="External"/><Relationship Id="rId4" Type="http://schemas.openxmlformats.org/officeDocument/2006/relationships/hyperlink" Target="http://www.nerc.net/standardsreports/standardssummary.asp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mailto:rsm@texasre.or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xasre.org/CPDL/PRC-005-6%20-%20Implementation%20Plan%20-%20Calendar.pdf" TargetMode="External"/><Relationship Id="rId2" Type="http://schemas.openxmlformats.org/officeDocument/2006/relationships/hyperlink" Target="http://www.nerc.com/pa/Stand/PRC0056RD/PRC-005-6_Implementation_Plan_clean_2015Oct09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exasre.org/CPDL/PRC-005-6%20-%20Implementation%20Plan%20-%20Requirements.pdf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Rachel Coyne, Manager, Reliability Standards Program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Standards Subject to Future Enforcement</a:t>
            </a:r>
            <a:br>
              <a:rPr lang="en-US" dirty="0" smtClean="0"/>
            </a:br>
            <a:r>
              <a:rPr lang="en-US" dirty="0" smtClean="0"/>
              <a:t>Q4 2017 – Q3 2018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PRC-024-2 Implementation Dates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364260"/>
              </p:ext>
            </p:extLst>
          </p:nvPr>
        </p:nvGraphicFramePr>
        <p:xfrm>
          <a:off x="1219200" y="1905000"/>
          <a:ext cx="9448801" cy="3276601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1179515"/>
                <a:gridCol w="1179515"/>
                <a:gridCol w="1179515"/>
                <a:gridCol w="1179515"/>
                <a:gridCol w="1179515"/>
                <a:gridCol w="1179515"/>
                <a:gridCol w="1179515"/>
                <a:gridCol w="1192196"/>
              </a:tblGrid>
              <a:tr h="87943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 smtClean="0">
                          <a:effectLst/>
                        </a:rPr>
                        <a:t>Effective </a:t>
                      </a:r>
                      <a:r>
                        <a:rPr lang="en-US" sz="2000" u="none" strike="noStrike" dirty="0">
                          <a:effectLst/>
                        </a:rPr>
                        <a:t>Date: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1st day of first calendar quarter 2 years following regulatory approval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7/1/2016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19154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9154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</a:rPr>
                        <a:t>R1, R2, </a:t>
                      </a:r>
                      <a:r>
                        <a:rPr lang="en-US" sz="2000" b="1" u="none" strike="noStrike" dirty="0" smtClean="0">
                          <a:effectLst/>
                        </a:rPr>
                        <a:t>R3, and R4  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7943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40% Compliant by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60% Compliant by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80% Compliant by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100% Compliant by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794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2 years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7/1/2016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3 years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7/1/2017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4 years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7/1/2018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5 years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7/1/2019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52600" y="5486400"/>
            <a:ext cx="830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NOTE</a:t>
            </a:r>
            <a:r>
              <a:rPr lang="en-US" sz="1200" dirty="0" smtClean="0"/>
              <a:t>: PRC-024-1 </a:t>
            </a:r>
            <a:r>
              <a:rPr lang="en-US" sz="1200" dirty="0"/>
              <a:t>retires before becoming enforceable, however, the implementation plan supports PRC-024-2</a:t>
            </a:r>
          </a:p>
        </p:txBody>
      </p:sp>
    </p:spTree>
    <p:extLst>
      <p:ext uri="{BB962C8B-B14F-4D97-AF65-F5344CB8AC3E}">
        <p14:creationId xmlns:p14="http://schemas.microsoft.com/office/powerpoint/2010/main" val="27464293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PRC-026-1 Implementation Plan Dates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4993122"/>
              </p:ext>
            </p:extLst>
          </p:nvPr>
        </p:nvGraphicFramePr>
        <p:xfrm>
          <a:off x="1752600" y="1828800"/>
          <a:ext cx="7924800" cy="260985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1700756"/>
                <a:gridCol w="1575843"/>
                <a:gridCol w="3581400"/>
                <a:gridCol w="1066801"/>
              </a:tblGrid>
              <a:tr h="6549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 smtClean="0">
                          <a:effectLst/>
                        </a:rPr>
                        <a:t>Effective </a:t>
                      </a:r>
                      <a:r>
                        <a:rPr lang="en-US" sz="2000" u="none" strike="noStrike" dirty="0">
                          <a:effectLst/>
                        </a:rPr>
                        <a:t>Date: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1st day of first calendar year 12 months following regulatory approval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77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</a:rPr>
                        <a:t>R1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Compliant by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1st day of first calendar year 12 months following regulatory approval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1/1/2018</a:t>
                      </a:r>
                      <a:endParaRPr lang="en-US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977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</a:rPr>
                        <a:t>R2, R3, R4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Compliant by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1st day of first calendar year 36 months following regulatory approval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u="none" strike="noStrike" dirty="0">
                          <a:effectLst/>
                        </a:rPr>
                        <a:t>1/1/2020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0609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TPL-007-1 Implementation Plan Dates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1465782"/>
              </p:ext>
            </p:extLst>
          </p:nvPr>
        </p:nvGraphicFramePr>
        <p:xfrm>
          <a:off x="838200" y="1752600"/>
          <a:ext cx="9829800" cy="281940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1676400"/>
                <a:gridCol w="1718803"/>
                <a:gridCol w="4441201"/>
                <a:gridCol w="1993396"/>
              </a:tblGrid>
              <a:tr h="563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R1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Compliant by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u="none" strike="noStrike" dirty="0">
                          <a:effectLst/>
                        </a:rPr>
                        <a:t>6 months following regulatory approval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7/1/2017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63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/>
                        </a:rPr>
                        <a:t>R2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Compliant by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u="none" strike="noStrike" dirty="0">
                          <a:effectLst/>
                        </a:rPr>
                        <a:t>18 months following regulatory approval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7/1/2018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63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R5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/>
                        </a:rPr>
                        <a:t>Compliant by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effectLst/>
                        </a:rPr>
                        <a:t>24 months following regulatory approval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1/1/2019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63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R6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/>
                        </a:rPr>
                        <a:t>Compliant by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effectLst/>
                        </a:rPr>
                        <a:t>48 months following regulatory approval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1/1/2021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63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R3, R4, R7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/>
                        </a:rPr>
                        <a:t>Compliant by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effectLst/>
                        </a:rPr>
                        <a:t>60 months following regulatory approval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1/1/2022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76638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 Implementation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057400"/>
            <a:ext cx="9753600" cy="1905000"/>
          </a:xfrm>
        </p:spPr>
        <p:txBody>
          <a:bodyPr/>
          <a:lstStyle/>
          <a:p>
            <a:r>
              <a:rPr lang="en-US" dirty="0" smtClean="0"/>
              <a:t>CIP v5v6 Standards Enforcement Date = 7/1/2016</a:t>
            </a:r>
          </a:p>
          <a:p>
            <a:r>
              <a:rPr lang="en-US" dirty="0" smtClean="0"/>
              <a:t>Some requirements have an initial performance requirement in accordance with the </a:t>
            </a:r>
            <a:r>
              <a:rPr lang="en-US" dirty="0"/>
              <a:t>Implementation Plan for </a:t>
            </a:r>
            <a:r>
              <a:rPr lang="en-US" dirty="0">
                <a:hlinkClick r:id="rId2"/>
              </a:rPr>
              <a:t>Version 5 CIP Cyber Security Standards dated October 26, </a:t>
            </a:r>
            <a:r>
              <a:rPr lang="en-US" dirty="0" smtClean="0">
                <a:hlinkClick r:id="rId2"/>
              </a:rPr>
              <a:t>2012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1264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CIP-003-6 Implementation Plan Dates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1144827"/>
              </p:ext>
            </p:extLst>
          </p:nvPr>
        </p:nvGraphicFramePr>
        <p:xfrm>
          <a:off x="990600" y="1295400"/>
          <a:ext cx="9067800" cy="3962399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3597143"/>
                <a:gridCol w="3821966"/>
                <a:gridCol w="1648691"/>
              </a:tblGrid>
              <a:tr h="6807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Effective Date</a:t>
                      </a:r>
                      <a:r>
                        <a:rPr lang="en-US" sz="1800" u="none" strike="noStrike" dirty="0">
                          <a:effectLst/>
                        </a:rPr>
                        <a:t>: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1st day of first calendar quarter after the effective date of the order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7/1/2016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282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All req. with exceptions listed below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Compliant by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7/1/2016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79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R1.2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Compliant by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4/1/2017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79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R2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Compliant by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4/1/2017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641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R2 Attachment 1, section 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Compliant by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4/1/2017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449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R2 Attachment 1, section2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Compliant by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9/1/2018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641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R2 Attachment 1, section 3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Compliant by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9/1/2018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641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R2 Attachment 1, section 4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Compliant by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4/1/2017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91871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CIP-004-6 Initial Performance Dates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781250"/>
              </p:ext>
            </p:extLst>
          </p:nvPr>
        </p:nvGraphicFramePr>
        <p:xfrm>
          <a:off x="533400" y="990600"/>
          <a:ext cx="11125199" cy="4980244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1791497"/>
                <a:gridCol w="2221457"/>
                <a:gridCol w="7112245"/>
              </a:tblGrid>
              <a:tr h="4185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Standard Requirement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Initial Performance by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Notes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8868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CIP-004-6 Part 2.3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7/1/2017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Initial performance for this Part is required by July 1, 2017 (i.e., within 12 calendar months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99649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CIP-004-6 Part 3.5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7/1/16 (or within 7 years of the previous PRA)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Initial performance of this part is required within 7 years after the last personnel risk assessment that was performed pursuant to a previous version of the CIP Cyber Security Standards,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8868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CIP-004-6 Part 4.2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10/1/2016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Initial performance for this Part is required by October 1, 2016 (i.e., within 3 calendar months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8868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CIP-004-6 Part 4.3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7/1/2017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Initial performance for this Part is required by July 1, 2017 (i.e., within 12 calendar months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8868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CIP-004-6 Part 4.4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7/1/2017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Initial performance for this Part is required by July 1, 2017 (i.e., within 12 calendar months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90389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CIP-006-6 </a:t>
            </a:r>
            <a:r>
              <a:rPr lang="en-US" dirty="0"/>
              <a:t>Initial Performance Dates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8760346"/>
              </p:ext>
            </p:extLst>
          </p:nvPr>
        </p:nvGraphicFramePr>
        <p:xfrm>
          <a:off x="685800" y="1066800"/>
          <a:ext cx="10744200" cy="472440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3319862"/>
                <a:gridCol w="2866330"/>
                <a:gridCol w="4558008"/>
              </a:tblGrid>
              <a:tr h="3051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Standard Requirement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Initial Performance by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Notes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8016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CIP-006-6 Part 1.10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7/1/2016 </a:t>
                      </a:r>
                      <a:r>
                        <a:rPr lang="en-US" sz="1800" u="none" strike="noStrike" dirty="0">
                          <a:effectLst/>
                        </a:rPr>
                        <a:t>(</a:t>
                      </a:r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or </a:t>
                      </a:r>
                      <a:r>
                        <a:rPr lang="en-US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4/1/2017 </a:t>
                      </a:r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for </a:t>
                      </a:r>
                      <a:r>
                        <a:rPr lang="en-US" sz="1800" u="none" strike="noStrike" dirty="0">
                          <a:effectLst/>
                        </a:rPr>
                        <a:t>new high and medium impact BCS)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For new high or medium impact BES Cyber Systems at Control Centers identified by CIP-002-5.1 which were not identified as Critical Cyber Assets in CIP Version 3, the compliance date for this Part is April 1, 2017, per the Implementation Plan for CIP Version 5 Revisions dated January 23, 2015.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390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CIP-006-6 Part 3.1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7/1/2017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Initial performance for this Part is required by July 1, 2017 (i.e., within 12 calendar months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2601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CIP-007-6 </a:t>
            </a:r>
            <a:r>
              <a:rPr lang="en-US" dirty="0"/>
              <a:t>Initial Performance Dates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8319612"/>
              </p:ext>
            </p:extLst>
          </p:nvPr>
        </p:nvGraphicFramePr>
        <p:xfrm>
          <a:off x="1244599" y="1143000"/>
          <a:ext cx="9906001" cy="4194102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895601"/>
                <a:gridCol w="2446638"/>
                <a:gridCol w="4563762"/>
              </a:tblGrid>
              <a:tr h="2767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Standard Requirement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Initial Performance by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Notes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571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CIP-007-6 Part 1.2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7/1/2016 </a:t>
                      </a:r>
                      <a:r>
                        <a:rPr lang="en-US" sz="1600" u="none" strike="noStrike" dirty="0">
                          <a:effectLst/>
                        </a:rPr>
                        <a:t>(</a:t>
                      </a:r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or </a:t>
                      </a:r>
                      <a:r>
                        <a:rPr lang="en-US" sz="16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4/1/2017)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The compliance date for CIP-007-6, Requirement R1, Part 1.2 that apply to PCAs and nonprogrammable communication components located inside a PSP and inside an ESP and associated with high and medium impact BES Cyber Systems is April 1, 2017, per the Implementation Plan for CIP Version 5 Revisions dated January 23, 2015.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571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CIP-007-6 Part 4.4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7/15/2016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Initial performance for this Part is required by July 15, 2016 (i.e., within 14 calendar days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19502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CIP-008-5 </a:t>
            </a:r>
            <a:r>
              <a:rPr lang="en-US" dirty="0"/>
              <a:t>Initial Performance Dates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4033321"/>
              </p:ext>
            </p:extLst>
          </p:nvPr>
        </p:nvGraphicFramePr>
        <p:xfrm>
          <a:off x="2286000" y="1905000"/>
          <a:ext cx="7239001" cy="248793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1691874"/>
                <a:gridCol w="1889526"/>
                <a:gridCol w="3657601"/>
              </a:tblGrid>
              <a:tr h="8324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Standard Requirement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Initial Performance by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Notes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2991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CIP-008-5 Part 2.1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7/1/2017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Initial performance for this Part is required by July 1, 2017 (i.e., within 12 calendar months after July 1, 2016), per the Implementation Plan for Version 5 CIP Cyber Security Standards, dated October 26, 2012.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08911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CIP-009-6 </a:t>
            </a:r>
            <a:r>
              <a:rPr lang="en-US" dirty="0"/>
              <a:t>Initial Performance Dates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240798"/>
              </p:ext>
            </p:extLst>
          </p:nvPr>
        </p:nvGraphicFramePr>
        <p:xfrm>
          <a:off x="1358900" y="1219200"/>
          <a:ext cx="9677400" cy="464820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245475"/>
                <a:gridCol w="2623032"/>
                <a:gridCol w="4808893"/>
              </a:tblGrid>
              <a:tr h="3922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Standard Requirement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Initial Performance by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Notes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4186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CIP-009-6 Part 2.1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7/1/2017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Initial performance for this Part is required by July 1, 2017 (i.e., within 12 calendar months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4186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CIP-009-6 Part 2.2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7/1/2017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Initial performance for this Part is required by July 1, 2017 (i.e., within 12 calendar months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4186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CIP-009-6 Part 2.3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7/1/2018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Initial performance for this Part is required by July 1, 2018 (i.e., within 24 calendar months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8615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Standards </a:t>
            </a:r>
            <a:r>
              <a:rPr lang="en-US" dirty="0"/>
              <a:t>Upcoming Enforcement Dates – </a:t>
            </a:r>
            <a:r>
              <a:rPr lang="en-US" dirty="0" smtClean="0"/>
              <a:t>10/1/2017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936616"/>
              </p:ext>
            </p:extLst>
          </p:nvPr>
        </p:nvGraphicFramePr>
        <p:xfrm>
          <a:off x="2730500" y="2590800"/>
          <a:ext cx="6934200" cy="11887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467100"/>
                <a:gridCol w="3467100"/>
              </a:tblGrid>
              <a:tr h="14343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Standard/Requirement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Enforcement</a:t>
                      </a:r>
                      <a:r>
                        <a:rPr lang="en-US" sz="2000" baseline="0" dirty="0" smtClean="0"/>
                        <a:t> Date</a:t>
                      </a:r>
                      <a:endParaRPr lang="en-US" sz="2000" b="1" dirty="0" smtClean="0"/>
                    </a:p>
                  </a:txBody>
                  <a:tcPr/>
                </a:tc>
              </a:tr>
              <a:tr h="3884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COM-001-3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10/1/2017</a:t>
                      </a:r>
                      <a:endParaRPr lang="en-US" sz="2000" b="0" dirty="0"/>
                    </a:p>
                  </a:txBody>
                  <a:tcPr/>
                </a:tc>
              </a:tr>
              <a:tr h="3884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IRO-002-5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10/1/2017</a:t>
                      </a:r>
                      <a:endParaRPr lang="en-US" sz="20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30052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CIP-010-2 </a:t>
            </a:r>
            <a:r>
              <a:rPr lang="en-US" dirty="0"/>
              <a:t>Initial Performance Dates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1024194"/>
              </p:ext>
            </p:extLst>
          </p:nvPr>
        </p:nvGraphicFramePr>
        <p:xfrm>
          <a:off x="598714" y="914400"/>
          <a:ext cx="10820400" cy="5077781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3352800"/>
                <a:gridCol w="2033800"/>
                <a:gridCol w="5433800"/>
              </a:tblGrid>
              <a:tr h="4081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Standard Requirement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Initial Performance by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Notes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</a:tr>
              <a:tr h="8967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CIP-010-2 Part 2.1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8/5/2016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Initial performance for this Part is required by August 5, 2016 (i.e., within 35 calendar days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b"/>
                </a:tc>
              </a:tr>
              <a:tr h="8967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CIP-010-2 Part 3.1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7/1/2017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Initial performance for this Part is required by July 1, 2017 (i.e., within 12 calendar months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</a:tr>
              <a:tr h="8967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CIP-010-2 Parts 3.2.1 and 3.2.2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7/1/2018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Initial performance for this Part is required by July 1, 2018 (i.e., within 24 calendar months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</a:tr>
              <a:tr h="4948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CIP-010-2 R4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4/1/2017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The compliance date for CIP-010-2, R4 and its attachment is April 1, 2017, per the Implementation Plan for CIP Version 5 Revisions, dated January 23, 2015.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</a:tr>
              <a:tr h="4948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CIP-010-2 Att.1 Sec. 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4/1/2017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The compliance date for CIP-010-2, R4 and its attachment is April 1, 2017, per the Implementation Plan for CIP Version 5 Revisions, dated January 23, 2015. 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b"/>
                </a:tc>
              </a:tr>
              <a:tr h="494873"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u="none" strike="noStrike">
                          <a:effectLst/>
                        </a:rPr>
                        <a:t>CIP-010-2 Att. 1 Sec. 2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4/1/2017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The compliance date for CIP-010-2, R4 and its attachment is April 1, 2017, per the Implementation Plan for CIP Version 5 Revisions, dated January 23, 2015. 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b"/>
                </a:tc>
              </a:tr>
              <a:tr h="494873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u="none" strike="noStrike">
                          <a:effectLst/>
                        </a:rPr>
                        <a:t>CIP-010-2 Att. 1 Sec. 3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4/1/2017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The compliance date for CIP-010-2, R4 and its attachment is April 1, 2017, per the Implementation Plan for CIP Version 5 Revisions, dated January 23, 2015. 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79848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CIP-014-2 Implementation Dates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267485"/>
              </p:ext>
            </p:extLst>
          </p:nvPr>
        </p:nvGraphicFramePr>
        <p:xfrm>
          <a:off x="1752600" y="1295400"/>
          <a:ext cx="7935685" cy="419100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541827"/>
                <a:gridCol w="1944567"/>
                <a:gridCol w="1819559"/>
                <a:gridCol w="1629732"/>
              </a:tblGrid>
              <a:tr h="32418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dirty="0">
                          <a:effectLst/>
                        </a:rPr>
                        <a:t>Event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dirty="0">
                          <a:effectLst/>
                        </a:rPr>
                        <a:t>Implementation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dirty="0">
                          <a:effectLst/>
                        </a:rPr>
                        <a:t>NLT Date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dirty="0">
                          <a:effectLst/>
                        </a:rPr>
                        <a:t>Total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4039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dirty="0">
                          <a:effectLst/>
                        </a:rPr>
                        <a:t>Days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0814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R1 Risk Assessment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Effective Date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10/1/2015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Day 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4039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R2 Verification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Effective + 90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12/30/2015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Day 90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4039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R2.3 Modifications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Day 90 + 60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2/28/2016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Day 150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0814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R3 Control Centers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R2 + 7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3/6/2016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Day 157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0814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R4 Threat Assessment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R2 + 120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6/27/2016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Day 270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4039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R5 Security Plan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R2 + 120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6/27/2016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Day 270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4039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R6 Verification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R5 + 90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9/25/2016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Day 360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4039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R6.3 Modifications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Day 360 + 60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11/24/2016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Day 420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07310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lr>
                <a:srgbClr val="6699FF"/>
              </a:buClr>
              <a:buFont typeface="Arial" charset="0"/>
              <a:buChar char="●"/>
            </a:pPr>
            <a:r>
              <a:rPr lang="en-US" dirty="0" smtClean="0">
                <a:hlinkClick r:id="rId2"/>
              </a:rPr>
              <a:t>NERC </a:t>
            </a:r>
            <a:r>
              <a:rPr lang="en-US" dirty="0">
                <a:hlinkClick r:id="rId2"/>
              </a:rPr>
              <a:t>Standards Webpage </a:t>
            </a:r>
            <a:endParaRPr lang="en-US" dirty="0" smtClean="0"/>
          </a:p>
          <a:p>
            <a:pPr lvl="1"/>
            <a:r>
              <a:rPr lang="en-US" dirty="0" smtClean="0"/>
              <a:t>One Stop Shop Spreadsheet</a:t>
            </a:r>
            <a:endParaRPr lang="en-US" dirty="0" smtClean="0">
              <a:hlinkClick r:id="rId3"/>
            </a:endParaRPr>
          </a:p>
          <a:p>
            <a:pPr lvl="1"/>
            <a:r>
              <a:rPr lang="en-US" dirty="0" smtClean="0">
                <a:hlinkClick r:id="rId3"/>
              </a:rPr>
              <a:t>Reliability </a:t>
            </a:r>
            <a:r>
              <a:rPr lang="en-US" dirty="0">
                <a:hlinkClick r:id="rId3"/>
              </a:rPr>
              <a:t>Standards</a:t>
            </a:r>
            <a:endParaRPr lang="en-US" dirty="0"/>
          </a:p>
          <a:p>
            <a:pPr lvl="1"/>
            <a:r>
              <a:rPr lang="en-US" dirty="0" smtClean="0">
                <a:hlinkClick r:id="rId4"/>
              </a:rPr>
              <a:t>U.S. </a:t>
            </a:r>
            <a:r>
              <a:rPr lang="en-US" dirty="0">
                <a:hlinkClick r:id="rId4"/>
              </a:rPr>
              <a:t>Enforcement Dates</a:t>
            </a:r>
            <a:endParaRPr lang="en-US" dirty="0"/>
          </a:p>
          <a:p>
            <a:pPr lvl="1"/>
            <a:r>
              <a:rPr lang="en-US" dirty="0"/>
              <a:t>Functional Applicability Spreadsheet</a:t>
            </a:r>
          </a:p>
          <a:p>
            <a:pPr lvl="1"/>
            <a:r>
              <a:rPr lang="en-US" dirty="0">
                <a:hlinkClick r:id="rId5"/>
              </a:rPr>
              <a:t>Balloting and </a:t>
            </a:r>
            <a:r>
              <a:rPr lang="en-US" dirty="0" smtClean="0">
                <a:hlinkClick r:id="rId5"/>
              </a:rPr>
              <a:t>Commenting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342900" lvl="1" indent="-342900">
              <a:buFont typeface="Arial" charset="0"/>
              <a:buChar char="●"/>
            </a:pPr>
            <a:r>
              <a:rPr lang="en-US" dirty="0" smtClean="0">
                <a:hlinkClick r:id="rId6"/>
              </a:rPr>
              <a:t>CIP V5 Transition Program</a:t>
            </a:r>
            <a:endParaRPr lang="en-US" dirty="0" smtClean="0"/>
          </a:p>
          <a:p>
            <a:pPr marL="742950" lvl="2" indent="-342900">
              <a:buFont typeface="Arial" charset="0"/>
              <a:buChar char="●"/>
            </a:pPr>
            <a:r>
              <a:rPr lang="en-US" dirty="0" smtClean="0"/>
              <a:t>CIP Version 5 Effective Dates Spreadsheet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59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2895600" cy="1371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Rachel Coyne</a:t>
            </a: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rsm@texasre.org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512-583-4956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5096" y="1063752"/>
            <a:ext cx="5321808" cy="4730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574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Standards </a:t>
            </a:r>
            <a:r>
              <a:rPr lang="en-US" dirty="0"/>
              <a:t>Upcoming Enforcement Dates – </a:t>
            </a:r>
            <a:r>
              <a:rPr lang="en-US" dirty="0" smtClean="0"/>
              <a:t>1/1/2018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562507"/>
              </p:ext>
            </p:extLst>
          </p:nvPr>
        </p:nvGraphicFramePr>
        <p:xfrm>
          <a:off x="2730500" y="2590800"/>
          <a:ext cx="7251700" cy="15849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625850"/>
                <a:gridCol w="3625850"/>
              </a:tblGrid>
              <a:tr h="14343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Standard/Requirement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Enforcement</a:t>
                      </a:r>
                      <a:r>
                        <a:rPr lang="en-US" sz="2000" baseline="0" dirty="0" smtClean="0"/>
                        <a:t> Date</a:t>
                      </a:r>
                      <a:endParaRPr lang="en-US" sz="2000" b="1" dirty="0" smtClean="0"/>
                    </a:p>
                  </a:txBody>
                  <a:tcPr/>
                </a:tc>
              </a:tr>
              <a:tr h="3884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BAL-002-2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1/1/2018</a:t>
                      </a:r>
                      <a:endParaRPr lang="en-US" sz="2000" b="0" dirty="0"/>
                    </a:p>
                  </a:txBody>
                  <a:tcPr/>
                </a:tc>
              </a:tr>
              <a:tr h="3884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PRC-026-1 R1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baseline="0" dirty="0" smtClean="0"/>
                        <a:t>1/1/2018 (Phased in IP)</a:t>
                      </a:r>
                      <a:endParaRPr lang="en-US" sz="2000" b="0" dirty="0"/>
                    </a:p>
                  </a:txBody>
                  <a:tcPr/>
                </a:tc>
              </a:tr>
              <a:tr h="3884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TPL-007-1 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1/1/2018 (Phased</a:t>
                      </a:r>
                      <a:r>
                        <a:rPr lang="en-US" sz="2000" b="0" baseline="0" dirty="0" smtClean="0"/>
                        <a:t> in IP)</a:t>
                      </a:r>
                      <a:endParaRPr lang="en-US" sz="20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7883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Standards Upcoming Enforcement Dates – </a:t>
            </a:r>
            <a:r>
              <a:rPr lang="en-US" dirty="0" smtClean="0"/>
              <a:t>4/1/2018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4681031"/>
              </p:ext>
            </p:extLst>
          </p:nvPr>
        </p:nvGraphicFramePr>
        <p:xfrm>
          <a:off x="2730500" y="2590800"/>
          <a:ext cx="7251700" cy="11887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625850"/>
                <a:gridCol w="3625850"/>
              </a:tblGrid>
              <a:tr h="14343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Standard/Requirement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Enforcement</a:t>
                      </a:r>
                      <a:r>
                        <a:rPr lang="en-US" sz="2000" baseline="0" dirty="0" smtClean="0"/>
                        <a:t> Date</a:t>
                      </a:r>
                      <a:endParaRPr lang="en-US" sz="2000" b="1" dirty="0" smtClean="0"/>
                    </a:p>
                  </a:txBody>
                  <a:tcPr/>
                </a:tc>
              </a:tr>
              <a:tr h="3884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IRO-018-1(</a:t>
                      </a:r>
                      <a:r>
                        <a:rPr lang="en-US" sz="2000" b="0" dirty="0" err="1" smtClean="0"/>
                        <a:t>i</a:t>
                      </a:r>
                      <a:r>
                        <a:rPr lang="en-US" sz="2000" b="0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4/1/2018</a:t>
                      </a:r>
                      <a:endParaRPr lang="en-US" sz="2000" b="0" dirty="0"/>
                    </a:p>
                  </a:txBody>
                  <a:tcPr/>
                </a:tc>
              </a:tr>
              <a:tr h="3884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TOP-010-1(</a:t>
                      </a:r>
                      <a:r>
                        <a:rPr lang="en-US" sz="2000" b="0" dirty="0" err="1" smtClean="0"/>
                        <a:t>i</a:t>
                      </a:r>
                      <a:r>
                        <a:rPr lang="en-US" sz="2000" b="0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4/1/2018</a:t>
                      </a:r>
                      <a:endParaRPr lang="en-US" sz="20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4493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Standards Upcoming Enforcement Dates – 7</a:t>
            </a:r>
            <a:r>
              <a:rPr lang="en-US" dirty="0" smtClean="0"/>
              <a:t>/1/2018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8208841"/>
              </p:ext>
            </p:extLst>
          </p:nvPr>
        </p:nvGraphicFramePr>
        <p:xfrm>
          <a:off x="2571750" y="1752600"/>
          <a:ext cx="7251700" cy="31699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625850"/>
                <a:gridCol w="3625850"/>
              </a:tblGrid>
              <a:tr h="14343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Standard/Requirement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Enforcement</a:t>
                      </a:r>
                      <a:r>
                        <a:rPr lang="en-US" sz="2000" baseline="0" dirty="0" smtClean="0"/>
                        <a:t> Date</a:t>
                      </a:r>
                      <a:endParaRPr lang="en-US" sz="2000" b="1" dirty="0" smtClean="0"/>
                    </a:p>
                  </a:txBody>
                  <a:tcPr/>
                </a:tc>
              </a:tr>
              <a:tr h="3884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MOD-025-2 R2,</a:t>
                      </a:r>
                      <a:r>
                        <a:rPr lang="en-US" sz="2000" b="0" baseline="0" dirty="0" smtClean="0"/>
                        <a:t> R3, R4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80% by 7/1/2018</a:t>
                      </a:r>
                      <a:endParaRPr lang="en-US" sz="2000" b="0" dirty="0"/>
                    </a:p>
                  </a:txBody>
                  <a:tcPr/>
                </a:tc>
              </a:tr>
              <a:tr h="3884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MOD-026-1 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30% by 7/1/2018</a:t>
                      </a:r>
                      <a:endParaRPr lang="en-US" sz="2000" b="0" dirty="0"/>
                    </a:p>
                  </a:txBody>
                  <a:tcPr/>
                </a:tc>
              </a:tr>
              <a:tr h="3884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MOD-027-1 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30% by 7/1/2018</a:t>
                      </a:r>
                      <a:endParaRPr lang="en-US" sz="2000" b="0" dirty="0"/>
                    </a:p>
                  </a:txBody>
                  <a:tcPr/>
                </a:tc>
              </a:tr>
              <a:tr h="38847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PRC-019-2</a:t>
                      </a:r>
                      <a:r>
                        <a:rPr lang="en-US" sz="2000" b="0" baseline="0" dirty="0" smtClean="0"/>
                        <a:t> R1, R2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80% by 7/1/2018</a:t>
                      </a:r>
                    </a:p>
                  </a:txBody>
                  <a:tcPr/>
                </a:tc>
              </a:tr>
              <a:tr h="38847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PRC-024-2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80% by 7/1/2018</a:t>
                      </a:r>
                    </a:p>
                  </a:txBody>
                  <a:tcPr/>
                </a:tc>
              </a:tr>
              <a:tr h="38847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TOP-001-4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7/1/2018</a:t>
                      </a:r>
                    </a:p>
                  </a:txBody>
                  <a:tcPr/>
                </a:tc>
              </a:tr>
              <a:tr h="3884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TPL-007-1 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7/1/2018</a:t>
                      </a:r>
                      <a:endParaRPr lang="en-US" sz="20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2246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MOD-025-2 Implementation Plan Dates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4775759"/>
              </p:ext>
            </p:extLst>
          </p:nvPr>
        </p:nvGraphicFramePr>
        <p:xfrm>
          <a:off x="1219200" y="1295400"/>
          <a:ext cx="9982202" cy="3124199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954829"/>
                <a:gridCol w="1555447"/>
                <a:gridCol w="954829"/>
                <a:gridCol w="1309040"/>
                <a:gridCol w="954829"/>
                <a:gridCol w="1463044"/>
                <a:gridCol w="954829"/>
                <a:gridCol w="1835355"/>
              </a:tblGrid>
              <a:tr h="95223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Effective Date: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1st day of first calendar quarter 2 years following regulatory approval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7/1/2016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07363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</a:rPr>
                        <a:t>R1, R2, </a:t>
                      </a:r>
                      <a:r>
                        <a:rPr lang="en-US" sz="2000" b="1" u="none" strike="noStrike" dirty="0" smtClean="0">
                          <a:effectLst/>
                        </a:rPr>
                        <a:t>R3  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3229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40% Compliant by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60% Compliant by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80% Compliant by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100% Compliant by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322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2 years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7/1/2016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3 years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7/1/2017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4 years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7/1/2018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5 years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7/1/2019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9977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MOD-026-1, MOD-027-1 Implementation Plan Dates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2035389"/>
              </p:ext>
            </p:extLst>
          </p:nvPr>
        </p:nvGraphicFramePr>
        <p:xfrm>
          <a:off x="1524000" y="1524000"/>
          <a:ext cx="8305800" cy="2600325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1598584"/>
                <a:gridCol w="1032419"/>
                <a:gridCol w="1776203"/>
                <a:gridCol w="1032419"/>
                <a:gridCol w="1365456"/>
                <a:gridCol w="281519"/>
                <a:gridCol w="1219200"/>
              </a:tblGrid>
              <a:tr h="144264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2000" b="1" u="none" strike="noStrike" dirty="0">
                          <a:effectLst/>
                        </a:rPr>
                        <a:t>R1, R3, R4, R5, R6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Compliant by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12 months following regulatory approval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7/1/2014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45261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</a:rPr>
                        <a:t>R2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620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30% Compliant by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50% Compliant by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100% Compliant by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62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4 years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7/1/2018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6 years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7/1/2020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10 years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7/1/2024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3743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PRC-005-6 Implementation 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Implementation Plan</a:t>
            </a:r>
            <a:endParaRPr lang="en-US" dirty="0" smtClean="0"/>
          </a:p>
          <a:p>
            <a:r>
              <a:rPr lang="en-US" dirty="0" smtClean="0"/>
              <a:t>Implementation Plan – </a:t>
            </a:r>
            <a:r>
              <a:rPr lang="en-US" dirty="0" smtClean="0">
                <a:hlinkClick r:id="rId3"/>
              </a:rPr>
              <a:t>Calendar View</a:t>
            </a:r>
            <a:endParaRPr lang="en-US" dirty="0" smtClean="0"/>
          </a:p>
          <a:p>
            <a:r>
              <a:rPr lang="en-US" dirty="0" smtClean="0"/>
              <a:t>Implementation Plan – </a:t>
            </a:r>
            <a:r>
              <a:rPr lang="en-US" dirty="0" smtClean="0">
                <a:hlinkClick r:id="rId4"/>
              </a:rPr>
              <a:t>Requirements 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185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PRC-019-2 Implementation Dates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7521652"/>
              </p:ext>
            </p:extLst>
          </p:nvPr>
        </p:nvGraphicFramePr>
        <p:xfrm>
          <a:off x="1524000" y="1676401"/>
          <a:ext cx="9372602" cy="3352799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1170003"/>
                <a:gridCol w="1170003"/>
                <a:gridCol w="1170003"/>
                <a:gridCol w="1170003"/>
                <a:gridCol w="1170003"/>
                <a:gridCol w="1170003"/>
                <a:gridCol w="1170003"/>
                <a:gridCol w="1182581"/>
              </a:tblGrid>
              <a:tr h="90795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 smtClean="0">
                          <a:effectLst/>
                        </a:rPr>
                        <a:t>Effective</a:t>
                      </a:r>
                      <a:r>
                        <a:rPr lang="en-US" sz="20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2000" u="none" strike="noStrike" dirty="0" smtClean="0">
                          <a:effectLst/>
                        </a:rPr>
                        <a:t>Date</a:t>
                      </a:r>
                      <a:r>
                        <a:rPr lang="en-US" sz="2000" u="none" strike="noStrike" dirty="0">
                          <a:effectLst/>
                        </a:rPr>
                        <a:t>: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1st day of first calendar quarter 2 years following requlatory approval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7/1/2016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14470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4470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 smtClean="0">
                          <a:effectLst/>
                        </a:rPr>
                        <a:t>R1</a:t>
                      </a:r>
                      <a:r>
                        <a:rPr lang="en-US" sz="2000" b="1" u="none" strike="noStrike" baseline="0" dirty="0" smtClean="0">
                          <a:effectLst/>
                        </a:rPr>
                        <a:t> and R2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0795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40% Compliant by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60% Compliant by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80% Compliant by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100% Compliant by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079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2 years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7/1/2016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3 years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7/1/2017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4 years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7/1/2018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5 years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7/1/2019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05000" y="5562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891477"/>
              </p:ext>
            </p:extLst>
          </p:nvPr>
        </p:nvGraphicFramePr>
        <p:xfrm>
          <a:off x="1524000" y="5199917"/>
          <a:ext cx="6540499" cy="743684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6540499"/>
              </a:tblGrid>
              <a:tr h="50694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dirty="0" smtClean="0">
                          <a:effectLst/>
                        </a:rPr>
                        <a:t>NOTE</a:t>
                      </a:r>
                      <a:r>
                        <a:rPr lang="en-US" sz="1100" u="none" strike="noStrike" dirty="0" smtClean="0">
                          <a:effectLst/>
                        </a:rPr>
                        <a:t>:  PRC-019-1 </a:t>
                      </a:r>
                      <a:r>
                        <a:rPr lang="en-US" sz="1100" u="none" strike="noStrike" dirty="0">
                          <a:effectLst/>
                        </a:rPr>
                        <a:t>retires before becoming enforceable, however, the implementation plan supports </a:t>
                      </a:r>
                      <a:r>
                        <a:rPr lang="en-US" sz="1100" u="none" strike="noStrike" dirty="0" smtClean="0">
                          <a:effectLst/>
                        </a:rPr>
                        <a:t>PRC-019-2. All aspects of the Implementation Plan for PRC-019-1 will remain applicable to PRC-019-2 and are incorporated here by reference.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1239"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0707657"/>
      </p:ext>
    </p:extLst>
  </p:cSld>
  <p:clrMapOvr>
    <a:masterClrMapping/>
  </p:clrMapOvr>
</p:sld>
</file>

<file path=ppt/theme/theme1.xml><?xml version="1.0" encoding="utf-8"?>
<a:theme xmlns:a="http://schemas.openxmlformats.org/drawingml/2006/main" name="Texas Reliability Entity PowerPoint template.ppt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exas RE Power Point Presentation Template - Widescreen" id="{9E24B80D-9AEB-4CFB-96C0-D311B012709E}" vid="{1F395316-7025-4BED-B2F2-F786A180676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Corporate Document" ma:contentTypeID="0x010100598C21B87A1B487BB5A794BBB36DFA5900030F37C9921041D9A3FA4CBE3453CE9A001803516066634146ACC76E866337EC71" ma:contentTypeVersion="2" ma:contentTypeDescription="Corporate document content type" ma:contentTypeScope="" ma:versionID="60af47c63e6d36eea860b643661555e0">
  <xsd:schema xmlns:xsd="http://www.w3.org/2001/XMLSchema" xmlns:xs="http://www.w3.org/2001/XMLSchema" xmlns:p="http://schemas.microsoft.com/office/2006/metadata/properties" xmlns:ns1="http://schemas.microsoft.com/sharepoint/v3" xmlns:ns2="b42784b6-6597-4871-bae6-0c82224fd28b" targetNamespace="http://schemas.microsoft.com/office/2006/metadata/properties" ma:root="true" ma:fieldsID="75b064eb7fe8d6d4689e36f8cb80b2ac" ns1:_="" ns2:_="">
    <xsd:import namespace="http://schemas.microsoft.com/sharepoint/v3"/>
    <xsd:import namespace="b42784b6-6597-4871-bae6-0c82224fd28b"/>
    <xsd:element name="properties">
      <xsd:complexType>
        <xsd:sequence>
          <xsd:element name="documentManagement">
            <xsd:complexType>
              <xsd:all>
                <xsd:element ref="ns1:ol_Department" minOccurs="0"/>
                <xsd:element ref="ns2:RetentionInactive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ol_Department" ma:index="8" nillable="true" ma:displayName="Department" ma:description="" ma:internalName="ol_Departmen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2784b6-6597-4871-bae6-0c82224fd28b" elementFormDefault="qualified">
    <xsd:import namespace="http://schemas.microsoft.com/office/2006/documentManagement/types"/>
    <xsd:import namespace="http://schemas.microsoft.com/office/infopath/2007/PartnerControls"/>
    <xsd:element name="RetentionInactiveDate" ma:index="9" nillable="true" ma:displayName="Inactive Date" ma:format="DateOnly" ma:internalName="RetentionInactiveDat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xsi="http://www.w3.org/2001/XMLSchema-instance" xmlns:p="http://schemas.microsoft.com/office/2006/metadata/properties">
  <documentManagement>
    <ol_Department xmlns="http://schemas.microsoft.com/sharepoint/v3">Corporate Services</ol_Department>
    <RetentionInactiveDate xmlns="b42784b6-6597-4871-bae6-0c82224fd28b" xsi:nil="true"/>
  </documentManagement>
</p:properties>
</file>

<file path=customXml/itemProps1.xml><?xml version="1.0" encoding="utf-8"?>
<ds:datastoreItem xmlns:ds="http://schemas.openxmlformats.org/officeDocument/2006/customXml" ds:itemID="{DD4BB41E-C0C3-42E4-9B91-E8471975B42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0D5C4FB-C5D5-4A1C-9EFB-7648441106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42784b6-6597-4871-bae6-0c82224fd2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CC129C7-A923-4275-9E58-947A8D4F8E71}">
  <ds:schemaRefs>
    <ds:schemaRef ds:uri="http://schemas.microsoft.com/office/infopath/2007/PartnerControls"/>
    <ds:schemaRef ds:uri="http://schemas.microsoft.com/office/2006/documentManagement/types"/>
    <ds:schemaRef ds:uri="http://schemas.microsoft.com/sharepoint/v3"/>
    <ds:schemaRef ds:uri="http://purl.org/dc/terms/"/>
    <ds:schemaRef ds:uri="http://purl.org/dc/dcmitype/"/>
    <ds:schemaRef ds:uri="http://www.w3.org/XML/1998/namespace"/>
    <ds:schemaRef ds:uri="http://purl.org/dc/elements/1.1/"/>
    <ds:schemaRef ds:uri="http://schemas.openxmlformats.org/package/2006/metadata/core-properties"/>
    <ds:schemaRef ds:uri="b42784b6-6597-4871-bae6-0c82224fd28b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Texas%20RE%20Power%20Point%20Presentation%20-%20Widescreen</Template>
  <TotalTime>2612</TotalTime>
  <Words>1983</Words>
  <Application>Microsoft Office PowerPoint</Application>
  <PresentationFormat>Widescreen</PresentationFormat>
  <Paragraphs>310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Arial Black</vt:lpstr>
      <vt:lpstr>Calibri</vt:lpstr>
      <vt:lpstr>Wingdings</vt:lpstr>
      <vt:lpstr>Texas Reliability Entity PowerPoint template.ppt</vt:lpstr>
      <vt:lpstr>Standards Subject to Future Enforcement Q4 2017 – Q3 2018</vt:lpstr>
      <vt:lpstr>Standards Upcoming Enforcement Dates – 10/1/2017</vt:lpstr>
      <vt:lpstr>Standards Upcoming Enforcement Dates – 1/1/2018</vt:lpstr>
      <vt:lpstr>Standards Upcoming Enforcement Dates – 4/1/2018</vt:lpstr>
      <vt:lpstr>Standards Upcoming Enforcement Dates – 7/1/2018</vt:lpstr>
      <vt:lpstr>MOD-025-2 Implementation Plan Dates</vt:lpstr>
      <vt:lpstr>MOD-026-1, MOD-027-1 Implementation Plan Dates</vt:lpstr>
      <vt:lpstr>PRC-005-6 Implementation Dates</vt:lpstr>
      <vt:lpstr>PRC-019-2 Implementation Dates</vt:lpstr>
      <vt:lpstr>PRC-024-2 Implementation Dates</vt:lpstr>
      <vt:lpstr>PRC-026-1 Implementation Plan Dates</vt:lpstr>
      <vt:lpstr>TPL-007-1 Implementation Plan Dates</vt:lpstr>
      <vt:lpstr>CIP Implementation Plans</vt:lpstr>
      <vt:lpstr>CIP-003-6 Implementation Plan Dates</vt:lpstr>
      <vt:lpstr>CIP-004-6 Initial Performance Dates</vt:lpstr>
      <vt:lpstr>CIP-006-6 Initial Performance Dates</vt:lpstr>
      <vt:lpstr>CIP-007-6 Initial Performance Dates</vt:lpstr>
      <vt:lpstr>CIP-008-5 Initial Performance Dates</vt:lpstr>
      <vt:lpstr>CIP-009-6 Initial Performance Dates</vt:lpstr>
      <vt:lpstr>CIP-010-2 Initial Performance Dates</vt:lpstr>
      <vt:lpstr>CIP-014-2 Implementation Dates</vt:lpstr>
      <vt:lpstr>Resources</vt:lpstr>
      <vt:lpstr>Questions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Coyne, Rachel</dc:creator>
  <dc:description/>
  <cp:lastModifiedBy>Coyne, Rachel</cp:lastModifiedBy>
  <cp:revision>100</cp:revision>
  <cp:lastPrinted>2017-01-10T13:44:06Z</cp:lastPrinted>
  <dcterms:created xsi:type="dcterms:W3CDTF">2016-02-08T16:53:57Z</dcterms:created>
  <dcterms:modified xsi:type="dcterms:W3CDTF">2017-07-10T13:53:08Z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0x010100598C21B87A1B487BB5A794BBB36DFA5900030F37C9921041D9A3FA4CBE3453CE9A001803516066634146ACC76E866337EC71</vt:lpwstr>
  </property>
  <property fmtid="{D5CDD505-2E9C-101B-9397-08002B2CF9AE}" pid="3" name="Project Title">
    <vt:lpwstr>345;#TexasRE Templates|d9ba399f-178f-4b0f-ad32-40f915006d1b</vt:lpwstr>
  </property>
  <property fmtid="{D5CDD505-2E9C-101B-9397-08002B2CF9AE}" pid="4" name="SupportedSoftware">
    <vt:lpwstr>
    </vt:lpwstr>
  </property>
  <property fmtid="{D5CDD505-2E9C-101B-9397-08002B2CF9AE}" pid="5" name="SupportedHardware">
    <vt:lpwstr>
    </vt:lpwstr>
  </property>
  <property fmtid="{D5CDD505-2E9C-101B-9397-08002B2CF9AE}" pid="6" name="Project Phase0">
    <vt:lpwstr>43;#Development|3a7e02ba-9e87-463c-a934-3e4599a916d4</vt:lpwstr>
  </property>
  <property fmtid="{D5CDD505-2E9C-101B-9397-08002B2CF9AE}" pid="7" name="Enterprise Keywords">
    <vt:lpwstr>
    </vt:lpwstr>
  </property>
  <property fmtid="{D5CDD505-2E9C-101B-9397-08002B2CF9AE}" pid="8" name="ITProjectDocumentType">
    <vt:lpwstr>
    </vt:lpwstr>
  </property>
  <property fmtid="{D5CDD505-2E9C-101B-9397-08002B2CF9AE}" pid="9" name="Order">
    <vt:r8>1600</vt:r8>
  </property>
  <property fmtid="{D5CDD505-2E9C-101B-9397-08002B2CF9AE}" pid="10" name="wic_System_Copyright">
    <vt:lpwstr/>
  </property>
</Properties>
</file>