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handoutMasterIdLst>
    <p:handoutMasterId r:id="rId7"/>
  </p:handoutMasterIdLst>
  <p:sldIdLst>
    <p:sldId id="262" r:id="rId2"/>
    <p:sldId id="263" r:id="rId3"/>
    <p:sldId id="264" r:id="rId4"/>
    <p:sldId id="265" r:id="rId5"/>
  </p:sldIdLst>
  <p:sldSz cx="9144000" cy="6858000" type="screen4x3"/>
  <p:notesSz cx="7010400" cy="9296400"/>
  <p:defaultTextStyle>
    <a:defPPr>
      <a:defRPr lang="en-US"/>
    </a:defPPr>
    <a:lvl1pPr algn="l" rtl="0" fontAlgn="base">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8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p:cViewPr varScale="1">
        <p:scale>
          <a:sx n="114" d="100"/>
          <a:sy n="114" d="100"/>
        </p:scale>
        <p:origin x="120" y="1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235A280-F73B-44F7-8365-BF2154D08466}"/>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BC7CD325-4A7E-4070-A42F-D075B5550D79}"/>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0F8BD51A-A5B2-4DCC-A3C1-B1070BFCA7BF}" type="datetimeFigureOut">
              <a:rPr lang="en-US" smtClean="0"/>
              <a:t>7/12/2017</a:t>
            </a:fld>
            <a:endParaRPr lang="en-US"/>
          </a:p>
        </p:txBody>
      </p:sp>
      <p:sp>
        <p:nvSpPr>
          <p:cNvPr id="4" name="Footer Placeholder 3">
            <a:extLst>
              <a:ext uri="{FF2B5EF4-FFF2-40B4-BE49-F238E27FC236}">
                <a16:creationId xmlns:a16="http://schemas.microsoft.com/office/drawing/2014/main" id="{E611768A-B651-4958-A81C-1601E1362496}"/>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427854-520F-4F47-ABD7-0438B5A424FA}"/>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8C65983-201D-402E-B4AD-ADA95FDABC66}" type="slidenum">
              <a:rPr lang="en-US" smtClean="0"/>
              <a:t>‹#›</a:t>
            </a:fld>
            <a:endParaRPr lang="en-US"/>
          </a:p>
        </p:txBody>
      </p:sp>
    </p:spTree>
    <p:extLst>
      <p:ext uri="{BB962C8B-B14F-4D97-AF65-F5344CB8AC3E}">
        <p14:creationId xmlns:p14="http://schemas.microsoft.com/office/powerpoint/2010/main" val="382231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2125A1D-12D3-4160-BC06-B1FE62CFAE31}" type="datetimeFigureOut">
              <a:rPr lang="en-US" smtClean="0"/>
              <a:t>7/12/2017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129753E-5F64-41D9-8C57-7FA4943C86DA}" type="slidenum">
              <a:rPr lang="en-US" smtClean="0"/>
              <a:t>‹#›</a:t>
            </a:fld>
            <a:endParaRPr lang="en-US"/>
          </a:p>
        </p:txBody>
      </p:sp>
    </p:spTree>
    <p:extLst>
      <p:ext uri="{BB962C8B-B14F-4D97-AF65-F5344CB8AC3E}">
        <p14:creationId xmlns:p14="http://schemas.microsoft.com/office/powerpoint/2010/main" val="230508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29753E-5F64-41D9-8C57-7FA4943C86DA}" type="slidenum">
              <a:rPr lang="en-US" smtClean="0"/>
              <a:t>1</a:t>
            </a:fld>
            <a:endParaRPr lang="en-US"/>
          </a:p>
        </p:txBody>
      </p:sp>
    </p:spTree>
    <p:extLst>
      <p:ext uri="{BB962C8B-B14F-4D97-AF65-F5344CB8AC3E}">
        <p14:creationId xmlns:p14="http://schemas.microsoft.com/office/powerpoint/2010/main" val="3220290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29753E-5F64-41D9-8C57-7FA4943C86DA}" type="slidenum">
              <a:rPr lang="en-US" smtClean="0"/>
              <a:t>2</a:t>
            </a:fld>
            <a:endParaRPr lang="en-US"/>
          </a:p>
        </p:txBody>
      </p:sp>
    </p:spTree>
    <p:extLst>
      <p:ext uri="{BB962C8B-B14F-4D97-AF65-F5344CB8AC3E}">
        <p14:creationId xmlns:p14="http://schemas.microsoft.com/office/powerpoint/2010/main" val="2707527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29753E-5F64-41D9-8C57-7FA4943C86DA}" type="slidenum">
              <a:rPr lang="en-US" smtClean="0"/>
              <a:t>3</a:t>
            </a:fld>
            <a:endParaRPr lang="en-US"/>
          </a:p>
        </p:txBody>
      </p:sp>
    </p:spTree>
    <p:extLst>
      <p:ext uri="{BB962C8B-B14F-4D97-AF65-F5344CB8AC3E}">
        <p14:creationId xmlns:p14="http://schemas.microsoft.com/office/powerpoint/2010/main" val="460983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29753E-5F64-41D9-8C57-7FA4943C86DA}" type="slidenum">
              <a:rPr lang="en-US" smtClean="0"/>
              <a:t>4</a:t>
            </a:fld>
            <a:endParaRPr lang="en-US"/>
          </a:p>
        </p:txBody>
      </p:sp>
    </p:spTree>
    <p:extLst>
      <p:ext uri="{BB962C8B-B14F-4D97-AF65-F5344CB8AC3E}">
        <p14:creationId xmlns:p14="http://schemas.microsoft.com/office/powerpoint/2010/main" val="2106926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dirty="0">
                <a:latin typeface="Times New Roman" charset="0"/>
                <a:cs typeface="+mn-cs"/>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sz="2400" dirty="0">
                <a:latin typeface="Times New Roman" charset="0"/>
                <a:cs typeface="+mn-cs"/>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sz="2400" dirty="0">
                  <a:latin typeface="Times New Roman" charset="0"/>
                  <a:cs typeface="+mn-cs"/>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sz="2400" dirty="0">
                  <a:latin typeface="Times New Roman" charset="0"/>
                  <a:cs typeface="+mn-cs"/>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sz="2400" dirty="0">
                  <a:latin typeface="Times New Roman" charset="0"/>
                  <a:cs typeface="+mn-cs"/>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sz="2400" dirty="0">
                  <a:latin typeface="Times New Roman" charset="0"/>
                  <a:cs typeface="+mn-cs"/>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sz="2400" dirty="0">
                  <a:latin typeface="Times New Roman" charset="0"/>
                  <a:cs typeface="+mn-cs"/>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sz="2400" dirty="0">
                  <a:latin typeface="Times New Roman" charset="0"/>
                  <a:cs typeface="+mn-cs"/>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sz="2400" dirty="0">
                  <a:latin typeface="Times New Roman" charset="0"/>
                  <a:cs typeface="+mn-cs"/>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sz="2400" dirty="0">
                  <a:latin typeface="Times New Roman" charset="0"/>
                  <a:cs typeface="+mn-cs"/>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sz="2400" dirty="0">
                  <a:latin typeface="Times New Roman" charset="0"/>
                  <a:cs typeface="+mn-cs"/>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sz="2400" dirty="0">
                  <a:latin typeface="Times New Roman" charset="0"/>
                  <a:cs typeface="+mn-cs"/>
                </a:endParaRPr>
              </a:p>
            </p:txBody>
          </p:sp>
        </p:grpSp>
      </p:grpSp>
      <p:sp>
        <p:nvSpPr>
          <p:cNvPr id="10259" name="Rectangle 19"/>
          <p:cNvSpPr>
            <a:spLocks noGrp="1" noChangeArrowheads="1"/>
          </p:cNvSpPr>
          <p:nvPr>
            <p:ph type="ctrTitle"/>
          </p:nvPr>
        </p:nvSpPr>
        <p:spPr>
          <a:xfrm>
            <a:off x="2971800" y="1828800"/>
            <a:ext cx="6019800" cy="2209800"/>
          </a:xfrm>
        </p:spPr>
        <p:txBody>
          <a:bodyPr/>
          <a:lstStyle>
            <a:lvl1pPr>
              <a:defRPr sz="4200">
                <a:solidFill>
                  <a:srgbClr val="FFFFFF"/>
                </a:solidFill>
              </a:defRPr>
            </a:lvl1pPr>
          </a:lstStyle>
          <a:p>
            <a:r>
              <a:rPr lang="en-US"/>
              <a:t>Click to edit Master title style</a:t>
            </a:r>
          </a:p>
        </p:txBody>
      </p:sp>
      <p:sp>
        <p:nvSpPr>
          <p:cNvPr id="1026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fld id="{FC3616DB-D74D-4DBA-A9A5-299D468F746E}" type="slidenum">
              <a:rPr lang="en-US" altLang="en-US"/>
              <a:pPr/>
              <a:t>‹#›</a:t>
            </a:fld>
            <a:endParaRPr lang="en-US" altLang="en-US"/>
          </a:p>
        </p:txBody>
      </p:sp>
    </p:spTree>
    <p:extLst>
      <p:ext uri="{BB962C8B-B14F-4D97-AF65-F5344CB8AC3E}">
        <p14:creationId xmlns:p14="http://schemas.microsoft.com/office/powerpoint/2010/main" val="170685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53DA3697-7A4A-49E4-9E70-66BFFB05F87E}" type="slidenum">
              <a:rPr lang="en-US" altLang="en-US"/>
              <a:pPr/>
              <a:t>‹#›</a:t>
            </a:fld>
            <a:endParaRPr lang="en-US" alt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58097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715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C517A16E-4E80-4522-8A17-50EB9F1C2D0F}" type="slidenum">
              <a:rPr lang="en-US" altLang="en-US"/>
              <a:pPr/>
              <a:t>‹#›</a:t>
            </a:fld>
            <a:endParaRPr lang="en-US" alt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5341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94CB8582-1BFB-4BE0-9AF3-E46EBE077B7E}" type="slidenum">
              <a:rPr lang="en-US" altLang="en-US"/>
              <a:pPr/>
              <a:t>‹#›</a:t>
            </a:fld>
            <a:endParaRPr lang="en-US" alt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4160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CCC42FD5-4803-4BF8-B5A2-17B8F3D46C9F}" type="slidenum">
              <a:rPr lang="en-US" altLang="en-US"/>
              <a:pPr/>
              <a:t>‹#›</a:t>
            </a:fld>
            <a:endParaRPr lang="en-US" alt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23600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EAD0C281-D564-4C20-9999-D8F300BA4599}" type="slidenum">
              <a:rPr lang="en-US" altLang="en-US"/>
              <a:pPr/>
              <a:t>‹#›</a:t>
            </a:fld>
            <a:endParaRPr lang="en-US" alt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09609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fld id="{C382944A-1D2B-42DC-AE8F-1DE108D72040}" type="slidenum">
              <a:rPr lang="en-US" altLang="en-US"/>
              <a:pPr/>
              <a:t>‹#›</a:t>
            </a:fld>
            <a:endParaRPr lang="en-US" alt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81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fld id="{642EE520-AE7E-47CD-ABBE-2ECBF27D6219}" type="slidenum">
              <a:rPr lang="en-US" altLang="en-US"/>
              <a:pPr/>
              <a:t>‹#›</a:t>
            </a:fld>
            <a:endParaRPr lang="en-US" alt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9587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fld id="{F94E3E6F-5272-4E3F-AE32-59C6DD7A2C66}" type="slidenum">
              <a:rPr lang="en-US" altLang="en-US"/>
              <a:pPr/>
              <a:t>‹#›</a:t>
            </a:fld>
            <a:endParaRPr lang="en-US" alt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675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34765A67-BC6D-4E3B-B281-134B6B69678A}" type="slidenum">
              <a:rPr lang="en-US" altLang="en-US"/>
              <a:pPr/>
              <a:t>‹#›</a:t>
            </a:fld>
            <a:endParaRPr lang="en-US" alt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0930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1B9DD474-1E65-43E5-8A27-0622EBC7D8DD}" type="slidenum">
              <a:rPr lang="en-US" altLang="en-US"/>
              <a:pPr/>
              <a:t>‹#›</a:t>
            </a:fld>
            <a:endParaRPr lang="en-US" alt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69533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921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53E20001-4B65-4594-A8C0-F7F5F03E4E3C}" type="slidenum">
              <a:rPr lang="en-US" altLang="en-US"/>
              <a:pPr/>
              <a:t>‹#›</a:t>
            </a:fld>
            <a:endParaRPr lang="en-US" altLang="en-US"/>
          </a:p>
        </p:txBody>
      </p:sp>
      <p:grpSp>
        <p:nvGrpSpPr>
          <p:cNvPr id="1028" name="Group 4"/>
          <p:cNvGrpSpPr>
            <a:grpSpLocks/>
          </p:cNvGrpSpPr>
          <p:nvPr/>
        </p:nvGrpSpPr>
        <p:grpSpPr bwMode="auto">
          <a:xfrm>
            <a:off x="0" y="0"/>
            <a:ext cx="9144000" cy="546100"/>
            <a:chOff x="0" y="0"/>
            <a:chExt cx="5760" cy="344"/>
          </a:xfrm>
        </p:grpSpPr>
        <p:sp>
          <p:nvSpPr>
            <p:cNvPr id="922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dirty="0">
                <a:latin typeface="Times New Roman" charset="0"/>
                <a:cs typeface="+mn-cs"/>
              </a:endParaRPr>
            </a:p>
          </p:txBody>
        </p:sp>
        <p:sp>
          <p:nvSpPr>
            <p:cNvPr id="922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dirty="0">
                <a:latin typeface="Times New Roman" charset="0"/>
                <a:cs typeface="+mn-cs"/>
              </a:endParaRPr>
            </a:p>
          </p:txBody>
        </p:sp>
        <p:sp>
          <p:nvSpPr>
            <p:cNvPr id="922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dirty="0">
                <a:solidFill>
                  <a:schemeClr val="hlink"/>
                </a:solidFill>
                <a:latin typeface="Arial" charset="0"/>
                <a:cs typeface="+mn-cs"/>
              </a:endParaRPr>
            </a:p>
          </p:txBody>
        </p:sp>
        <p:sp>
          <p:nvSpPr>
            <p:cNvPr id="922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dirty="0">
                <a:solidFill>
                  <a:schemeClr val="hlink"/>
                </a:solidFill>
                <a:latin typeface="Arial" charset="0"/>
                <a:cs typeface="+mn-cs"/>
              </a:endParaRPr>
            </a:p>
          </p:txBody>
        </p:sp>
        <p:sp>
          <p:nvSpPr>
            <p:cNvPr id="922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dirty="0">
                <a:solidFill>
                  <a:schemeClr val="accent2"/>
                </a:solidFill>
                <a:latin typeface="Arial" charset="0"/>
                <a:cs typeface="+mn-cs"/>
              </a:endParaRPr>
            </a:p>
          </p:txBody>
        </p:sp>
        <p:sp>
          <p:nvSpPr>
            <p:cNvPr id="922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dirty="0">
                <a:solidFill>
                  <a:schemeClr val="hlink"/>
                </a:solidFill>
                <a:latin typeface="Arial" charset="0"/>
                <a:cs typeface="+mn-cs"/>
              </a:endParaRPr>
            </a:p>
          </p:txBody>
        </p:sp>
        <p:sp>
          <p:nvSpPr>
            <p:cNvPr id="922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dirty="0">
                <a:latin typeface="Times New Roman" charset="0"/>
                <a:cs typeface="+mn-cs"/>
              </a:endParaRPr>
            </a:p>
          </p:txBody>
        </p:sp>
        <p:sp>
          <p:nvSpPr>
            <p:cNvPr id="922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dirty="0">
                <a:solidFill>
                  <a:schemeClr val="accent2"/>
                </a:solidFill>
                <a:latin typeface="Arial" charset="0"/>
                <a:cs typeface="+mn-cs"/>
              </a:endParaRPr>
            </a:p>
          </p:txBody>
        </p:sp>
        <p:sp>
          <p:nvSpPr>
            <p:cNvPr id="922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dirty="0">
                <a:solidFill>
                  <a:schemeClr val="accent2"/>
                </a:solidFill>
                <a:latin typeface="Arial" charset="0"/>
                <a:cs typeface="+mn-cs"/>
              </a:endParaRPr>
            </a:p>
          </p:txBody>
        </p:sp>
      </p:grpSp>
      <p:sp>
        <p:nvSpPr>
          <p:cNvPr id="1029" name="Rectangle 14"/>
          <p:cNvSpPr>
            <a:spLocks noGrp="1" noChangeArrowheads="1"/>
          </p:cNvSpPr>
          <p:nvPr>
            <p:ph type="title"/>
          </p:nvPr>
        </p:nvSpPr>
        <p:spPr bwMode="auto">
          <a:xfrm>
            <a:off x="457200" y="457200"/>
            <a:ext cx="6934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Rectangle 15"/>
          <p:cNvSpPr>
            <a:spLocks noGrp="1" noChangeArrowheads="1"/>
          </p:cNvSpPr>
          <p:nvPr>
            <p:ph type="body" idx="1"/>
          </p:nvPr>
        </p:nvSpPr>
        <p:spPr bwMode="auto">
          <a:xfrm>
            <a:off x="457200" y="16002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3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3600">
          <a:solidFill>
            <a:schemeClr val="tx1"/>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en-US" altLang="en-US" sz="3600" dirty="0"/>
              <a:t>Principles of Participation in Real-Time Co-optimization</a:t>
            </a:r>
          </a:p>
        </p:txBody>
      </p:sp>
      <p:sp>
        <p:nvSpPr>
          <p:cNvPr id="3076" name="TextBox 3"/>
          <p:cNvSpPr txBox="1">
            <a:spLocks noChangeArrowheads="1"/>
          </p:cNvSpPr>
          <p:nvPr/>
        </p:nvSpPr>
        <p:spPr bwMode="auto">
          <a:xfrm>
            <a:off x="1676400" y="5791200"/>
            <a:ext cx="2971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00">
                <a:solidFill>
                  <a:schemeClr val="tx1"/>
                </a:solidFill>
                <a:latin typeface="Arial" panose="020B0604020202020204" pitchFamily="34" charset="0"/>
                <a:cs typeface="Arial" panose="020B0604020202020204" pitchFamily="34" charset="0"/>
              </a:defRPr>
            </a:lvl1pPr>
            <a:lvl2pPr marL="742950" indent="-285750" eaLnBrk="0" hangingPunct="0">
              <a:defRPr sz="800">
                <a:solidFill>
                  <a:schemeClr val="tx1"/>
                </a:solidFill>
                <a:latin typeface="Arial" panose="020B0604020202020204" pitchFamily="34" charset="0"/>
                <a:cs typeface="Arial" panose="020B0604020202020204" pitchFamily="34" charset="0"/>
              </a:defRPr>
            </a:lvl2pPr>
            <a:lvl3pPr marL="1143000" indent="-228600" eaLnBrk="0" hangingPunct="0">
              <a:defRPr sz="800">
                <a:solidFill>
                  <a:schemeClr val="tx1"/>
                </a:solidFill>
                <a:latin typeface="Arial" panose="020B0604020202020204" pitchFamily="34" charset="0"/>
                <a:cs typeface="Arial" panose="020B0604020202020204" pitchFamily="34" charset="0"/>
              </a:defRPr>
            </a:lvl3pPr>
            <a:lvl4pPr marL="1600200" indent="-228600" eaLnBrk="0" hangingPunct="0">
              <a:defRPr sz="800">
                <a:solidFill>
                  <a:schemeClr val="tx1"/>
                </a:solidFill>
                <a:latin typeface="Arial" panose="020B0604020202020204" pitchFamily="34" charset="0"/>
                <a:cs typeface="Arial" panose="020B0604020202020204" pitchFamily="34" charset="0"/>
              </a:defRPr>
            </a:lvl4pPr>
            <a:lvl5pPr marL="2057400" indent="-228600" eaLnBrk="0" hangingPunct="0">
              <a:defRPr sz="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a:t>Floyd J. Trefny</a:t>
            </a:r>
          </a:p>
          <a:p>
            <a:pPr eaLnBrk="1" hangingPunct="1"/>
            <a:r>
              <a:rPr lang="en-US" altLang="en-US" sz="2000" dirty="0"/>
              <a:t>July 10, 2017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dirty="0"/>
              <a:t>Principles</a:t>
            </a:r>
          </a:p>
        </p:txBody>
      </p:sp>
      <p:sp>
        <p:nvSpPr>
          <p:cNvPr id="4099" name="Content Placeholder 2"/>
          <p:cNvSpPr>
            <a:spLocks noGrp="1"/>
          </p:cNvSpPr>
          <p:nvPr>
            <p:ph idx="1"/>
          </p:nvPr>
        </p:nvSpPr>
        <p:spPr>
          <a:xfrm>
            <a:off x="436228" y="1371600"/>
            <a:ext cx="8229600" cy="4572000"/>
          </a:xfrm>
        </p:spPr>
        <p:txBody>
          <a:bodyPr/>
          <a:lstStyle/>
          <a:p>
            <a:pPr lvl="0"/>
            <a:r>
              <a:rPr lang="en-US" dirty="0"/>
              <a:t>Physical Responsive Reserve used in managing scarcity actions by the ERCOT Operator must be within a tolerance of total reserves available for dispatch in RT Co-0ptimization</a:t>
            </a:r>
          </a:p>
          <a:p>
            <a:pPr lvl="0"/>
            <a:r>
              <a:rPr lang="en-US" dirty="0"/>
              <a:t>Any Generation Resource offers made in the DAM must continue to be valid in Real Time unless the Generation Resource has failed equipment enabling AS participation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DDC9C-2945-489B-9E16-9B0329865848}"/>
              </a:ext>
            </a:extLst>
          </p:cNvPr>
          <p:cNvSpPr>
            <a:spLocks noGrp="1"/>
          </p:cNvSpPr>
          <p:nvPr>
            <p:ph type="title"/>
          </p:nvPr>
        </p:nvSpPr>
        <p:spPr/>
        <p:txBody>
          <a:bodyPr/>
          <a:lstStyle/>
          <a:p>
            <a:r>
              <a:rPr lang="en-US" altLang="en-US" dirty="0"/>
              <a:t>Principles</a:t>
            </a:r>
            <a:endParaRPr lang="en-US" dirty="0"/>
          </a:p>
        </p:txBody>
      </p:sp>
      <p:sp>
        <p:nvSpPr>
          <p:cNvPr id="3" name="Content Placeholder 2">
            <a:extLst>
              <a:ext uri="{FF2B5EF4-FFF2-40B4-BE49-F238E27FC236}">
                <a16:creationId xmlns:a16="http://schemas.microsoft.com/office/drawing/2014/main" id="{04C1404A-79FD-4B38-AF19-8B442A76ED29}"/>
              </a:ext>
            </a:extLst>
          </p:cNvPr>
          <p:cNvSpPr>
            <a:spLocks noGrp="1"/>
          </p:cNvSpPr>
          <p:nvPr>
            <p:ph idx="1"/>
          </p:nvPr>
        </p:nvSpPr>
        <p:spPr/>
        <p:txBody>
          <a:bodyPr/>
          <a:lstStyle/>
          <a:p>
            <a:pPr lvl="0"/>
            <a:r>
              <a:rPr lang="en-US" sz="2800" dirty="0"/>
              <a:t>Generation Resources who self-schedule AS in the DAM, must provide AS offers in Real Time </a:t>
            </a:r>
          </a:p>
          <a:p>
            <a:pPr lvl="0"/>
            <a:r>
              <a:rPr lang="en-US" sz="2800" dirty="0"/>
              <a:t>For Generation Resources that do not have AS and Energy offers in Real Time valid up to and including the Resource’s HSL, ERCOT will create an offer curve for AS and Energy up to and include HSL at SWOC.  Generation Resources without valid offers are subject to review by the IMM </a:t>
            </a:r>
          </a:p>
          <a:p>
            <a:endParaRPr lang="en-US" sz="2800" dirty="0"/>
          </a:p>
        </p:txBody>
      </p:sp>
    </p:spTree>
    <p:extLst>
      <p:ext uri="{BB962C8B-B14F-4D97-AF65-F5344CB8AC3E}">
        <p14:creationId xmlns:p14="http://schemas.microsoft.com/office/powerpoint/2010/main" val="251653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4CF3-48FB-470B-8E6E-104E1631ECA1}"/>
              </a:ext>
            </a:extLst>
          </p:cNvPr>
          <p:cNvSpPr>
            <a:spLocks noGrp="1"/>
          </p:cNvSpPr>
          <p:nvPr>
            <p:ph type="title"/>
          </p:nvPr>
        </p:nvSpPr>
        <p:spPr/>
        <p:txBody>
          <a:bodyPr/>
          <a:lstStyle/>
          <a:p>
            <a:r>
              <a:rPr lang="en-US" altLang="en-US" dirty="0"/>
              <a:t>Principles</a:t>
            </a:r>
            <a:endParaRPr lang="en-US" dirty="0"/>
          </a:p>
        </p:txBody>
      </p:sp>
      <p:sp>
        <p:nvSpPr>
          <p:cNvPr id="3" name="Content Placeholder 2">
            <a:extLst>
              <a:ext uri="{FF2B5EF4-FFF2-40B4-BE49-F238E27FC236}">
                <a16:creationId xmlns:a16="http://schemas.microsoft.com/office/drawing/2014/main" id="{38C584CD-D1BD-4B34-BF71-EC1B61409D00}"/>
              </a:ext>
            </a:extLst>
          </p:cNvPr>
          <p:cNvSpPr>
            <a:spLocks noGrp="1"/>
          </p:cNvSpPr>
          <p:nvPr>
            <p:ph idx="1"/>
          </p:nvPr>
        </p:nvSpPr>
        <p:spPr>
          <a:xfrm>
            <a:off x="381000" y="1295400"/>
            <a:ext cx="8458199" cy="5410200"/>
          </a:xfrm>
        </p:spPr>
        <p:txBody>
          <a:bodyPr/>
          <a:lstStyle/>
          <a:p>
            <a:pPr lvl="0"/>
            <a:r>
              <a:rPr lang="en-US" sz="2800" dirty="0"/>
              <a:t>Load Resources awarded RRS in DAM may not participate in RT Co-optimization and must remain in service unless deployed by frequency deviation or Dispatch Instruction</a:t>
            </a:r>
          </a:p>
          <a:p>
            <a:pPr lvl="0"/>
            <a:r>
              <a:rPr lang="en-US" sz="2800" dirty="0"/>
              <a:t>Load Resources providing any AS except RRS must also provide RT “bid” prices for energy</a:t>
            </a:r>
          </a:p>
          <a:p>
            <a:pPr lvl="0"/>
            <a:r>
              <a:rPr lang="en-US" sz="2800" dirty="0"/>
              <a:t>RT Co-Optimization software systems will include special software that runs 15 minutes ahead of SCED to detect data and offer errors and alarm QSE and ERCOT operators of problems before SCED uses invalid data for dispatch</a:t>
            </a:r>
          </a:p>
          <a:p>
            <a:r>
              <a:rPr lang="en-US" sz="2800" dirty="0"/>
              <a:t>Other Scenarios?</a:t>
            </a:r>
            <a:endParaRPr lang="en-US" altLang="en-US" sz="2800" dirty="0"/>
          </a:p>
          <a:p>
            <a:endParaRPr lang="en-US" dirty="0"/>
          </a:p>
        </p:txBody>
      </p:sp>
    </p:spTree>
    <p:extLst>
      <p:ext uri="{BB962C8B-B14F-4D97-AF65-F5344CB8AC3E}">
        <p14:creationId xmlns:p14="http://schemas.microsoft.com/office/powerpoint/2010/main" val="3465449078"/>
      </p:ext>
    </p:extLst>
  </p:cSld>
  <p:clrMapOvr>
    <a:masterClrMapping/>
  </p:clrMapOvr>
</p:sld>
</file>

<file path=ppt/theme/theme1.xml><?xml version="1.0" encoding="utf-8"?>
<a:theme xmlns:a="http://schemas.openxmlformats.org/drawingml/2006/main" name="Floyds Favorite">
  <a:themeElements>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1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lnDef>
    <a:txDef>
      <a:spPr>
        <a:noFill/>
        <a:ln>
          <a:solidFill>
            <a:schemeClr val="tx1"/>
          </a:solidFill>
        </a:ln>
        <a:effectLst/>
      </a:spPr>
      <a:bodyPr wrap="square" rtlCol="0">
        <a:spAutoFit/>
      </a:bodyPr>
      <a:lstStyle>
        <a:defPPr>
          <a:defRPr sz="1200" dirty="0"/>
        </a:defPPr>
      </a:lstStyle>
    </a:txDef>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GTBD Forecasting 020811 [Compatibility Mode]" id="{1A94F71D-B503-4630-A6F5-B9A1DBF1C7DE}" vid="{06647D38-19FA-4B5B-8937-D7A75137AD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Floyds Favorite</Template>
  <TotalTime>3929</TotalTime>
  <Words>211</Words>
  <Application>Microsoft Office PowerPoint</Application>
  <PresentationFormat>On-screen Show (4:3)</PresentationFormat>
  <Paragraphs>18</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 Black</vt:lpstr>
      <vt:lpstr>Calibri</vt:lpstr>
      <vt:lpstr>Times New Roman</vt:lpstr>
      <vt:lpstr>Wingdings</vt:lpstr>
      <vt:lpstr>Floyds Favorite</vt:lpstr>
      <vt:lpstr>Principles of Participation in Real-Time Co-optimization</vt:lpstr>
      <vt:lpstr>Principles</vt:lpstr>
      <vt:lpstr>Principles</vt:lpstr>
      <vt:lpstr>Principles</vt:lpstr>
    </vt:vector>
  </TitlesOfParts>
  <Company>Reliant Energy,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Participation in Real-Time Co-optimization</dc:title>
  <dc:creator>Floyd Trefny</dc:creator>
  <cp:lastModifiedBy>Floyd Trefny</cp:lastModifiedBy>
  <cp:revision>5</cp:revision>
  <cp:lastPrinted>2017-07-09T19:13:41Z</cp:lastPrinted>
  <dcterms:created xsi:type="dcterms:W3CDTF">2017-07-09T19:03:41Z</dcterms:created>
  <dcterms:modified xsi:type="dcterms:W3CDTF">2017-07-12T12:44:12Z</dcterms:modified>
</cp:coreProperties>
</file>