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2"/>
  </p:notesMasterIdLst>
  <p:handoutMasterIdLst>
    <p:handoutMasterId r:id="rId23"/>
  </p:handoutMasterIdLst>
  <p:sldIdLst>
    <p:sldId id="260" r:id="rId6"/>
    <p:sldId id="284" r:id="rId7"/>
    <p:sldId id="261" r:id="rId8"/>
    <p:sldId id="297" r:id="rId9"/>
    <p:sldId id="275" r:id="rId10"/>
    <p:sldId id="294" r:id="rId11"/>
    <p:sldId id="276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62" r:id="rId2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  <p14:sldId id="297"/>
          </p14:sldIdLst>
        </p14:section>
        <p14:section name="FMEs &amp; IMFR" id="{7B07A7F3-E643-48FA-B8F7-0A8F95EAB17B}">
          <p14:sldIdLst>
            <p14:sldId id="275"/>
            <p14:sldId id="294"/>
            <p14:sldId id="276"/>
          </p14:sldIdLst>
        </p14:section>
        <p14:section name="Frequency Control" id="{B8F210D6-5D03-4ACD-A13A-59DB9A6E0761}">
          <p14:sldIdLst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Questions" id="{96F416E3-8143-44F1-BC34-31FDEEEDC0B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>
        <p:scale>
          <a:sx n="118" d="100"/>
          <a:sy n="118" d="100"/>
        </p:scale>
        <p:origin x="-1422" y="-3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2022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94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94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TEC</a:t>
            </a:r>
            <a:r>
              <a:rPr lang="en-US" baseline="0" dirty="0" smtClean="0"/>
              <a:t> occurred on 12/03/2016 at 23:30. </a:t>
            </a:r>
            <a:r>
              <a:rPr lang="en-US" baseline="0" smtClean="0"/>
              <a:t>Time Error was 30.06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6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4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4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4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5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5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4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1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4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71475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5"/>
            <a:ext cx="5111751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6365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6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6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5850" y="6010274"/>
            <a:ext cx="686752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ROS</a:t>
            </a:r>
            <a:endParaRPr lang="en-US" sz="1050" b="1" dirty="0"/>
          </a:p>
          <a:p>
            <a:pPr algn="l"/>
            <a:r>
              <a:rPr lang="en-US" sz="1050" dirty="0" smtClean="0"/>
              <a:t>7/13/2017</a:t>
            </a:r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6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PDCWG Report to ROS 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Chair: </a:t>
              </a:r>
              <a:r>
                <a:rPr lang="en-US" sz="2000" dirty="0" smtClean="0"/>
                <a:t>Percy Galliguez, Brazos Electric Power Cooperative, Inc.</a:t>
              </a:r>
            </a:p>
            <a:p>
              <a:r>
                <a:rPr lang="en-US" sz="2000" i="1" dirty="0" smtClean="0"/>
                <a:t>Vice Chair: </a:t>
              </a:r>
              <a:r>
                <a:rPr lang="en-US" sz="2000" dirty="0" smtClean="0"/>
                <a:t>Lei Ye, Austin Energy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ROS</a:t>
              </a:r>
            </a:p>
            <a:p>
              <a:r>
                <a:rPr lang="en-US" dirty="0" smtClean="0"/>
                <a:t>July 13</a:t>
              </a:r>
              <a:r>
                <a:rPr lang="en-US" baseline="30000" dirty="0" smtClean="0"/>
                <a:t>th</a:t>
              </a:r>
              <a:r>
                <a:rPr lang="en-US" dirty="0" smtClean="0"/>
                <a:t>, 2017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RMS1 Performance of ERCOT Frequency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Profile Analysis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8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Corrections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1832" y="5747452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 were no Time Error Corrections (TEC) in May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Total </a:t>
            </a:r>
            <a:r>
              <a:rPr lang="en-US" dirty="0" smtClean="0"/>
              <a:t>Energy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3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Total Energy from Wind Generation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7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% </a:t>
            </a:r>
            <a:r>
              <a:rPr lang="en-US" dirty="0"/>
              <a:t>Energy from Wind Generation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0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Overview</a:t>
            </a:r>
          </a:p>
          <a:p>
            <a:pPr lvl="1"/>
            <a:r>
              <a:rPr lang="en-US" sz="2000" dirty="0" smtClean="0"/>
              <a:t>Meeting Minutes</a:t>
            </a:r>
          </a:p>
          <a:p>
            <a:pPr lvl="1"/>
            <a:r>
              <a:rPr lang="en-US" sz="2000" dirty="0" smtClean="0"/>
              <a:t>BAL-001-TRE-1 </a:t>
            </a:r>
            <a:r>
              <a:rPr lang="en-US" sz="2000" dirty="0"/>
              <a:t>FMEs &amp; IMFR</a:t>
            </a:r>
          </a:p>
          <a:p>
            <a:pPr lvl="2"/>
            <a:r>
              <a:rPr lang="en-US" sz="1600" dirty="0"/>
              <a:t>2</a:t>
            </a:r>
            <a:r>
              <a:rPr lang="en-US" sz="1600" dirty="0" smtClean="0"/>
              <a:t> FME in the month of May</a:t>
            </a:r>
          </a:p>
          <a:p>
            <a:pPr lvl="1"/>
            <a:r>
              <a:rPr lang="en-US" sz="2000" dirty="0" smtClean="0"/>
              <a:t>Frequency </a:t>
            </a:r>
            <a:r>
              <a:rPr lang="en-US" sz="2000" dirty="0"/>
              <a:t>Control Report</a:t>
            </a:r>
          </a:p>
          <a:p>
            <a:pPr lvl="2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Overview &amp;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6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 smtClean="0"/>
              <a:t>PDCWG Meeting 6/14/17</a:t>
            </a:r>
            <a:endParaRPr lang="en-US" sz="1800" kern="0" dirty="0" smtClean="0"/>
          </a:p>
          <a:p>
            <a:pPr lvl="1"/>
            <a:r>
              <a:rPr lang="en-US" sz="1800" kern="0" dirty="0"/>
              <a:t>NPRR 815/828 </a:t>
            </a:r>
            <a:r>
              <a:rPr lang="en-US" sz="1800" kern="0" dirty="0" smtClean="0"/>
              <a:t>Discussion</a:t>
            </a:r>
          </a:p>
          <a:p>
            <a:pPr lvl="1"/>
            <a:r>
              <a:rPr lang="en-US" sz="1800" kern="0" dirty="0"/>
              <a:t>Regulation &amp; Frequency Control </a:t>
            </a:r>
            <a:r>
              <a:rPr lang="en-US" sz="1800" kern="0" dirty="0" smtClean="0"/>
              <a:t>Reports</a:t>
            </a:r>
          </a:p>
          <a:p>
            <a:pPr lvl="1"/>
            <a:r>
              <a:rPr lang="en-US" sz="1800" kern="0" dirty="0"/>
              <a:t>GREDP Performance </a:t>
            </a:r>
            <a:r>
              <a:rPr lang="en-US" sz="1800" kern="0" dirty="0" smtClean="0"/>
              <a:t>Analysis</a:t>
            </a:r>
          </a:p>
          <a:p>
            <a:pPr lvl="1"/>
            <a:r>
              <a:rPr lang="en-US" sz="1800" kern="0" dirty="0"/>
              <a:t>BAL-001-TRE-01 R6 Combined Cycle Steam Unit Discussion</a:t>
            </a:r>
            <a:endParaRPr lang="en-US" sz="1800" kern="0" dirty="0" smtClean="0"/>
          </a:p>
          <a:p>
            <a:pPr lvl="1"/>
            <a:r>
              <a:rPr lang="en-US" sz="1800" kern="0" dirty="0" smtClean="0"/>
              <a:t>MOD-026-1 </a:t>
            </a:r>
            <a:r>
              <a:rPr lang="en-US" sz="1800" kern="0" dirty="0" smtClean="0"/>
              <a:t>Discussion</a:t>
            </a:r>
            <a:endParaRPr lang="en-US" sz="1800" kern="0" dirty="0"/>
          </a:p>
          <a:p>
            <a:pPr lvl="2"/>
            <a:r>
              <a:rPr lang="en-US" sz="1400" kern="0" dirty="0"/>
              <a:t>NOGRR Proposal/Review </a:t>
            </a:r>
            <a:r>
              <a:rPr lang="en-US" sz="1400" kern="0" dirty="0" smtClean="0"/>
              <a:t>Status</a:t>
            </a:r>
          </a:p>
          <a:p>
            <a:pPr lvl="1"/>
            <a:r>
              <a:rPr lang="en-US" sz="2200" kern="0" dirty="0" smtClean="0"/>
              <a:t>Two FMEs Reviewed for May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1800" dirty="0" smtClean="0"/>
              <a:t>5/19/2017 </a:t>
            </a:r>
            <a:r>
              <a:rPr lang="en-US" sz="1800" dirty="0"/>
              <a:t>19:25:37</a:t>
            </a:r>
          </a:p>
          <a:p>
            <a:pPr lvl="3"/>
            <a:r>
              <a:rPr lang="en-US" sz="1400" dirty="0"/>
              <a:t>Loss of 416 MW</a:t>
            </a:r>
          </a:p>
          <a:p>
            <a:pPr lvl="3"/>
            <a:r>
              <a:rPr lang="en-US" sz="1400" dirty="0" smtClean="0"/>
              <a:t>800 MW/0.1Hz</a:t>
            </a:r>
          </a:p>
          <a:p>
            <a:pPr lvl="3"/>
            <a:r>
              <a:rPr lang="en-US" sz="1400" dirty="0" smtClean="0"/>
              <a:t>2 of 21 Evaluated RRS Providers had less than 75% of their expected Initial Primary Frequency Response.</a:t>
            </a:r>
            <a:endParaRPr lang="en-US" sz="1400" dirty="0"/>
          </a:p>
          <a:p>
            <a:pPr lvl="3"/>
            <a:r>
              <a:rPr lang="en-US" sz="1400" dirty="0" smtClean="0"/>
              <a:t>1 of 21 Evaluated RRS Providers had less than 75% of their expected Sustained Primary Frequency Response.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4" y="179144"/>
            <a:ext cx="8459536" cy="461665"/>
          </a:xfrm>
        </p:spPr>
        <p:txBody>
          <a:bodyPr/>
          <a:lstStyle/>
          <a:p>
            <a:r>
              <a:rPr lang="en-US" dirty="0" smtClean="0"/>
              <a:t>Meeting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6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 smtClean="0"/>
              <a:t>PDCWG Meeting </a:t>
            </a:r>
            <a:r>
              <a:rPr lang="en-US" sz="2400" b="1" kern="0" dirty="0" smtClean="0"/>
              <a:t>6/14/17(Cont’d)</a:t>
            </a:r>
            <a:endParaRPr lang="en-US" sz="1800" kern="0" dirty="0" smtClean="0"/>
          </a:p>
          <a:p>
            <a:pPr lvl="1"/>
            <a:r>
              <a:rPr lang="en-US" sz="2200" kern="0" dirty="0" smtClean="0"/>
              <a:t>Two </a:t>
            </a:r>
            <a:r>
              <a:rPr lang="en-US" sz="2200" kern="0" dirty="0"/>
              <a:t>FMEs Reviewed for May(Cont’d)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sz="1600" dirty="0"/>
              <a:t>5/21/2017 18:25:03</a:t>
            </a:r>
            <a:endParaRPr lang="en-US" sz="1500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Loss of 448 MW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830 MW/0.1Hz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2 of 19 Evaluated RRS Providers had less than 75% of their expected Initial Primary Frequency Response.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dirty="0"/>
              <a:t>2 of 19 Evaluated RRS Providers had less than 75% of their expected Sustained Primary Frequency Response.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4" y="179144"/>
            <a:ext cx="8459536" cy="461665"/>
          </a:xfrm>
        </p:spPr>
        <p:txBody>
          <a:bodyPr/>
          <a:lstStyle/>
          <a:p>
            <a:r>
              <a:rPr lang="en-US" dirty="0" smtClean="0"/>
              <a:t>Meeting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95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There was 2 FMEs in May</a:t>
            </a:r>
          </a:p>
          <a:p>
            <a:pPr lvl="1"/>
            <a:r>
              <a:rPr lang="en-US" sz="2200" dirty="0" smtClean="0"/>
              <a:t>5/19/2017 19:25:37</a:t>
            </a:r>
          </a:p>
          <a:p>
            <a:pPr lvl="2"/>
            <a:r>
              <a:rPr lang="en-US" sz="1900" dirty="0" smtClean="0"/>
              <a:t>Loss of 416 MW</a:t>
            </a:r>
          </a:p>
          <a:p>
            <a:pPr lvl="2"/>
            <a:r>
              <a:rPr lang="en-US" sz="1900" dirty="0" smtClean="0"/>
              <a:t>Interconnection Frequency Response:</a:t>
            </a:r>
          </a:p>
          <a:p>
            <a:pPr lvl="2"/>
            <a:r>
              <a:rPr lang="en-US" sz="1900" dirty="0" smtClean="0"/>
              <a:t>12 of 42 Evaluated Generation Resources had less than 75% of their expected Initial Primary Frequency Response.</a:t>
            </a:r>
          </a:p>
          <a:p>
            <a:pPr lvl="2"/>
            <a:r>
              <a:rPr lang="en-US" sz="1900" dirty="0"/>
              <a:t>9</a:t>
            </a:r>
            <a:r>
              <a:rPr lang="en-US" sz="1900" dirty="0" smtClean="0"/>
              <a:t> of 42 Evaluated Generation Resources had less than 75% of their expected Sustained Primary Frequency Response.</a:t>
            </a:r>
          </a:p>
          <a:p>
            <a:pPr marL="914400" lvl="2" indent="0">
              <a:buNone/>
            </a:pPr>
            <a:endParaRPr lang="en-US" sz="1900" dirty="0" smtClean="0"/>
          </a:p>
          <a:p>
            <a:pPr lvl="1"/>
            <a:r>
              <a:rPr lang="en-US" sz="2200" dirty="0" smtClean="0"/>
              <a:t>5/21/2017 18:25:03</a:t>
            </a:r>
            <a:endParaRPr lang="en-US" sz="2200" dirty="0"/>
          </a:p>
          <a:p>
            <a:pPr lvl="2"/>
            <a:r>
              <a:rPr lang="en-US" sz="1900" dirty="0"/>
              <a:t>Loss of </a:t>
            </a:r>
            <a:r>
              <a:rPr lang="en-US" sz="1900" dirty="0" smtClean="0"/>
              <a:t>448 </a:t>
            </a:r>
            <a:r>
              <a:rPr lang="en-US" sz="1900" dirty="0"/>
              <a:t>MW</a:t>
            </a:r>
          </a:p>
          <a:p>
            <a:pPr lvl="2"/>
            <a:r>
              <a:rPr lang="en-US" sz="1900" dirty="0"/>
              <a:t>Interconnection Frequency Response:</a:t>
            </a:r>
          </a:p>
          <a:p>
            <a:pPr lvl="2"/>
            <a:r>
              <a:rPr lang="en-US" sz="1900" dirty="0" smtClean="0"/>
              <a:t>6 </a:t>
            </a:r>
            <a:r>
              <a:rPr lang="en-US" sz="1900" dirty="0"/>
              <a:t>of </a:t>
            </a:r>
            <a:r>
              <a:rPr lang="en-US" sz="1900" dirty="0" smtClean="0"/>
              <a:t>47 </a:t>
            </a:r>
            <a:r>
              <a:rPr lang="en-US" sz="1900" dirty="0"/>
              <a:t>Evaluated Generation Resources had less than 75% of their expected Initial Primary Frequency Response.</a:t>
            </a:r>
          </a:p>
          <a:p>
            <a:pPr lvl="2"/>
            <a:r>
              <a:rPr lang="en-US" sz="1900" dirty="0"/>
              <a:t>5 of </a:t>
            </a:r>
            <a:r>
              <a:rPr lang="en-US" sz="1900" dirty="0" smtClean="0"/>
              <a:t>47 </a:t>
            </a:r>
            <a:r>
              <a:rPr lang="en-US" sz="1900" dirty="0"/>
              <a:t>Evaluated Generation Resources had less than 75% of their expected Sustained Primary Frequency Response</a:t>
            </a:r>
            <a:r>
              <a:rPr lang="en-US" sz="1900" dirty="0" smtClean="0"/>
              <a:t>.</a:t>
            </a:r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838" y="828676"/>
            <a:ext cx="8005665" cy="511651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Interconnection Minimum Frequency Response (IMFR) Performance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235431" y="2914651"/>
            <a:ext cx="21247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IMFR Performance currently 941.63 MW/0.1Hz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99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Frequency Control Report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CPS1 Performance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413" y="888660"/>
            <a:ext cx="8229600" cy="49965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213" y="1019321"/>
            <a:ext cx="3724979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purl.org/dc/dcmitype/"/>
    <ds:schemaRef ds:uri="http://purl.org/dc/terms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8763</TotalTime>
  <Words>374</Words>
  <Application>Microsoft Office PowerPoint</Application>
  <PresentationFormat>On-screen Show (4:3)</PresentationFormat>
  <Paragraphs>68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Custom Design</vt:lpstr>
      <vt:lpstr>PowerPoint Presentation</vt:lpstr>
      <vt:lpstr>Report Overview &amp; Notes</vt:lpstr>
      <vt:lpstr>Meeting Minutes</vt:lpstr>
      <vt:lpstr>Meeting Minutes</vt:lpstr>
      <vt:lpstr>Frequency Measurable Events Performance</vt:lpstr>
      <vt:lpstr>Frequency Measurable Events</vt:lpstr>
      <vt:lpstr>Interconnection Minimum Frequency Response (IMFR) Performance</vt:lpstr>
      <vt:lpstr>Frequency Control Report</vt:lpstr>
      <vt:lpstr>CPS1 Performance</vt:lpstr>
      <vt:lpstr>RMS1 Performance of ERCOT Frequency</vt:lpstr>
      <vt:lpstr>Frequency Profile Analysis</vt:lpstr>
      <vt:lpstr>Time Error Corrections</vt:lpstr>
      <vt:lpstr>ERCOT Total Energy</vt:lpstr>
      <vt:lpstr>ERCOT Total Energy from Wind Generation</vt:lpstr>
      <vt:lpstr>ERCOT % Energy from Wind Generation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Percy A. Galliguez</cp:lastModifiedBy>
  <cp:revision>314</cp:revision>
  <cp:lastPrinted>2013-01-30T23:16:36Z</cp:lastPrinted>
  <dcterms:created xsi:type="dcterms:W3CDTF">2010-04-12T23:12:02Z</dcterms:created>
  <dcterms:modified xsi:type="dcterms:W3CDTF">2017-07-12T19:53:26Z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