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7"/>
  </p:notesMasterIdLst>
  <p:sldIdLst>
    <p:sldId id="642" r:id="rId2"/>
    <p:sldId id="703" r:id="rId3"/>
    <p:sldId id="704" r:id="rId4"/>
    <p:sldId id="706" r:id="rId5"/>
    <p:sldId id="705" r:id="rId6"/>
  </p:sldIdLst>
  <p:sldSz cx="11887200" cy="6858000"/>
  <p:notesSz cx="7102475" cy="93884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74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36B871"/>
    <a:srgbClr val="38B674"/>
    <a:srgbClr val="349E69"/>
    <a:srgbClr val="3333CC"/>
    <a:srgbClr val="37A76F"/>
    <a:srgbClr val="3333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40" autoAdjust="0"/>
    <p:restoredTop sz="95565" autoAdjust="0"/>
  </p:normalViewPr>
  <p:slideViewPr>
    <p:cSldViewPr>
      <p:cViewPr varScale="1">
        <p:scale>
          <a:sx n="92" d="100"/>
          <a:sy n="92" d="100"/>
        </p:scale>
        <p:origin x="-1014" y="-102"/>
      </p:cViewPr>
      <p:guideLst>
        <p:guide orient="horz" pos="2160"/>
        <p:guide pos="3744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SMT\AMWG%20Reports\AMWG%20Monthly%20Market%20Reports%20_Sep14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SMT\AMWG%20Reports\Dashboard%20inputs%20as%20of%20end%20of%20March2015_updated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File Processing Performance</a:t>
            </a:r>
          </a:p>
        </c:rich>
      </c:tx>
      <c:layout>
        <c:manualLayout>
          <c:xMode val="edge"/>
          <c:yMode val="edge"/>
          <c:x val="0.36705903141417667"/>
          <c:y val="3.0516393784110321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8.8077382391551412E-2"/>
          <c:y val="0.10158013544018059"/>
          <c:w val="0.89151496810960584"/>
          <c:h val="0.69300225733634313"/>
        </c:manualLayout>
      </c:layout>
      <c:lineChart>
        <c:grouping val="standard"/>
        <c:varyColors val="0"/>
        <c:ser>
          <c:idx val="0"/>
          <c:order val="0"/>
          <c:tx>
            <c:strRef>
              <c:f>'Both SLOs together'!$C$3</c:f>
              <c:strCache>
                <c:ptCount val="1"/>
                <c:pt idx="0">
                  <c:v>Timely Market Delivery (Files to FTPS)</c:v>
                </c:pt>
              </c:strCache>
            </c:strRef>
          </c:tx>
          <c:spPr>
            <a:ln w="25400">
              <a:solidFill>
                <a:srgbClr val="99CC00"/>
              </a:solidFill>
              <a:prstDash val="solid"/>
            </a:ln>
          </c:spPr>
          <c:marker>
            <c:symbol val="none"/>
          </c:marker>
          <c:cat>
            <c:numRef>
              <c:f>'Both SLOs together'!$B$4:$B$36</c:f>
              <c:numCache>
                <c:formatCode>d\-mmm\-yy</c:formatCode>
                <c:ptCount val="33"/>
                <c:pt idx="0">
                  <c:v>42887</c:v>
                </c:pt>
                <c:pt idx="1">
                  <c:v>42888</c:v>
                </c:pt>
                <c:pt idx="2">
                  <c:v>42889</c:v>
                </c:pt>
                <c:pt idx="3">
                  <c:v>42890</c:v>
                </c:pt>
                <c:pt idx="4">
                  <c:v>42891</c:v>
                </c:pt>
                <c:pt idx="5">
                  <c:v>42892</c:v>
                </c:pt>
                <c:pt idx="6">
                  <c:v>42893</c:v>
                </c:pt>
                <c:pt idx="7">
                  <c:v>42894</c:v>
                </c:pt>
                <c:pt idx="8">
                  <c:v>42895</c:v>
                </c:pt>
                <c:pt idx="9">
                  <c:v>42896</c:v>
                </c:pt>
                <c:pt idx="10">
                  <c:v>42897</c:v>
                </c:pt>
                <c:pt idx="11">
                  <c:v>42898</c:v>
                </c:pt>
                <c:pt idx="12">
                  <c:v>42899</c:v>
                </c:pt>
                <c:pt idx="13">
                  <c:v>42900</c:v>
                </c:pt>
                <c:pt idx="14">
                  <c:v>42901</c:v>
                </c:pt>
                <c:pt idx="15">
                  <c:v>42902</c:v>
                </c:pt>
                <c:pt idx="16">
                  <c:v>42903</c:v>
                </c:pt>
                <c:pt idx="17">
                  <c:v>42904</c:v>
                </c:pt>
                <c:pt idx="18">
                  <c:v>42905</c:v>
                </c:pt>
                <c:pt idx="19">
                  <c:v>42906</c:v>
                </c:pt>
                <c:pt idx="20">
                  <c:v>42907</c:v>
                </c:pt>
                <c:pt idx="21">
                  <c:v>42908</c:v>
                </c:pt>
                <c:pt idx="22">
                  <c:v>42909</c:v>
                </c:pt>
                <c:pt idx="23">
                  <c:v>42910</c:v>
                </c:pt>
                <c:pt idx="24">
                  <c:v>42911</c:v>
                </c:pt>
                <c:pt idx="25">
                  <c:v>42912</c:v>
                </c:pt>
                <c:pt idx="26">
                  <c:v>42913</c:v>
                </c:pt>
                <c:pt idx="27">
                  <c:v>42914</c:v>
                </c:pt>
                <c:pt idx="28">
                  <c:v>42915</c:v>
                </c:pt>
                <c:pt idx="29">
                  <c:v>42916</c:v>
                </c:pt>
              </c:numCache>
            </c:numRef>
          </c:cat>
          <c:val>
            <c:numRef>
              <c:f>'Both SLOs together'!$C$5:$C$36</c:f>
              <c:numCache>
                <c:formatCode>General</c:formatCode>
                <c:ptCount val="32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1">
                  <c:v>100</c:v>
                </c:pt>
                <c:pt idx="12">
                  <c:v>100</c:v>
                </c:pt>
                <c:pt idx="13">
                  <c:v>100</c:v>
                </c:pt>
                <c:pt idx="14">
                  <c:v>100</c:v>
                </c:pt>
                <c:pt idx="15">
                  <c:v>100</c:v>
                </c:pt>
                <c:pt idx="16">
                  <c:v>100</c:v>
                </c:pt>
                <c:pt idx="17">
                  <c:v>100</c:v>
                </c:pt>
                <c:pt idx="18">
                  <c:v>100</c:v>
                </c:pt>
                <c:pt idx="19">
                  <c:v>100</c:v>
                </c:pt>
                <c:pt idx="20">
                  <c:v>100</c:v>
                </c:pt>
                <c:pt idx="21">
                  <c:v>100</c:v>
                </c:pt>
                <c:pt idx="22">
                  <c:v>100</c:v>
                </c:pt>
                <c:pt idx="23">
                  <c:v>100</c:v>
                </c:pt>
                <c:pt idx="24">
                  <c:v>100</c:v>
                </c:pt>
                <c:pt idx="25">
                  <c:v>100</c:v>
                </c:pt>
                <c:pt idx="26">
                  <c:v>100</c:v>
                </c:pt>
                <c:pt idx="27">
                  <c:v>100</c:v>
                </c:pt>
                <c:pt idx="28">
                  <c:v>100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BC9A-40AC-A868-84BBF0C3612C}"/>
            </c:ext>
          </c:extLst>
        </c:ser>
        <c:ser>
          <c:idx val="1"/>
          <c:order val="1"/>
          <c:tx>
            <c:strRef>
              <c:f>'Both SLOs together'!$D$3</c:f>
              <c:strCache>
                <c:ptCount val="1"/>
                <c:pt idx="0">
                  <c:v>Portal Data Availability (Files to Portal)</c:v>
                </c:pt>
              </c:strCache>
            </c:strRef>
          </c:tx>
          <c:spPr>
            <a:ln w="25400">
              <a:solidFill>
                <a:srgbClr val="FF6600"/>
              </a:solidFill>
              <a:prstDash val="solid"/>
            </a:ln>
          </c:spPr>
          <c:marker>
            <c:symbol val="none"/>
          </c:marker>
          <c:cat>
            <c:numRef>
              <c:f>'Both SLOs together'!$B$4:$B$36</c:f>
              <c:numCache>
                <c:formatCode>d\-mmm\-yy</c:formatCode>
                <c:ptCount val="33"/>
                <c:pt idx="0">
                  <c:v>42887</c:v>
                </c:pt>
                <c:pt idx="1">
                  <c:v>42888</c:v>
                </c:pt>
                <c:pt idx="2">
                  <c:v>42889</c:v>
                </c:pt>
                <c:pt idx="3">
                  <c:v>42890</c:v>
                </c:pt>
                <c:pt idx="4">
                  <c:v>42891</c:v>
                </c:pt>
                <c:pt idx="5">
                  <c:v>42892</c:v>
                </c:pt>
                <c:pt idx="6">
                  <c:v>42893</c:v>
                </c:pt>
                <c:pt idx="7">
                  <c:v>42894</c:v>
                </c:pt>
                <c:pt idx="8">
                  <c:v>42895</c:v>
                </c:pt>
                <c:pt idx="9">
                  <c:v>42896</c:v>
                </c:pt>
                <c:pt idx="10">
                  <c:v>42897</c:v>
                </c:pt>
                <c:pt idx="11">
                  <c:v>42898</c:v>
                </c:pt>
                <c:pt idx="12">
                  <c:v>42899</c:v>
                </c:pt>
                <c:pt idx="13">
                  <c:v>42900</c:v>
                </c:pt>
                <c:pt idx="14">
                  <c:v>42901</c:v>
                </c:pt>
                <c:pt idx="15">
                  <c:v>42902</c:v>
                </c:pt>
                <c:pt idx="16">
                  <c:v>42903</c:v>
                </c:pt>
                <c:pt idx="17">
                  <c:v>42904</c:v>
                </c:pt>
                <c:pt idx="18">
                  <c:v>42905</c:v>
                </c:pt>
                <c:pt idx="19">
                  <c:v>42906</c:v>
                </c:pt>
                <c:pt idx="20">
                  <c:v>42907</c:v>
                </c:pt>
                <c:pt idx="21">
                  <c:v>42908</c:v>
                </c:pt>
                <c:pt idx="22">
                  <c:v>42909</c:v>
                </c:pt>
                <c:pt idx="23">
                  <c:v>42910</c:v>
                </c:pt>
                <c:pt idx="24">
                  <c:v>42911</c:v>
                </c:pt>
                <c:pt idx="25">
                  <c:v>42912</c:v>
                </c:pt>
                <c:pt idx="26">
                  <c:v>42913</c:v>
                </c:pt>
                <c:pt idx="27">
                  <c:v>42914</c:v>
                </c:pt>
                <c:pt idx="28">
                  <c:v>42915</c:v>
                </c:pt>
                <c:pt idx="29">
                  <c:v>42916</c:v>
                </c:pt>
              </c:numCache>
            </c:numRef>
          </c:cat>
          <c:val>
            <c:numRef>
              <c:f>'Both SLOs together'!$D$4:$D$36</c:f>
              <c:numCache>
                <c:formatCode>General</c:formatCode>
                <c:ptCount val="33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1">
                  <c:v>100</c:v>
                </c:pt>
                <c:pt idx="12">
                  <c:v>100</c:v>
                </c:pt>
                <c:pt idx="13">
                  <c:v>100</c:v>
                </c:pt>
                <c:pt idx="14">
                  <c:v>100</c:v>
                </c:pt>
                <c:pt idx="15">
                  <c:v>100</c:v>
                </c:pt>
                <c:pt idx="16">
                  <c:v>100</c:v>
                </c:pt>
                <c:pt idx="17">
                  <c:v>100</c:v>
                </c:pt>
                <c:pt idx="18">
                  <c:v>100</c:v>
                </c:pt>
                <c:pt idx="19">
                  <c:v>100</c:v>
                </c:pt>
                <c:pt idx="20">
                  <c:v>100</c:v>
                </c:pt>
                <c:pt idx="21">
                  <c:v>100</c:v>
                </c:pt>
                <c:pt idx="22">
                  <c:v>100</c:v>
                </c:pt>
                <c:pt idx="23">
                  <c:v>100</c:v>
                </c:pt>
                <c:pt idx="24">
                  <c:v>100</c:v>
                </c:pt>
                <c:pt idx="25">
                  <c:v>100</c:v>
                </c:pt>
                <c:pt idx="26">
                  <c:v>100</c:v>
                </c:pt>
                <c:pt idx="27">
                  <c:v>100</c:v>
                </c:pt>
                <c:pt idx="28">
                  <c:v>100</c:v>
                </c:pt>
                <c:pt idx="29">
                  <c:v>100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BC9A-40AC-A868-84BBF0C361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8305024"/>
        <c:axId val="108319104"/>
      </c:lineChart>
      <c:dateAx>
        <c:axId val="108305024"/>
        <c:scaling>
          <c:orientation val="minMax"/>
        </c:scaling>
        <c:delete val="0"/>
        <c:axPos val="b"/>
        <c:numFmt formatCode="m/d/yyyy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8319104"/>
        <c:crosses val="autoZero"/>
        <c:auto val="1"/>
        <c:lblOffset val="100"/>
        <c:baseTimeUnit val="days"/>
        <c:majorUnit val="2"/>
        <c:majorTimeUnit val="days"/>
        <c:minorUnit val="1"/>
        <c:minorTimeUnit val="days"/>
      </c:dateAx>
      <c:valAx>
        <c:axId val="108319104"/>
        <c:scaling>
          <c:orientation val="minMax"/>
          <c:max val="105"/>
          <c:min val="40"/>
        </c:scaling>
        <c:delete val="0"/>
        <c:axPos val="l"/>
        <c:majorGridlines>
          <c:spPr>
            <a:ln w="3175">
              <a:solidFill>
                <a:srgbClr val="9999FF"/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% of Files</a:t>
                </a:r>
              </a:p>
            </c:rich>
          </c:tx>
          <c:layout>
            <c:manualLayout>
              <c:xMode val="edge"/>
              <c:yMode val="edge"/>
              <c:x val="5.8821957600127574E-3"/>
              <c:y val="0.34976607090780321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8305024"/>
        <c:crosses val="autoZero"/>
        <c:crossBetween val="between"/>
        <c:majorUnit val="10"/>
        <c:minorUnit val="5"/>
      </c:valAx>
      <c:spPr>
        <a:solidFill>
          <a:srgbClr val="CCCCFF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24744027686194398"/>
          <c:y val="0.56150897804441113"/>
          <c:w val="0.51109214796426317"/>
          <c:h val="0.11904782735491393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74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SMT FTPS and API Availability</a:t>
            </a:r>
          </a:p>
        </c:rich>
      </c:tx>
      <c:layout>
        <c:manualLayout>
          <c:xMode val="edge"/>
          <c:yMode val="edge"/>
          <c:x val="0.37091697573630483"/>
          <c:y val="1.953125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6.8493185926173275E-2"/>
          <c:y val="0.24609421938747289"/>
          <c:w val="0.89884134761578161"/>
          <c:h val="0.632813706996358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'CO#5'!$B$4</c:f>
              <c:strCache>
                <c:ptCount val="1"/>
                <c:pt idx="0">
                  <c:v>FTPS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2.8099754127151387E-3"/>
                  <c:y val="-3.6458333333333336E-2"/>
                </c:manualLayout>
              </c:layout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99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B1B-4375-97F5-8B4B15C1AEE1}"/>
                </c:ext>
              </c:extLst>
            </c:dLbl>
            <c:dLbl>
              <c:idx val="7"/>
              <c:layout>
                <c:manualLayout>
                  <c:x val="-9.3327691256717259E-3"/>
                  <c:y val="-3.134514435695538E-2"/>
                </c:manualLayout>
              </c:layout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99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B1B-4375-97F5-8B4B15C1AEE1}"/>
                </c:ext>
              </c:extLst>
            </c:dLbl>
            <c:dLbl>
              <c:idx val="8"/>
              <c:layout>
                <c:manualLayout>
                  <c:x val="1.1619358960530355E-2"/>
                  <c:y val="-2.3987040682414699E-2"/>
                </c:manualLayout>
              </c:layout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99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B1B-4375-97F5-8B4B15C1AEE1}"/>
                </c:ext>
              </c:extLst>
            </c:dLbl>
            <c:dLbl>
              <c:idx val="9"/>
              <c:layout>
                <c:manualLayout>
                  <c:x val="2.8099754127151387E-3"/>
                  <c:y val="-2.0833333333333332E-2"/>
                </c:manualLayout>
              </c:layout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99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B1B-4375-97F5-8B4B15C1AEE1}"/>
                </c:ext>
              </c:extLst>
            </c:dLbl>
            <c:dLbl>
              <c:idx val="10"/>
              <c:layout>
                <c:manualLayout>
                  <c:x val="-9.7121158063881666E-3"/>
                  <c:y val="-9.6616633858267725E-3"/>
                </c:manualLayout>
              </c:layout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99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B1B-4375-97F5-8B4B15C1AEE1}"/>
                </c:ext>
              </c:extLst>
            </c:dLbl>
            <c:dLbl>
              <c:idx val="11"/>
              <c:layout>
                <c:manualLayout>
                  <c:x val="-5.6199508254302774E-3"/>
                  <c:y val="-3.125E-2"/>
                </c:manualLayout>
              </c:layout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99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B1B-4375-97F5-8B4B15C1AEE1}"/>
                </c:ext>
              </c:extLst>
            </c:dLbl>
            <c:numFmt formatCode="0.0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600" b="1" i="0" u="none" strike="noStrike" baseline="0">
                    <a:solidFill>
                      <a:srgbClr val="9999FF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'CO#5'!$BH$1:$BS$1</c:f>
              <c:numCache>
                <c:formatCode>mmm\-yy</c:formatCode>
                <c:ptCount val="12"/>
                <c:pt idx="0">
                  <c:v>42557</c:v>
                </c:pt>
                <c:pt idx="1">
                  <c:v>42588</c:v>
                </c:pt>
                <c:pt idx="2">
                  <c:v>42619</c:v>
                </c:pt>
                <c:pt idx="3">
                  <c:v>42649</c:v>
                </c:pt>
                <c:pt idx="4">
                  <c:v>42680</c:v>
                </c:pt>
                <c:pt idx="5">
                  <c:v>42710</c:v>
                </c:pt>
                <c:pt idx="6">
                  <c:v>42741</c:v>
                </c:pt>
                <c:pt idx="7">
                  <c:v>42772</c:v>
                </c:pt>
                <c:pt idx="8">
                  <c:v>42800</c:v>
                </c:pt>
                <c:pt idx="9">
                  <c:v>42831</c:v>
                </c:pt>
                <c:pt idx="10">
                  <c:v>42860</c:v>
                </c:pt>
                <c:pt idx="11">
                  <c:v>42891</c:v>
                </c:pt>
              </c:numCache>
            </c:numRef>
          </c:cat>
          <c:val>
            <c:numRef>
              <c:f>'CO#5'!$BH$4:$BS$4</c:f>
              <c:numCache>
                <c:formatCode>General</c:formatCode>
                <c:ptCount val="12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1">
                  <c:v>100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2B1B-4375-97F5-8B4B15C1AEE1}"/>
            </c:ext>
          </c:extLst>
        </c:ser>
        <c:ser>
          <c:idx val="1"/>
          <c:order val="1"/>
          <c:tx>
            <c:strRef>
              <c:f>'CO#5'!$B$5</c:f>
              <c:strCache>
                <c:ptCount val="1"/>
                <c:pt idx="0">
                  <c:v>API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7.6996102747328293E-3"/>
                  <c:y val="-7.3463545553100307E-2"/>
                </c:manualLayout>
              </c:layout>
              <c:numFmt formatCode="0.0" sourceLinked="0"/>
              <c:spPr>
                <a:solidFill>
                  <a:srgbClr val="FFFFFF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3366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B1B-4375-97F5-8B4B15C1AEE1}"/>
                </c:ext>
              </c:extLst>
            </c:dLbl>
            <c:dLbl>
              <c:idx val="1"/>
              <c:layout>
                <c:manualLayout>
                  <c:x val="6.5580680581855122E-3"/>
                  <c:y val="-6.5651030651910691E-2"/>
                </c:manualLayout>
              </c:layout>
              <c:numFmt formatCode="0.0" sourceLinked="0"/>
              <c:spPr>
                <a:solidFill>
                  <a:srgbClr val="FFFFFF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3366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B1B-4375-97F5-8B4B15C1AEE1}"/>
                </c:ext>
              </c:extLst>
            </c:dLbl>
            <c:dLbl>
              <c:idx val="2"/>
              <c:layout>
                <c:manualLayout>
                  <c:x val="4.3627845196970716E-3"/>
                  <c:y val="-7.3463545553100307E-2"/>
                </c:manualLayout>
              </c:layout>
              <c:numFmt formatCode="0.0" sourceLinked="0"/>
              <c:spPr>
                <a:solidFill>
                  <a:srgbClr val="FFFFFF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3366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B1B-4375-97F5-8B4B15C1AEE1}"/>
                </c:ext>
              </c:extLst>
            </c:dLbl>
            <c:dLbl>
              <c:idx val="3"/>
              <c:layout>
                <c:manualLayout>
                  <c:x val="6.0071521618280329E-5"/>
                  <c:y val="-0.10210958005249343"/>
                </c:manualLayout>
              </c:layout>
              <c:numFmt formatCode="0.0" sourceLinked="0"/>
              <c:spPr>
                <a:solidFill>
                  <a:srgbClr val="FFFFFF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3366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B1B-4375-97F5-8B4B15C1AEE1}"/>
                </c:ext>
              </c:extLst>
            </c:dLbl>
            <c:dLbl>
              <c:idx val="4"/>
              <c:layout>
                <c:manualLayout>
                  <c:x val="-2.7782557279865117E-5"/>
                  <c:y val="-7.3463545553100307E-2"/>
                </c:manualLayout>
              </c:layout>
              <c:numFmt formatCode="0.0" sourceLinked="0"/>
              <c:spPr>
                <a:solidFill>
                  <a:srgbClr val="FFFFFF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3366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B1B-4375-97F5-8B4B15C1AEE1}"/>
                </c:ext>
              </c:extLst>
            </c:dLbl>
            <c:dLbl>
              <c:idx val="5"/>
              <c:layout>
                <c:manualLayout>
                  <c:x val="9.3680884455841773E-3"/>
                  <c:y val="-6.1744773201315883E-2"/>
                </c:manualLayout>
              </c:layout>
              <c:numFmt formatCode="0.0" sourceLinked="0"/>
              <c:spPr>
                <a:solidFill>
                  <a:srgbClr val="FFFFFF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3366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B1B-4375-97F5-8B4B15C1AEE1}"/>
                </c:ext>
              </c:extLst>
            </c:dLbl>
            <c:dLbl>
              <c:idx val="6"/>
              <c:layout>
                <c:manualLayout>
                  <c:x val="2.9578396193312706E-3"/>
                  <c:y val="-5.002600084953146E-2"/>
                </c:manualLayout>
              </c:layout>
              <c:numFmt formatCode="0.0" sourceLinked="0"/>
              <c:spPr>
                <a:solidFill>
                  <a:srgbClr val="FFFFFF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3366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B1B-4375-97F5-8B4B15C1AEE1}"/>
                </c:ext>
              </c:extLst>
            </c:dLbl>
            <c:dLbl>
              <c:idx val="7"/>
              <c:layout>
                <c:manualLayout>
                  <c:x val="3.9237800466660477E-3"/>
                  <c:y val="-5.3932258300126268E-2"/>
                </c:manualLayout>
              </c:layout>
              <c:numFmt formatCode="0.0" sourceLinked="0"/>
              <c:spPr>
                <a:solidFill>
                  <a:srgbClr val="FFFFFF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3366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2B1B-4375-97F5-8B4B15C1AEE1}"/>
                </c:ext>
              </c:extLst>
            </c:dLbl>
            <c:dLbl>
              <c:idx val="8"/>
              <c:layout>
                <c:manualLayout>
                  <c:x val="-1.4077623320939314E-2"/>
                  <c:y val="-7.7369803003695115E-2"/>
                </c:manualLayout>
              </c:layout>
              <c:numFmt formatCode="0.0" sourceLinked="0"/>
              <c:spPr>
                <a:solidFill>
                  <a:srgbClr val="FFFFFF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3366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2B1B-4375-97F5-8B4B15C1AEE1}"/>
                </c:ext>
              </c:extLst>
            </c:dLbl>
            <c:dLbl>
              <c:idx val="9"/>
              <c:layout>
                <c:manualLayout>
                  <c:x val="-3.62801099613419E-3"/>
                  <c:y val="-6.1744773201315883E-2"/>
                </c:manualLayout>
              </c:layout>
              <c:numFmt formatCode="0.0" sourceLinked="0"/>
              <c:spPr>
                <a:solidFill>
                  <a:srgbClr val="FFFFFF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3366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2B1B-4375-97F5-8B4B15C1AEE1}"/>
                </c:ext>
              </c:extLst>
            </c:dLbl>
            <c:dLbl>
              <c:idx val="10"/>
              <c:layout>
                <c:manualLayout>
                  <c:x val="-8.9845185004460149E-3"/>
                  <c:y val="-7.7369803003695115E-2"/>
                </c:manualLayout>
              </c:layout>
              <c:numFmt formatCode="0.0" sourceLinked="0"/>
              <c:spPr>
                <a:solidFill>
                  <a:srgbClr val="FFFFFF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3366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2B1B-4375-97F5-8B4B15C1AEE1}"/>
                </c:ext>
              </c:extLst>
            </c:dLbl>
            <c:dLbl>
              <c:idx val="11"/>
              <c:layout>
                <c:manualLayout>
                  <c:x val="-5.911095429228852E-3"/>
                  <c:y val="-7.3463545553100307E-2"/>
                </c:manualLayout>
              </c:layout>
              <c:numFmt formatCode="0.0" sourceLinked="0"/>
              <c:spPr>
                <a:solidFill>
                  <a:srgbClr val="FFFFFF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3366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2B1B-4375-97F5-8B4B15C1AEE1}"/>
                </c:ext>
              </c:extLst>
            </c:dLbl>
            <c:dLbl>
              <c:idx val="12"/>
              <c:numFmt formatCode="0.0" sourceLinked="0"/>
              <c:spPr>
                <a:solidFill>
                  <a:srgbClr val="FFFFFF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3366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2B1B-4375-97F5-8B4B15C1AEE1}"/>
                </c:ext>
              </c:extLst>
            </c:dLbl>
            <c:dLbl>
              <c:idx val="13"/>
              <c:numFmt formatCode="0.0" sourceLinked="0"/>
              <c:spPr>
                <a:solidFill>
                  <a:srgbClr val="FFFFFF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3366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2B1B-4375-97F5-8B4B15C1AEE1}"/>
                </c:ext>
              </c:extLst>
            </c:dLbl>
            <c:numFmt formatCode="0.0" sourceLinked="0"/>
            <c:spPr>
              <a:solidFill>
                <a:srgbClr val="CCCCFF"/>
              </a:solidFill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600" b="1" i="0" u="none" strike="noStrike" baseline="0">
                    <a:solidFill>
                      <a:srgbClr val="993366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'CO#5'!$BH$1:$BS$1</c:f>
              <c:numCache>
                <c:formatCode>mmm\-yy</c:formatCode>
                <c:ptCount val="12"/>
                <c:pt idx="0">
                  <c:v>42557</c:v>
                </c:pt>
                <c:pt idx="1">
                  <c:v>42588</c:v>
                </c:pt>
                <c:pt idx="2">
                  <c:v>42619</c:v>
                </c:pt>
                <c:pt idx="3">
                  <c:v>42649</c:v>
                </c:pt>
                <c:pt idx="4">
                  <c:v>42680</c:v>
                </c:pt>
                <c:pt idx="5">
                  <c:v>42710</c:v>
                </c:pt>
                <c:pt idx="6">
                  <c:v>42741</c:v>
                </c:pt>
                <c:pt idx="7">
                  <c:v>42772</c:v>
                </c:pt>
                <c:pt idx="8">
                  <c:v>42800</c:v>
                </c:pt>
                <c:pt idx="9">
                  <c:v>42831</c:v>
                </c:pt>
                <c:pt idx="10">
                  <c:v>42860</c:v>
                </c:pt>
                <c:pt idx="11">
                  <c:v>42891</c:v>
                </c:pt>
              </c:numCache>
            </c:numRef>
          </c:cat>
          <c:val>
            <c:numRef>
              <c:f>'CO#5'!$BH$5:$BS$5</c:f>
              <c:numCache>
                <c:formatCode>General</c:formatCode>
                <c:ptCount val="12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1">
                  <c:v>100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5-2B1B-4375-97F5-8B4B15C1AE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2007808"/>
        <c:axId val="112038272"/>
      </c:barChart>
      <c:dateAx>
        <c:axId val="112007808"/>
        <c:scaling>
          <c:orientation val="minMax"/>
        </c:scaling>
        <c:delete val="0"/>
        <c:axPos val="b"/>
        <c:majorGridlines>
          <c:spPr>
            <a:ln w="3175">
              <a:solidFill>
                <a:srgbClr val="969696"/>
              </a:solidFill>
              <a:prstDash val="sysDash"/>
            </a:ln>
          </c:spPr>
        </c:majorGridlines>
        <c:numFmt formatCode="mmm\-yy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2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2038272"/>
        <c:crosses val="autoZero"/>
        <c:auto val="1"/>
        <c:lblOffset val="100"/>
        <c:baseTimeUnit val="months"/>
        <c:majorUnit val="1"/>
        <c:majorTimeUnit val="months"/>
        <c:minorUnit val="1"/>
        <c:minorTimeUnit val="months"/>
      </c:dateAx>
      <c:valAx>
        <c:axId val="112038272"/>
        <c:scaling>
          <c:orientation val="minMax"/>
          <c:max val="100"/>
          <c:min val="5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sz="9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% Avaibality in a month</a:t>
                </a:r>
              </a:p>
            </c:rich>
          </c:tx>
          <c:layout>
            <c:manualLayout>
              <c:xMode val="edge"/>
              <c:yMode val="edge"/>
              <c:x val="1.5806111696522657E-2"/>
              <c:y val="0.30468791010498686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969696"/>
            </a:solidFill>
            <a:prstDash val="sysDash"/>
          </a:ln>
        </c:spPr>
        <c:txPr>
          <a:bodyPr rot="0" vert="horz"/>
          <a:lstStyle/>
          <a:p>
            <a:pPr>
              <a:defRPr sz="8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2007808"/>
        <c:crosses val="autoZero"/>
        <c:crossBetween val="between"/>
        <c:majorUnit val="10"/>
        <c:minorUnit val="10"/>
      </c:valAx>
      <c:spPr>
        <a:solidFill>
          <a:srgbClr val="CCCCFF"/>
        </a:solidFill>
        <a:ln w="12700">
          <a:solidFill>
            <a:srgbClr val="969696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60274005791425711"/>
          <c:y val="1.953125E-2"/>
          <c:w val="8.3245521601685968E-2"/>
          <c:h val="0.1015625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49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69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8163" cy="469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501650" y="704850"/>
            <a:ext cx="6099175" cy="35194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459288"/>
            <a:ext cx="5683250" cy="42243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6988"/>
            <a:ext cx="3078163" cy="469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8916988"/>
            <a:ext cx="3078163" cy="469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EF0AB23-F649-4F37-9278-5A22CB6DFF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4308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F0AB23-F649-4F37-9278-5A22CB6DFF1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4815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6"/>
          <p:cNvSpPr txBox="1">
            <a:spLocks noGrp="1" noChangeArrowheads="1"/>
          </p:cNvSpPr>
          <p:nvPr/>
        </p:nvSpPr>
        <p:spPr bwMode="auto">
          <a:xfrm>
            <a:off x="4019550" y="8918575"/>
            <a:ext cx="3081338" cy="468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22275"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669925" algn="l"/>
                <a:tab pos="1338263" algn="l"/>
                <a:tab pos="2008188" algn="l"/>
                <a:tab pos="2678113" algn="l"/>
              </a:tabLst>
            </a:pPr>
            <a:fld id="{04F4AF34-097F-4874-B41F-D04155D43D10}" type="slidenum">
              <a:rPr lang="en-US" altLang="en-US" sz="1300">
                <a:solidFill>
                  <a:srgbClr val="000000"/>
                </a:solidFill>
                <a:latin typeface="Times New Roman" pitchFamily="18" charset="0"/>
                <a:ea typeface="Microsoft YaHei" pitchFamily="34" charset="-122"/>
              </a:rPr>
              <a:pPr algn="r" defTabSz="422275" hangingPunct="0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669925" algn="l"/>
                  <a:tab pos="1338263" algn="l"/>
                  <a:tab pos="2008188" algn="l"/>
                  <a:tab pos="2678113" algn="l"/>
                </a:tabLst>
              </a:pPr>
              <a:t>3</a:t>
            </a:fld>
            <a:endParaRPr lang="en-US" altLang="en-US" sz="1300">
              <a:solidFill>
                <a:srgbClr val="000000"/>
              </a:solidFill>
              <a:latin typeface="Times New Roman" pitchFamily="18" charset="0"/>
              <a:ea typeface="Microsoft YaHei" pitchFamily="34" charset="-122"/>
            </a:endParaRPr>
          </a:p>
        </p:txBody>
      </p:sp>
      <p:sp>
        <p:nvSpPr>
          <p:cNvPr id="450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00063" y="712788"/>
            <a:ext cx="6103937" cy="3521075"/>
          </a:xfrm>
          <a:solidFill>
            <a:srgbClr val="FFFFFF"/>
          </a:solidFill>
          <a:ln/>
        </p:spPr>
      </p:sp>
      <p:sp>
        <p:nvSpPr>
          <p:cNvPr id="450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11200" y="4459288"/>
            <a:ext cx="5681663" cy="4224337"/>
          </a:xfrm>
          <a:noFill/>
        </p:spPr>
        <p:txBody>
          <a:bodyPr wrap="none" lIns="0" tIns="0" rIns="0" bIns="0" anchor="ctr"/>
          <a:lstStyle/>
          <a:p>
            <a:endParaRPr lang="en-US" alt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58069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F0AB23-F649-4F37-9278-5A22CB6DFF1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438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2763" y="3886200"/>
            <a:ext cx="8321675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05A1C1-C328-40CE-8527-64C07B8F77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F82CF3-64C5-437B-A893-17340A7294E0}" type="datetime1">
              <a:rPr lang="en-US" altLang="en-US" smtClean="0"/>
              <a:pPr>
                <a:defRPr/>
              </a:pPr>
              <a:t>7/11/2017</a:t>
            </a:fld>
            <a:endParaRPr lang="en-US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Smart Meter Texas (SMT)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BF7C1F-E698-4C20-8D3F-AE3449E708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70B35-FE58-452A-94DA-E25076F42D0E}" type="datetime1">
              <a:rPr lang="en-US" altLang="en-US" smtClean="0"/>
              <a:pPr>
                <a:defRPr/>
              </a:pPr>
              <a:t>7/11/2017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Smart Meter Texas (SMT)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800" y="4406900"/>
            <a:ext cx="101028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9800" y="2906713"/>
            <a:ext cx="101028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60F02C-16C6-41CC-927A-F7EFAF3A09C2}" type="datetime1">
              <a:rPr lang="en-US" altLang="en-US" smtClean="0"/>
              <a:pPr>
                <a:defRPr/>
              </a:pPr>
              <a:t>7/11/2017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Smart Meter Texas (SMT)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BA4B6F-0F1F-425A-BB37-383E3C9E5AF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8125" y="1863725"/>
            <a:ext cx="5568950" cy="4491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9475" y="1863725"/>
            <a:ext cx="5570538" cy="4491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4948EC-BA65-4518-941B-82C4873B26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380184-FF06-4928-9456-F0A62AD0CDA4}" type="datetime1">
              <a:rPr lang="en-US" altLang="en-US" smtClean="0"/>
              <a:pPr>
                <a:defRPr/>
              </a:pPr>
              <a:t>7/11/2017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Smart Meter Texas (SMT)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725" y="274638"/>
            <a:ext cx="1069975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3725" y="1535113"/>
            <a:ext cx="52530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725" y="2174875"/>
            <a:ext cx="52530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38850" y="1535113"/>
            <a:ext cx="52546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38850" y="2174875"/>
            <a:ext cx="52546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60F02C-16C6-41CC-927A-F7EFAF3A09C2}" type="datetime1">
              <a:rPr lang="en-US" altLang="en-US" smtClean="0"/>
              <a:pPr>
                <a:defRPr/>
              </a:pPr>
              <a:t>7/11/2017</a:t>
            </a:fld>
            <a:endParaRPr lang="en-US" alt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Smart Meter Texas (SMT)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BA4B6F-0F1F-425A-BB37-383E3C9E5AF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D329ED-6E80-483F-92E1-5C83058CD1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0EB5A2-866F-4CF6-AE13-26148FC6C3BF}" type="datetime1">
              <a:rPr lang="en-US" altLang="en-US" smtClean="0"/>
              <a:pPr>
                <a:defRPr/>
              </a:pPr>
              <a:t>7/11/2017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Smart Meter Texas (SMT)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745BA-63AE-41DE-9DB3-B4B3D88E0A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9BB228-EFFD-40A9-A616-BB25DB2B5075}" type="datetime1">
              <a:rPr lang="en-US" altLang="en-US" smtClean="0"/>
              <a:pPr>
                <a:defRPr/>
              </a:pPr>
              <a:t>7/11/2017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38125" y="457200"/>
            <a:ext cx="11291888" cy="5897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44057-B1A0-4E96-B963-49CF14D961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467809-080E-4D78-BD9D-ED3EAE20D5D7}" type="datetime1">
              <a:rPr lang="en-US" altLang="en-US" smtClean="0"/>
              <a:pPr>
                <a:defRPr/>
              </a:pPr>
              <a:t>7/11/2017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125" y="457200"/>
            <a:ext cx="11291888" cy="5111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38125" y="1863725"/>
            <a:ext cx="11291888" cy="4491038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18433-5FDA-465C-B897-9F45FD4186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A98DFA-E905-4723-8996-751A366FD889}" type="datetime1">
              <a:rPr lang="en-US" altLang="en-US" smtClean="0"/>
              <a:pPr>
                <a:defRPr/>
              </a:pPr>
              <a:t>7/11/2017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8125" y="457200"/>
            <a:ext cx="112918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8125" y="1863725"/>
            <a:ext cx="11291888" cy="449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 flipV="1">
            <a:off x="381000" y="968375"/>
            <a:ext cx="11172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en-US"/>
          </a:p>
        </p:txBody>
      </p:sp>
      <p:sp>
        <p:nvSpPr>
          <p:cNvPr id="448518" name="Rectangle 6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228600" y="6553200"/>
            <a:ext cx="4762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800">
                <a:latin typeface="+mn-lt"/>
                <a:cs typeface="+mn-cs"/>
              </a:defRPr>
            </a:lvl1pPr>
          </a:lstStyle>
          <a:p>
            <a:pPr>
              <a:defRPr/>
            </a:pPr>
            <a:fld id="{AABA4B6F-0F1F-425A-BB37-383E3C9E5A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4852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553200"/>
            <a:ext cx="130651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fld id="{F360F02C-16C6-41CC-927A-F7EFAF3A09C2}" type="datetime1">
              <a:rPr lang="en-US" altLang="en-US" smtClean="0"/>
              <a:pPr>
                <a:defRPr/>
              </a:pPr>
              <a:t>7/11/2017</a:t>
            </a:fld>
            <a:endParaRPr lang="en-US" altLang="en-US"/>
          </a:p>
        </p:txBody>
      </p:sp>
      <p:sp>
        <p:nvSpPr>
          <p:cNvPr id="98315" name="Text Box 5"/>
          <p:cNvSpPr txBox="1">
            <a:spLocks noChangeArrowheads="1"/>
          </p:cNvSpPr>
          <p:nvPr/>
        </p:nvSpPr>
        <p:spPr bwMode="auto">
          <a:xfrm>
            <a:off x="0" y="90488"/>
            <a:ext cx="1873250" cy="3365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hangingPunct="0">
              <a:spcBef>
                <a:spcPct val="350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en-US" sz="800">
                <a:solidFill>
                  <a:schemeClr val="bg1"/>
                </a:solidFill>
              </a:rPr>
              <a:t>3</a:t>
            </a:r>
            <a:r>
              <a:rPr lang="en-US" sz="800" baseline="30000">
                <a:solidFill>
                  <a:schemeClr val="bg1"/>
                </a:solidFill>
              </a:rPr>
              <a:t>rd</a:t>
            </a:r>
            <a:r>
              <a:rPr lang="en-US" sz="800">
                <a:solidFill>
                  <a:schemeClr val="bg1"/>
                </a:solidFill>
              </a:rPr>
              <a:t> Party Registration &amp;</a:t>
            </a:r>
            <a:br>
              <a:rPr lang="en-US" sz="800">
                <a:solidFill>
                  <a:schemeClr val="bg1"/>
                </a:solidFill>
              </a:rPr>
            </a:br>
            <a:r>
              <a:rPr lang="en-US" sz="800">
                <a:solidFill>
                  <a:schemeClr val="bg1"/>
                </a:solidFill>
              </a:rPr>
              <a:t>Account Management</a:t>
            </a:r>
            <a:endParaRPr lang="en-US" sz="800" b="1">
              <a:solidFill>
                <a:schemeClr val="bg1"/>
              </a:solidFill>
            </a:endParaRPr>
          </a:p>
        </p:txBody>
      </p:sp>
      <p:sp>
        <p:nvSpPr>
          <p:cNvPr id="98316" name="Text Box 5"/>
          <p:cNvSpPr txBox="1">
            <a:spLocks noChangeArrowheads="1"/>
          </p:cNvSpPr>
          <p:nvPr/>
        </p:nvSpPr>
        <p:spPr bwMode="auto">
          <a:xfrm>
            <a:off x="0" y="90488"/>
            <a:ext cx="1873250" cy="3365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hangingPunct="0">
              <a:spcBef>
                <a:spcPct val="350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en-US" sz="800">
                <a:solidFill>
                  <a:schemeClr val="bg1"/>
                </a:solidFill>
              </a:rPr>
              <a:t>3</a:t>
            </a:r>
            <a:r>
              <a:rPr lang="en-US" sz="800" baseline="30000">
                <a:solidFill>
                  <a:schemeClr val="bg1"/>
                </a:solidFill>
              </a:rPr>
              <a:t>rd</a:t>
            </a:r>
            <a:r>
              <a:rPr lang="en-US" sz="800">
                <a:solidFill>
                  <a:schemeClr val="bg1"/>
                </a:solidFill>
              </a:rPr>
              <a:t> Party Registration &amp;</a:t>
            </a:r>
            <a:br>
              <a:rPr lang="en-US" sz="800">
                <a:solidFill>
                  <a:schemeClr val="bg1"/>
                </a:solidFill>
              </a:rPr>
            </a:br>
            <a:r>
              <a:rPr lang="en-US" sz="800">
                <a:solidFill>
                  <a:schemeClr val="bg1"/>
                </a:solidFill>
              </a:rPr>
              <a:t>Account Management</a:t>
            </a:r>
            <a:endParaRPr lang="en-US" sz="800" b="1">
              <a:solidFill>
                <a:schemeClr val="bg1"/>
              </a:solidFill>
            </a:endParaRPr>
          </a:p>
        </p:txBody>
      </p:sp>
      <p:pic>
        <p:nvPicPr>
          <p:cNvPr id="1033" name="Picture 8" descr="SMT Logo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03200" y="152400"/>
            <a:ext cx="12446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937000" y="6356350"/>
            <a:ext cx="401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Smart Meter Texas (SMT)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7" r:id="rId2"/>
    <p:sldLayoutId id="2147483666" r:id="rId3"/>
    <p:sldLayoutId id="2147483665" r:id="rId4"/>
    <p:sldLayoutId id="2147483664" r:id="rId5"/>
    <p:sldLayoutId id="2147483663" r:id="rId6"/>
    <p:sldLayoutId id="2147483662" r:id="rId7"/>
    <p:sldLayoutId id="2147483657" r:id="rId8"/>
    <p:sldLayoutId id="2147483656" r:id="rId9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9pPr>
    </p:titleStyle>
    <p:bodyStyle>
      <a:lvl1pPr marL="173038" indent="-1730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509588" indent="-1635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–"/>
        <a:defRPr sz="1600">
          <a:solidFill>
            <a:schemeClr val="tx1"/>
          </a:solidFill>
          <a:latin typeface="+mn-lt"/>
          <a:cs typeface="+mn-cs"/>
        </a:defRPr>
      </a:lvl2pPr>
      <a:lvl3pPr marL="855663" indent="-1730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3pPr>
      <a:lvl4pPr marL="1203325" indent="-173038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–"/>
        <a:defRPr sz="1600">
          <a:solidFill>
            <a:schemeClr val="bg1"/>
          </a:solidFill>
          <a:latin typeface="+mn-lt"/>
          <a:cs typeface="+mn-cs"/>
        </a:defRPr>
      </a:lvl4pPr>
      <a:lvl5pPr marL="15398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5pPr>
      <a:lvl6pPr marL="19970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6pPr>
      <a:lvl7pPr marL="24542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7pPr>
      <a:lvl8pPr marL="29114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8pPr>
      <a:lvl9pPr marL="33686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2"/>
          <p:cNvSpPr>
            <a:spLocks noGrp="1"/>
          </p:cNvSpPr>
          <p:nvPr>
            <p:ph type="ctrTitle"/>
          </p:nvPr>
        </p:nvSpPr>
        <p:spPr>
          <a:xfrm>
            <a:off x="892175" y="2130425"/>
            <a:ext cx="10102850" cy="1470025"/>
          </a:xfrm>
        </p:spPr>
        <p:txBody>
          <a:bodyPr/>
          <a:lstStyle/>
          <a:p>
            <a:pPr algn="ctr"/>
            <a:r>
              <a:rPr lang="en-US" sz="3600" b="1" dirty="0">
                <a:solidFill>
                  <a:schemeClr val="tx1"/>
                </a:solidFill>
                <a:cs typeface="Aharoni" pitchFamily="2" charset="-79"/>
              </a:rPr>
              <a:t>SMT Update </a:t>
            </a:r>
            <a:r>
              <a:rPr lang="en-US" sz="3600" b="1" dirty="0">
                <a:solidFill>
                  <a:schemeClr val="tx1"/>
                </a:solidFill>
              </a:rPr>
              <a:t>To AMWG</a:t>
            </a:r>
            <a:br>
              <a:rPr lang="en-US" sz="3600" b="1" dirty="0">
                <a:solidFill>
                  <a:schemeClr val="tx1"/>
                </a:solidFill>
              </a:rPr>
            </a:b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40962" name="Subtitle 11"/>
          <p:cNvSpPr>
            <a:spLocks noGrp="1"/>
          </p:cNvSpPr>
          <p:nvPr>
            <p:ph type="subTitle" idx="1"/>
          </p:nvPr>
        </p:nvSpPr>
        <p:spPr>
          <a:xfrm>
            <a:off x="1782763" y="4191000"/>
            <a:ext cx="8321675" cy="1752600"/>
          </a:xfrm>
        </p:spPr>
        <p:txBody>
          <a:bodyPr/>
          <a:lstStyle/>
          <a:p>
            <a:r>
              <a:rPr lang="en-US" sz="2000" b="1" dirty="0">
                <a:cs typeface="Aharoni" pitchFamily="2" charset="-79"/>
              </a:rPr>
              <a:t>JUNE 2017</a:t>
            </a:r>
            <a:br>
              <a:rPr lang="en-US" sz="2000" b="1" dirty="0">
                <a:cs typeface="Aharoni" pitchFamily="2" charset="-79"/>
              </a:rPr>
            </a:b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34" name="Rectangle 251"/>
          <p:cNvSpPr txBox="1">
            <a:spLocks noGrp="1" noChangeArrowheads="1"/>
          </p:cNvSpPr>
          <p:nvPr/>
        </p:nvSpPr>
        <p:spPr bwMode="black">
          <a:xfrm>
            <a:off x="200025" y="6502400"/>
            <a:ext cx="13081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fld id="{210B9116-3E37-4AA4-B52D-D808177C8942}" type="slidenum">
              <a:rPr lang="en-US" altLang="en-US" sz="1000" b="1">
                <a:solidFill>
                  <a:schemeClr val="bg1"/>
                </a:solidFill>
              </a:rPr>
              <a:pPr>
                <a:spcBef>
                  <a:spcPct val="50000"/>
                </a:spcBef>
              </a:pPr>
              <a:t>2</a:t>
            </a:fld>
            <a:endParaRPr lang="en-US" altLang="en-US" sz="1000" b="1">
              <a:solidFill>
                <a:schemeClr val="bg1"/>
              </a:solidFill>
            </a:endParaRPr>
          </a:p>
        </p:txBody>
      </p:sp>
      <p:sp>
        <p:nvSpPr>
          <p:cNvPr id="43035" name="TextBox 2"/>
          <p:cNvSpPr>
            <a:spLocks noGrp="1" noChangeArrowheads="1"/>
          </p:cNvSpPr>
          <p:nvPr>
            <p:ph type="title" idx="4294967295"/>
          </p:nvPr>
        </p:nvSpPr>
        <p:spPr>
          <a:xfrm>
            <a:off x="1752600" y="304800"/>
            <a:ext cx="9601200" cy="498475"/>
          </a:xfrm>
        </p:spPr>
        <p:txBody>
          <a:bodyPr anchor="ctr"/>
          <a:lstStyle/>
          <a:p>
            <a:pPr eaLnBrk="1" hangingPunct="1"/>
            <a:r>
              <a:rPr lang="en-US" altLang="en-US" sz="2400" b="1" dirty="0">
                <a:solidFill>
                  <a:srgbClr val="758CFF"/>
                </a:solidFill>
              </a:rPr>
              <a:t>Monthly SMT Data Timelines AMWG CR 2014 002</a:t>
            </a:r>
            <a:br>
              <a:rPr lang="en-US" altLang="en-US" sz="2400" b="1" dirty="0">
                <a:solidFill>
                  <a:srgbClr val="758CFF"/>
                </a:solidFill>
              </a:rPr>
            </a:br>
            <a:r>
              <a:rPr lang="en-US" altLang="en-US" sz="2400" b="1" dirty="0">
                <a:solidFill>
                  <a:srgbClr val="758CFF"/>
                </a:solidFill>
              </a:rPr>
              <a:t>End to End File Processing Completeness – JUN 2017</a:t>
            </a:r>
          </a:p>
        </p:txBody>
      </p:sp>
      <p:sp>
        <p:nvSpPr>
          <p:cNvPr id="43036" name="Text Box 6"/>
          <p:cNvSpPr txBox="1">
            <a:spLocks noChangeArrowheads="1"/>
          </p:cNvSpPr>
          <p:nvPr/>
        </p:nvSpPr>
        <p:spPr bwMode="auto">
          <a:xfrm>
            <a:off x="854075" y="5257800"/>
            <a:ext cx="10655300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en-US" altLang="en-US" sz="1000" i="1" u="sng" dirty="0"/>
          </a:p>
          <a:p>
            <a:pPr>
              <a:spcBef>
                <a:spcPct val="50000"/>
              </a:spcBef>
            </a:pPr>
            <a:r>
              <a:rPr lang="en-US" altLang="en-US" sz="1000" i="1" u="sng" dirty="0"/>
              <a:t>% Timely Market Delivery</a:t>
            </a:r>
            <a:r>
              <a:rPr lang="en-US" altLang="en-US" sz="1000" dirty="0"/>
              <a:t> - </a:t>
            </a:r>
            <a:r>
              <a:rPr lang="en-US" altLang="en-US" sz="1000" dirty="0">
                <a:solidFill>
                  <a:srgbClr val="FF0000"/>
                </a:solidFill>
              </a:rPr>
              <a:t>%</a:t>
            </a:r>
            <a:r>
              <a:rPr lang="en-US" altLang="en-US" sz="1000" dirty="0"/>
              <a:t> of files posted to market (FTPS) by 11:00pm out of # of files received by SMT by 11:00pm.</a:t>
            </a:r>
          </a:p>
          <a:p>
            <a:pPr>
              <a:spcBef>
                <a:spcPct val="50000"/>
              </a:spcBef>
            </a:pPr>
            <a:r>
              <a:rPr lang="en-US" altLang="en-US" sz="1000" i="1" u="sng" dirty="0"/>
              <a:t>% Portal Data Availability</a:t>
            </a:r>
            <a:r>
              <a:rPr lang="en-US" altLang="en-US" sz="1000" dirty="0"/>
              <a:t> - </a:t>
            </a:r>
            <a:r>
              <a:rPr lang="en-US" altLang="en-US" sz="1000" dirty="0">
                <a:solidFill>
                  <a:srgbClr val="FF0000"/>
                </a:solidFill>
              </a:rPr>
              <a:t>%</a:t>
            </a:r>
            <a:r>
              <a:rPr lang="en-US" altLang="en-US" sz="1000" dirty="0"/>
              <a:t> of files loaded to the database for data availability on portal by 6:00am next day for the files received by 11:00pm</a:t>
            </a:r>
          </a:p>
          <a:p>
            <a:pPr>
              <a:spcBef>
                <a:spcPct val="50000"/>
              </a:spcBef>
            </a:pPr>
            <a:r>
              <a:rPr lang="en-US" altLang="en-US" sz="1000" dirty="0"/>
              <a:t>* A LSE file includes usage data for up to 50,000 ESIIDs.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2745BA-63AE-41DE-9DB3-B4B3D88E0A0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xmlns="" id="{EABA102F-3A7A-4188-809E-F2C14DCC449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5796062"/>
              </p:ext>
            </p:extLst>
          </p:nvPr>
        </p:nvGraphicFramePr>
        <p:xfrm>
          <a:off x="380999" y="1028700"/>
          <a:ext cx="11128375" cy="4000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47" name="Rectangle 1"/>
          <p:cNvSpPr>
            <a:spLocks noChangeArrowheads="1"/>
          </p:cNvSpPr>
          <p:nvPr/>
        </p:nvSpPr>
        <p:spPr bwMode="auto">
          <a:xfrm>
            <a:off x="1447800" y="228600"/>
            <a:ext cx="9677400" cy="498475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lIns="90000" tIns="45000" rIns="90000" bIns="45000" anchor="ctr"/>
          <a:lstStyle/>
          <a:p>
            <a:pPr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altLang="en-US" sz="2000" b="1" dirty="0">
                <a:ea typeface="Microsoft YaHei" pitchFamily="34" charset="-122"/>
              </a:rPr>
              <a:t>                   </a:t>
            </a:r>
            <a:r>
              <a:rPr lang="en-US" altLang="en-US" sz="2000" b="1" dirty="0">
                <a:solidFill>
                  <a:schemeClr val="accent1"/>
                </a:solidFill>
                <a:ea typeface="Microsoft YaHei" pitchFamily="34" charset="-122"/>
              </a:rPr>
              <a:t>SMT </a:t>
            </a:r>
            <a:r>
              <a:rPr lang="en-US" altLang="en-US" sz="2000" dirty="0">
                <a:solidFill>
                  <a:schemeClr val="accent1"/>
                </a:solidFill>
                <a:ea typeface="Microsoft YaHei" pitchFamily="34" charset="-122"/>
              </a:rPr>
              <a:t> </a:t>
            </a:r>
            <a:r>
              <a:rPr lang="en-US" altLang="en-US" sz="2000" b="1" dirty="0">
                <a:solidFill>
                  <a:schemeClr val="accent1"/>
                </a:solidFill>
                <a:ea typeface="Microsoft YaHei" pitchFamily="34" charset="-122"/>
              </a:rPr>
              <a:t>API and FTPS Services Availability </a:t>
            </a:r>
            <a:r>
              <a:rPr lang="en-US" altLang="en-US" sz="2000" b="1" dirty="0">
                <a:solidFill>
                  <a:schemeClr val="accent1"/>
                </a:solidFill>
              </a:rPr>
              <a:t>– JUN 2017</a:t>
            </a:r>
          </a:p>
        </p:txBody>
      </p:sp>
      <p:sp>
        <p:nvSpPr>
          <p:cNvPr id="44048" name="Rectangle 2"/>
          <p:cNvSpPr>
            <a:spLocks noChangeArrowheads="1"/>
          </p:cNvSpPr>
          <p:nvPr/>
        </p:nvSpPr>
        <p:spPr bwMode="auto">
          <a:xfrm>
            <a:off x="1031697" y="4640116"/>
            <a:ext cx="10058400" cy="244767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 defTabSz="457200">
              <a:spcBef>
                <a:spcPts val="9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en-US" altLang="en-US" sz="1000" i="1" dirty="0">
                <a:solidFill>
                  <a:srgbClr val="000000"/>
                </a:solidFill>
                <a:ea typeface="Microsoft YaHei" pitchFamily="34" charset="-122"/>
              </a:rPr>
              <a:t>The service availability is measured as a percentage of number of minutes the service was available out of the total number of minutes in a month, excluding planned outages. 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31697" y="5410200"/>
            <a:ext cx="10655300" cy="1052681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 marL="171450" indent="-171450" defTabSz="457200">
              <a:spcBef>
                <a:spcPts val="9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en-US" altLang="en-US" sz="1000" b="1" dirty="0">
                <a:solidFill>
                  <a:srgbClr val="000000"/>
                </a:solidFill>
                <a:ea typeface="Microsoft YaHei" pitchFamily="34" charset="-122"/>
              </a:rPr>
              <a:t>Mar-Apr 2015: </a:t>
            </a:r>
            <a:r>
              <a:rPr lang="en-US" altLang="en-US" sz="1000" dirty="0">
                <a:solidFill>
                  <a:srgbClr val="000000"/>
                </a:solidFill>
                <a:ea typeface="Microsoft YaHei" pitchFamily="34" charset="-122"/>
              </a:rPr>
              <a:t>SMT outage and subsequent recovery/catch-up impacted API availability. FTPS was available for most of the part except on 03/21-03/22 for 36 hours.</a:t>
            </a:r>
          </a:p>
          <a:p>
            <a:pPr marL="171450" indent="-171450" defTabSz="457200">
              <a:spcBef>
                <a:spcPts val="9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en-US" altLang="en-US" sz="1000" b="1" dirty="0">
                <a:solidFill>
                  <a:srgbClr val="000000"/>
                </a:solidFill>
                <a:ea typeface="Microsoft YaHei" pitchFamily="34" charset="-122"/>
              </a:rPr>
              <a:t>26 Jul 2015: </a:t>
            </a:r>
            <a:r>
              <a:rPr lang="en-US" altLang="en-US" sz="1000" dirty="0">
                <a:solidFill>
                  <a:srgbClr val="000000"/>
                </a:solidFill>
                <a:ea typeface="Microsoft YaHei" pitchFamily="34" charset="-122"/>
              </a:rPr>
              <a:t>Services were unavailable for 12 hours due to Flash storage issue  </a:t>
            </a:r>
          </a:p>
          <a:p>
            <a:pPr marL="171450" indent="-171450" defTabSz="457200">
              <a:spcBef>
                <a:spcPts val="9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en-US" altLang="en-US" sz="1000" b="1" dirty="0">
                <a:solidFill>
                  <a:srgbClr val="000000"/>
                </a:solidFill>
                <a:ea typeface="Microsoft YaHei" pitchFamily="34" charset="-122"/>
              </a:rPr>
              <a:t>25 Jan 2016: </a:t>
            </a:r>
            <a:r>
              <a:rPr lang="en-US" altLang="en-US" sz="1000" dirty="0">
                <a:solidFill>
                  <a:srgbClr val="000000"/>
                </a:solidFill>
                <a:ea typeface="Microsoft YaHei" pitchFamily="34" charset="-122"/>
              </a:rPr>
              <a:t>Services were unavailable for 19 hours due to storage configuration issue  </a:t>
            </a:r>
          </a:p>
          <a:p>
            <a:pPr marL="171450" indent="-171450" defTabSz="457200">
              <a:spcBef>
                <a:spcPts val="9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en-US" altLang="en-US" sz="1000" b="1" dirty="0">
                <a:solidFill>
                  <a:srgbClr val="000000"/>
                </a:solidFill>
                <a:ea typeface="Microsoft YaHei" pitchFamily="34" charset="-122"/>
              </a:rPr>
              <a:t>07 Mar 2016:   </a:t>
            </a:r>
            <a:r>
              <a:rPr lang="en-US" altLang="en-US" sz="1000" dirty="0">
                <a:solidFill>
                  <a:srgbClr val="000000"/>
                </a:solidFill>
                <a:ea typeface="Microsoft YaHei" pitchFamily="34" charset="-122"/>
              </a:rPr>
              <a:t>API Services were unavailable for 7hours due to Oracle </a:t>
            </a:r>
            <a:r>
              <a:rPr lang="en-US" sz="1000" dirty="0"/>
              <a:t>archiver issue.</a:t>
            </a:r>
            <a:r>
              <a:rPr lang="en-US" altLang="en-US" sz="1000" dirty="0">
                <a:solidFill>
                  <a:srgbClr val="000000"/>
                </a:solidFill>
                <a:ea typeface="Microsoft YaHei" pitchFamily="34" charset="-122"/>
              </a:rPr>
              <a:t>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2745BA-63AE-41DE-9DB3-B4B3D88E0A0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031697" y="5107560"/>
            <a:ext cx="17947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200" b="1" dirty="0"/>
              <a:t>Observed Anomalies</a:t>
            </a:r>
            <a:r>
              <a:rPr lang="en-US" altLang="en-US" sz="1200" dirty="0"/>
              <a:t>: 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xmlns="" id="{ED75F6B2-5D3A-443A-95EC-E6E9DB7A0A2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1693422"/>
              </p:ext>
            </p:extLst>
          </p:nvPr>
        </p:nvGraphicFramePr>
        <p:xfrm>
          <a:off x="1031697" y="1079354"/>
          <a:ext cx="10058400" cy="34164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Box 2"/>
          <p:cNvSpPr txBox="1">
            <a:spLocks noChangeArrowheads="1"/>
          </p:cNvSpPr>
          <p:nvPr/>
        </p:nvSpPr>
        <p:spPr bwMode="auto">
          <a:xfrm>
            <a:off x="1219198" y="240728"/>
            <a:ext cx="10058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altLang="en-US" sz="2000" b="1" dirty="0">
                <a:solidFill>
                  <a:srgbClr val="758CFF"/>
                </a:solidFill>
              </a:rPr>
              <a:t>       SMT Number of Accounts by Type AMWG CR 2014 009 – June 2017</a:t>
            </a:r>
            <a:br>
              <a:rPr lang="en-US" altLang="en-US" sz="2000" b="1" dirty="0">
                <a:solidFill>
                  <a:srgbClr val="758CFF"/>
                </a:solidFill>
              </a:rPr>
            </a:br>
            <a:endParaRPr lang="en-US" altLang="en-US" sz="2000" b="1" dirty="0">
              <a:solidFill>
                <a:srgbClr val="758CFF"/>
              </a:solidFill>
            </a:endParaRPr>
          </a:p>
        </p:txBody>
      </p:sp>
      <p:graphicFrame>
        <p:nvGraphicFramePr>
          <p:cNvPr id="49262" name="Group 2158"/>
          <p:cNvGraphicFramePr>
            <a:graphicFrameLocks noGrp="1"/>
          </p:cNvGraphicFramePr>
          <p:nvPr>
            <p:extLst/>
          </p:nvPr>
        </p:nvGraphicFramePr>
        <p:xfrm>
          <a:off x="152400" y="533400"/>
          <a:ext cx="11734801" cy="6324598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25905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305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8255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1750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6105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47357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578993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Registered Users</a:t>
                      </a: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ONC</a:t>
                      </a: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CNP</a:t>
                      </a: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AEPN</a:t>
                      </a: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AEPC</a:t>
                      </a: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TNMP</a:t>
                      </a: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TOTAL</a:t>
                      </a: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10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Active Residential Accounts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54631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27471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1892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5513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3524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93031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420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Active Residential English Accounts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54431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27296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1886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5403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3515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92531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420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Active Residential Spanish Accounts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420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Non Active Residential Accounts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22907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15380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1777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3911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943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44485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420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Total Residential Accounts 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77538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42851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3669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9424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4467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137516</a:t>
                      </a:r>
                      <a:endParaRPr lang="en-US" sz="7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420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TDSP User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TDSP Admin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19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Small Business User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420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Small Business Admin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2967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1583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5255</a:t>
                      </a:r>
                      <a:endParaRPr lang="en-US" sz="7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16158">
                <a:tc>
                  <a:txBody>
                    <a:bodyPr/>
                    <a:lstStyle/>
                    <a:p>
                      <a:pPr algn="just"/>
                      <a:r>
                        <a:rPr lang="en-US" sz="700" dirty="0">
                          <a:latin typeface="+mj-lt"/>
                          <a:cs typeface="Arial" panose="020B0604020202020204" pitchFamily="34" charset="0"/>
                        </a:rPr>
                        <a:t>Total Agreements  (Includes Active</a:t>
                      </a:r>
                      <a:r>
                        <a:rPr lang="en-US" sz="700" baseline="0" dirty="0">
                          <a:latin typeface="+mj-lt"/>
                          <a:cs typeface="Arial" panose="020B0604020202020204" pitchFamily="34" charset="0"/>
                        </a:rPr>
                        <a:t> and Pending)</a:t>
                      </a:r>
                      <a:endParaRPr lang="en-US" sz="7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8126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2521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56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181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775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11659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16158">
                <a:tc>
                  <a:txBody>
                    <a:bodyPr/>
                    <a:lstStyle/>
                    <a:p>
                      <a:pPr algn="just"/>
                      <a:r>
                        <a:rPr lang="en-US" sz="700" dirty="0">
                          <a:latin typeface="+mj-lt"/>
                          <a:cs typeface="Arial" panose="020B0604020202020204" pitchFamily="34" charset="0"/>
                        </a:rPr>
                        <a:t>Energy Data Agreements </a:t>
                      </a:r>
                      <a:r>
                        <a:rPr lang="en-US" sz="7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(Includes Active</a:t>
                      </a:r>
                      <a:r>
                        <a:rPr lang="en-US" sz="7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and Pending)</a:t>
                      </a:r>
                      <a:endParaRPr lang="en-US" sz="7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8125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2278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56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181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775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11415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00718">
                <a:tc>
                  <a:txBody>
                    <a:bodyPr/>
                    <a:lstStyle/>
                    <a:p>
                      <a:pPr algn="just"/>
                      <a:r>
                        <a:rPr lang="en-US" sz="700" dirty="0">
                          <a:latin typeface="+mj-lt"/>
                          <a:cs typeface="Arial" panose="020B0604020202020204" pitchFamily="34" charset="0"/>
                        </a:rPr>
                        <a:t>Han Device Agreements </a:t>
                      </a:r>
                      <a:r>
                        <a:rPr lang="en-US" sz="7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(Includes Active</a:t>
                      </a:r>
                      <a:r>
                        <a:rPr lang="en-US" sz="7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and Pending)</a:t>
                      </a:r>
                      <a:endParaRPr lang="en-US" sz="7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>
                          <a:latin typeface="+mn-lt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242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>
                          <a:latin typeface="+mn-lt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>
                          <a:latin typeface="+mn-lt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>
                          <a:latin typeface="+mn-lt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242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00718">
                <a:tc>
                  <a:txBody>
                    <a:bodyPr/>
                    <a:lstStyle/>
                    <a:p>
                      <a:pPr algn="just"/>
                      <a:r>
                        <a:rPr lang="en-US" sz="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Han Service Agreements </a:t>
                      </a:r>
                      <a:r>
                        <a:rPr lang="en-US" sz="7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(Includes Active</a:t>
                      </a:r>
                      <a:r>
                        <a:rPr lang="en-US" sz="7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and Pending)</a:t>
                      </a:r>
                      <a:endParaRPr lang="en-US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IN SMT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1420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ESI IDs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3541864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2465122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197988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868624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247288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7320886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1420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Meters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3482336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2465044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198796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868984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246811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7261971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Mincho" pitchFamily="49" charset="-128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1420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HAN Devices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3489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4463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8402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Acknowledgement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Pending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Meter Ready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Provisioned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3475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4453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23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24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HAN Messages (MTD)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25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HAN Messages (YTD)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26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HAN Messages (Cumulative)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447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7405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7852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27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Simple Text Messages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2930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28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Load Control Messages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2658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29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Pricing Messages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30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Cancellation Messages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1764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31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32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Supplemental – (Friends)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33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Total Agreements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1861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1454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3557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34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Accepted Agreements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782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562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1432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35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Pending Agreements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36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Revoked Agreements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628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37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Expired Agreements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718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578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1424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38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Terminated Agreements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39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40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TDSPs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REP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Small Business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Regulatory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            Third Party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41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Registered Entities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5076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151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42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Registered Users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839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43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Registered Admins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5093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44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HAN Messages Sent By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7418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45"/>
                  </a:ext>
                </a:extLst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 bwMode="auto">
          <a:xfrm>
            <a:off x="76199" y="431228"/>
            <a:ext cx="11506200" cy="1588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228598" y="6528816"/>
            <a:ext cx="476250" cy="184150"/>
          </a:xfrm>
        </p:spPr>
        <p:txBody>
          <a:bodyPr/>
          <a:lstStyle/>
          <a:p>
            <a:pPr>
              <a:defRPr/>
            </a:pPr>
            <a:fld id="{92544057-B1A0-4E96-B963-49CF14D9616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255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Box 2"/>
          <p:cNvSpPr txBox="1">
            <a:spLocks noChangeArrowheads="1"/>
          </p:cNvSpPr>
          <p:nvPr/>
        </p:nvSpPr>
        <p:spPr bwMode="auto">
          <a:xfrm>
            <a:off x="1600200" y="76200"/>
            <a:ext cx="9677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endParaRPr lang="en-US" altLang="en-US" sz="2300" b="1" dirty="0">
              <a:solidFill>
                <a:srgbClr val="758CFF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sz="2300" b="1" dirty="0">
                <a:solidFill>
                  <a:srgbClr val="758CFF"/>
                </a:solidFill>
              </a:rPr>
              <a:t>SMT ODR Details </a:t>
            </a:r>
            <a:r>
              <a:rPr lang="en-US" altLang="en-US" sz="2300" b="1">
                <a:solidFill>
                  <a:srgbClr val="758CFF"/>
                </a:solidFill>
              </a:rPr>
              <a:t>– JUN </a:t>
            </a:r>
            <a:r>
              <a:rPr lang="en-US" altLang="en-US" sz="2300" b="1" dirty="0">
                <a:solidFill>
                  <a:srgbClr val="758CFF"/>
                </a:solidFill>
              </a:rPr>
              <a:t>2017</a:t>
            </a:r>
            <a:br>
              <a:rPr lang="en-US" altLang="en-US" sz="2300" b="1" dirty="0">
                <a:solidFill>
                  <a:srgbClr val="758CFF"/>
                </a:solidFill>
              </a:rPr>
            </a:br>
            <a:endParaRPr lang="en-US" altLang="en-US" sz="2300" b="1" dirty="0">
              <a:solidFill>
                <a:srgbClr val="758CFF"/>
              </a:solidFill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6934200" y="1447800"/>
            <a:ext cx="3581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u="sng" dirty="0"/>
              <a:t>Total ODR Requests User type statistics:</a:t>
            </a:r>
            <a:endParaRPr lang="en-US" altLang="en-US" sz="1200" u="sng" dirty="0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219200" y="1447799"/>
            <a:ext cx="3352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u="sng" dirty="0"/>
              <a:t>Total ODR Requests TDSP wise statistics:</a:t>
            </a:r>
            <a:endParaRPr lang="en-US" altLang="en-US" sz="1200" u="sng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544057-B1A0-4E96-B963-49CF14D9616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9AF7BEEA-14F0-43B1-9210-57143D819F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445" y="1878294"/>
            <a:ext cx="4848225" cy="14192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90C9B181-C843-40D9-ABD8-C2D3725C29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445" y="3684376"/>
            <a:ext cx="4629150" cy="196215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40D765DD-6F67-441C-8B41-24ED4FB0BAD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24132" y="1865054"/>
            <a:ext cx="4829175" cy="123825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CBFD6204-50FA-4F35-82C1-A57E57E0314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99031" y="3451013"/>
            <a:ext cx="4610100" cy="24288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&amp;C-2010">
  <a:themeElements>
    <a:clrScheme name="S&amp;C-2010 9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7889FB"/>
      </a:accent1>
      <a:accent2>
        <a:srgbClr val="D6DBFE"/>
      </a:accent2>
      <a:accent3>
        <a:srgbClr val="FFFFFF"/>
      </a:accent3>
      <a:accent4>
        <a:srgbClr val="000000"/>
      </a:accent4>
      <a:accent5>
        <a:srgbClr val="BEC4FD"/>
      </a:accent5>
      <a:accent6>
        <a:srgbClr val="C2C6E6"/>
      </a:accent6>
      <a:hlink>
        <a:srgbClr val="7889FB"/>
      </a:hlink>
      <a:folHlink>
        <a:srgbClr val="9900CC"/>
      </a:folHlink>
    </a:clrScheme>
    <a:fontScheme name="S&amp;C-2010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333333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noFill/>
        <a:ln w="12700" cap="flat" cmpd="dbl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S&amp;C-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9999"/>
        </a:accent1>
        <a:accent2>
          <a:srgbClr val="71BFA7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66AD97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71BFA7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66AD97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8CC800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7EB500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5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6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659900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7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659900"/>
        </a:hlink>
        <a:folHlink>
          <a:srgbClr val="8CC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8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8CC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9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7889FB"/>
        </a:accent1>
        <a:accent2>
          <a:srgbClr val="D6DBFE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C2C6E6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28958</TotalTime>
  <Words>625</Words>
  <Application>Microsoft Office PowerPoint</Application>
  <PresentationFormat>Custom</PresentationFormat>
  <Paragraphs>364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S&amp;C-2010</vt:lpstr>
      <vt:lpstr>SMT Update To AMWG </vt:lpstr>
      <vt:lpstr>Monthly SMT Data Timelines AMWG CR 2014 002 End to End File Processing Completeness – JUN 2017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SMT Usability</dc:title>
  <dc:creator>akhandu</dc:creator>
  <cp:lastModifiedBy>00018207</cp:lastModifiedBy>
  <cp:revision>1372</cp:revision>
  <cp:lastPrinted>2014-05-01T16:40:31Z</cp:lastPrinted>
  <dcterms:modified xsi:type="dcterms:W3CDTF">2017-07-11T16:28:26Z</dcterms:modified>
</cp:coreProperties>
</file>