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9" r:id="rId8"/>
    <p:sldId id="270" r:id="rId9"/>
    <p:sldId id="271" r:id="rId10"/>
    <p:sldId id="273" r:id="rId11"/>
    <p:sldId id="274" r:id="rId12"/>
    <p:sldId id="27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464" autoAdjust="0"/>
  </p:normalViewPr>
  <p:slideViewPr>
    <p:cSldViewPr showGuides="1">
      <p:cViewPr varScale="1">
        <p:scale>
          <a:sx n="79" d="100"/>
          <a:sy n="79" d="100"/>
        </p:scale>
        <p:origin x="92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89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859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971800"/>
            <a:ext cx="56460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b="1" dirty="0" smtClean="0">
                <a:solidFill>
                  <a:srgbClr val="000000"/>
                </a:solidFill>
              </a:rPr>
              <a:t>2018 System Change </a:t>
            </a:r>
            <a:r>
              <a:rPr lang="en-US" altLang="en-US" b="1" dirty="0" smtClean="0">
                <a:solidFill>
                  <a:srgbClr val="000000"/>
                </a:solidFill>
              </a:rPr>
              <a:t>Roadmap</a:t>
            </a:r>
            <a:br>
              <a:rPr lang="en-US" altLang="en-US" b="1" dirty="0" smtClean="0">
                <a:solidFill>
                  <a:srgbClr val="000000"/>
                </a:solidFill>
              </a:rPr>
            </a:br>
            <a:r>
              <a:rPr lang="en-US" altLang="en-US" b="1" dirty="0" smtClean="0">
                <a:solidFill>
                  <a:srgbClr val="000000"/>
                </a:solidFill>
              </a:rPr>
              <a:t/>
            </a:r>
            <a:br>
              <a:rPr lang="en-US" altLang="en-US" b="1" dirty="0" smtClean="0">
                <a:solidFill>
                  <a:srgbClr val="000000"/>
                </a:solidFill>
              </a:rPr>
            </a:br>
            <a:r>
              <a:rPr lang="en-US" altLang="en-US" dirty="0" smtClean="0">
                <a:solidFill>
                  <a:srgbClr val="000000"/>
                </a:solidFill>
              </a:rPr>
              <a:t>David Forfia</a:t>
            </a:r>
          </a:p>
          <a:p>
            <a:pPr algn="ctr">
              <a:spcBef>
                <a:spcPct val="0"/>
              </a:spcBef>
            </a:pPr>
            <a:r>
              <a:rPr lang="en-US" altLang="en-US" sz="1400" dirty="0" smtClean="0">
                <a:solidFill>
                  <a:srgbClr val="000000"/>
                </a:solidFill>
              </a:rPr>
              <a:t>Director Enterprise Architecture </a:t>
            </a:r>
            <a:br>
              <a:rPr lang="en-US" altLang="en-US" sz="1400" dirty="0" smtClean="0">
                <a:solidFill>
                  <a:srgbClr val="000000"/>
                </a:solidFill>
              </a:rPr>
            </a:br>
            <a:r>
              <a:rPr lang="en-US" altLang="en-US" sz="1400" dirty="0" smtClean="0">
                <a:solidFill>
                  <a:srgbClr val="000000"/>
                </a:solidFill>
              </a:rPr>
              <a:t>&amp; IT Transformation</a:t>
            </a:r>
            <a:endParaRPr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7700" y="1371600"/>
            <a:ext cx="7924800" cy="3124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ERCOT Roadmap Process</a:t>
            </a:r>
            <a:br>
              <a:rPr lang="en-US" sz="2000" dirty="0" smtClean="0"/>
            </a:b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IT to IT Retail Market Technology Roadmap WebEx Timing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2018 Technology Project </a:t>
            </a:r>
            <a:r>
              <a:rPr lang="en-US" sz="2000" dirty="0" smtClean="0"/>
              <a:t>Forecast – ERCOT NAESB Upgrade</a:t>
            </a:r>
            <a:endParaRPr lang="en-US" sz="2000" dirty="0" smtClean="0"/>
          </a:p>
          <a:p>
            <a:pPr marL="457200" lvl="2">
              <a:defRPr/>
            </a:pPr>
            <a:endParaRPr lang="en-US" sz="2000" dirty="0"/>
          </a:p>
          <a:p>
            <a:pPr marL="0" lvl="1">
              <a:defRPr/>
            </a:pPr>
            <a:endParaRPr lang="en-US" sz="2400" i="1" dirty="0" smtClean="0"/>
          </a:p>
          <a:p>
            <a:pPr marL="0" lvl="1">
              <a:defRPr/>
            </a:pPr>
            <a:endParaRPr lang="en-US" sz="2400" i="1" dirty="0" smtClean="0"/>
          </a:p>
          <a:p>
            <a:pPr marL="0" lvl="1">
              <a:defRPr/>
            </a:pPr>
            <a:endParaRPr lang="en-US" sz="2400" i="1" dirty="0"/>
          </a:p>
          <a:p>
            <a:pPr marL="457200" lvl="2">
              <a:defRPr/>
            </a:pPr>
            <a:endParaRPr lang="en-US" sz="2400" dirty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marL="742950" lvl="2" indent="-28575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marL="0" lvl="1">
              <a:defRPr/>
            </a:pPr>
            <a:endParaRPr lang="en-US" sz="2400" dirty="0"/>
          </a:p>
          <a:p>
            <a:pPr marL="0" lvl="1">
              <a:defRPr/>
            </a:pPr>
            <a:endParaRPr lang="en-US" sz="2400" dirty="0"/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2143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Drives the Investment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56291"/>
            <a:ext cx="8534400" cy="56175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Tech Foundation Roadmaps</a:t>
            </a:r>
            <a:br>
              <a:rPr lang="en-US" sz="2000" dirty="0" smtClean="0"/>
            </a:br>
            <a:r>
              <a:rPr lang="en-US" sz="2000" dirty="0" smtClean="0"/>
              <a:t>are completed annually (1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Quarter) and </a:t>
            </a:r>
            <a:br>
              <a:rPr lang="en-US" sz="2000" dirty="0" smtClean="0"/>
            </a:br>
            <a:r>
              <a:rPr lang="en-US" sz="2000" dirty="0" smtClean="0"/>
              <a:t>reviewed and accepted by the ARB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Applications are assessed against the roadmaps </a:t>
            </a:r>
            <a:br>
              <a:rPr lang="en-US" sz="2000" dirty="0" smtClean="0"/>
            </a:br>
            <a:r>
              <a:rPr lang="en-US" sz="2000" dirty="0" smtClean="0"/>
              <a:t>bi-annually (</a:t>
            </a:r>
            <a:r>
              <a:rPr lang="en-US" sz="2000" dirty="0"/>
              <a:t>1</a:t>
            </a:r>
            <a:r>
              <a:rPr lang="en-US" sz="2000" dirty="0" smtClean="0"/>
              <a:t>Q/3Q) and as needed for the </a:t>
            </a:r>
            <a:br>
              <a:rPr lang="en-US" sz="2000" dirty="0" smtClean="0"/>
            </a:br>
            <a:r>
              <a:rPr lang="en-US" sz="2000" dirty="0" smtClean="0"/>
              <a:t>Board Deep Dive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Forecasting the need for</a:t>
            </a:r>
            <a:r>
              <a:rPr lang="en-US" sz="2000" dirty="0"/>
              <a:t> </a:t>
            </a:r>
            <a:r>
              <a:rPr lang="en-US" sz="2000" dirty="0" smtClean="0"/>
              <a:t>projects on the project </a:t>
            </a:r>
            <a:br>
              <a:rPr lang="en-US" sz="2000" dirty="0" smtClean="0"/>
            </a:br>
            <a:r>
              <a:rPr lang="en-US" sz="2000" dirty="0" smtClean="0"/>
              <a:t>incubator to address the trends using the </a:t>
            </a:r>
            <a:br>
              <a:rPr lang="en-US" sz="2000" dirty="0" smtClean="0"/>
            </a:br>
            <a:r>
              <a:rPr lang="en-US" sz="2000" dirty="0" smtClean="0"/>
              <a:t>Tech Foundation process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0800" y="5055264"/>
            <a:ext cx="2508847" cy="132593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4362" y="963276"/>
            <a:ext cx="3084838" cy="146586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9048" y="2695658"/>
            <a:ext cx="2260599" cy="1695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5109" y="3411563"/>
            <a:ext cx="2251672" cy="1337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9195" y="3543383"/>
            <a:ext cx="2041810" cy="153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4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Health Project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895" y="1143000"/>
            <a:ext cx="8534400" cy="4319832"/>
          </a:xfrm>
        </p:spPr>
        <p:txBody>
          <a:bodyPr>
            <a:noAutofit/>
          </a:bodyPr>
          <a:lstStyle/>
          <a:p>
            <a:r>
              <a:rPr lang="en-US" sz="1800" dirty="0" smtClean="0"/>
              <a:t>Continuous Application Maintenance</a:t>
            </a:r>
          </a:p>
          <a:p>
            <a:pPr marL="400050" lvl="1" indent="0">
              <a:buNone/>
            </a:pPr>
            <a:r>
              <a:rPr lang="en-US" sz="1100" dirty="0" smtClean="0"/>
              <a:t>Maintain </a:t>
            </a:r>
            <a:r>
              <a:rPr lang="en-US" sz="1100" dirty="0"/>
              <a:t>the Application </a:t>
            </a:r>
            <a:r>
              <a:rPr lang="en-US" sz="1100" dirty="0" smtClean="0"/>
              <a:t>in </a:t>
            </a:r>
            <a:r>
              <a:rPr lang="en-US" sz="1100" dirty="0"/>
              <a:t>conjunction with Business projects</a:t>
            </a:r>
            <a:br>
              <a:rPr lang="en-US" sz="1100" dirty="0"/>
            </a:br>
            <a:endParaRPr lang="en-US" sz="1100" dirty="0" smtClean="0"/>
          </a:p>
          <a:p>
            <a:pPr lvl="2"/>
            <a:r>
              <a:rPr lang="en-US" sz="900" dirty="0" smtClean="0"/>
              <a:t>Delivers business and application value at the same time</a:t>
            </a:r>
          </a:p>
          <a:p>
            <a:pPr lvl="2"/>
            <a:r>
              <a:rPr lang="en-US" sz="900" dirty="0" smtClean="0"/>
              <a:t>Reduces the overall cost by combining development and testing cycles</a:t>
            </a:r>
          </a:p>
          <a:p>
            <a:pPr lvl="2"/>
            <a:r>
              <a:rPr lang="en-US" sz="900" dirty="0" smtClean="0"/>
              <a:t>Keeps the application healthy as a matter of normal project processes thru incremental improvements</a:t>
            </a:r>
            <a:br>
              <a:rPr lang="en-US" sz="900" dirty="0" smtClean="0"/>
            </a:br>
            <a:endParaRPr lang="en-US" sz="2000" dirty="0" smtClean="0"/>
          </a:p>
          <a:p>
            <a:r>
              <a:rPr lang="en-US" sz="1800" dirty="0" smtClean="0"/>
              <a:t>Application Technology Refresh Project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sz="1100" dirty="0" smtClean="0"/>
              <a:t>Charter </a:t>
            </a:r>
            <a:r>
              <a:rPr lang="en-US" sz="1100" dirty="0"/>
              <a:t>an “Application Refresh” project to address the overall Application System</a:t>
            </a:r>
            <a:br>
              <a:rPr lang="en-US" sz="1100" dirty="0"/>
            </a:br>
            <a:endParaRPr lang="en-US" sz="1100" dirty="0"/>
          </a:p>
          <a:p>
            <a:pPr lvl="2"/>
            <a:r>
              <a:rPr lang="en-US" sz="900" dirty="0" smtClean="0"/>
              <a:t>Addresses the system technology as a whole</a:t>
            </a:r>
          </a:p>
          <a:p>
            <a:pPr lvl="2"/>
            <a:r>
              <a:rPr lang="en-US" sz="900" dirty="0" smtClean="0"/>
              <a:t>Biggest IT return for the investment</a:t>
            </a:r>
          </a:p>
          <a:p>
            <a:pPr lvl="2"/>
            <a:r>
              <a:rPr lang="en-US" sz="900" dirty="0" smtClean="0"/>
              <a:t>Biggest business operational improvement for the investment</a:t>
            </a:r>
          </a:p>
          <a:p>
            <a:pPr lvl="2"/>
            <a:r>
              <a:rPr lang="en-US" sz="900" dirty="0" smtClean="0"/>
              <a:t>Schedule strategically when there is limited planned business projects</a:t>
            </a:r>
          </a:p>
          <a:p>
            <a:pPr marL="1257300" lvl="2" indent="-457200"/>
            <a:endParaRPr lang="en-US" sz="900" dirty="0"/>
          </a:p>
          <a:p>
            <a:r>
              <a:rPr lang="en-US" sz="1800" dirty="0"/>
              <a:t>Platform Refresh Project</a:t>
            </a:r>
          </a:p>
          <a:p>
            <a:pPr marL="400050" lvl="1" indent="0">
              <a:buNone/>
            </a:pPr>
            <a:r>
              <a:rPr lang="en-US" sz="1100" dirty="0" smtClean="0"/>
              <a:t>Charter </a:t>
            </a:r>
            <a:r>
              <a:rPr lang="en-US" sz="1100" dirty="0"/>
              <a:t>a “Platform Refresh” project to address the platform across all </a:t>
            </a:r>
            <a:r>
              <a:rPr lang="en-US" sz="1100" dirty="0" smtClean="0"/>
              <a:t>applications</a:t>
            </a:r>
            <a:br>
              <a:rPr lang="en-US" sz="1100" dirty="0" smtClean="0"/>
            </a:br>
            <a:endParaRPr lang="en-US" sz="1100" dirty="0" smtClean="0"/>
          </a:p>
          <a:p>
            <a:pPr marL="1257300" lvl="2" indent="-457200"/>
            <a:r>
              <a:rPr lang="en-US" sz="900" dirty="0" smtClean="0"/>
              <a:t>Targets a single application component across the portfolio</a:t>
            </a:r>
          </a:p>
          <a:p>
            <a:pPr marL="1257300" lvl="2" indent="-457200"/>
            <a:r>
              <a:rPr lang="en-US" sz="900" dirty="0" smtClean="0"/>
              <a:t>Least improvement to the overall health</a:t>
            </a:r>
          </a:p>
          <a:p>
            <a:pPr marL="1257300" lvl="2" indent="-457200"/>
            <a:r>
              <a:rPr lang="en-US" sz="900" dirty="0" smtClean="0"/>
              <a:t>Least IT return for the investment</a:t>
            </a:r>
          </a:p>
          <a:p>
            <a:pPr marL="1257300" lvl="2" indent="-457200"/>
            <a:r>
              <a:rPr lang="en-US" sz="900" dirty="0" smtClean="0"/>
              <a:t>Least Business return for the investment and delay</a:t>
            </a:r>
          </a:p>
          <a:p>
            <a:pPr marL="1257300" lvl="2" indent="-457200"/>
            <a:r>
              <a:rPr lang="en-US" sz="900" dirty="0" smtClean="0"/>
              <a:t>Difficult to strategically schedule around other projects due to scope of impact</a:t>
            </a:r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55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to IT Technical Roadmap Webex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895" y="1143000"/>
            <a:ext cx="4840705" cy="4319832"/>
          </a:xfrm>
        </p:spPr>
        <p:txBody>
          <a:bodyPr>
            <a:noAutofit/>
          </a:bodyPr>
          <a:lstStyle/>
          <a:p>
            <a:r>
              <a:rPr lang="en-US" sz="1800" dirty="0" smtClean="0"/>
              <a:t>Continue </a:t>
            </a:r>
            <a:r>
              <a:rPr lang="en-US" sz="1800" dirty="0"/>
              <a:t>working groups as projects on normal timeline for project releases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/>
              <a:t>Proposing Scheduling in </a:t>
            </a:r>
            <a:r>
              <a:rPr lang="en-US" sz="1800" dirty="0" smtClean="0"/>
              <a:t>3Q2017</a:t>
            </a:r>
            <a:br>
              <a:rPr lang="en-US" sz="1800" dirty="0" smtClean="0"/>
            </a:br>
            <a:endParaRPr lang="en-US" sz="1800" dirty="0"/>
          </a:p>
          <a:p>
            <a:r>
              <a:rPr lang="en-US" sz="1800" dirty="0" smtClean="0"/>
              <a:t>Specific audience is IT Staff at the Market Participants</a:t>
            </a:r>
          </a:p>
          <a:p>
            <a:pPr lvl="1"/>
            <a:r>
              <a:rPr lang="en-US" sz="1400" dirty="0" smtClean="0"/>
              <a:t>ERCOT Technical upgrades potentially have impacts on Market Participants</a:t>
            </a:r>
          </a:p>
          <a:p>
            <a:pPr lvl="1"/>
            <a:r>
              <a:rPr lang="en-US" sz="1400" dirty="0" smtClean="0"/>
              <a:t>Market participant upgrades potentially have impacts on ERCOT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r>
              <a:rPr lang="en-US" sz="1800" dirty="0" smtClean="0"/>
              <a:t>Focusing on ERCOT Technical </a:t>
            </a:r>
            <a:r>
              <a:rPr lang="en-US" sz="1800" dirty="0" smtClean="0"/>
              <a:t>Roadmaps 2017 </a:t>
            </a:r>
            <a:r>
              <a:rPr lang="en-US" sz="1800" dirty="0" smtClean="0"/>
              <a:t>- 2022</a:t>
            </a:r>
            <a:endParaRPr lang="en-US" sz="9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  <a:p>
            <a:endParaRPr lang="en-US" sz="900" dirty="0" smtClean="0"/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1600" dirty="0" smtClean="0"/>
          </a:p>
          <a:p>
            <a:pPr marL="1257300" lvl="2" indent="-457200"/>
            <a:endParaRPr lang="en-US" sz="900" dirty="0"/>
          </a:p>
          <a:p>
            <a:pPr marL="457200" indent="-457200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524000"/>
            <a:ext cx="3581400" cy="2686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9128491">
            <a:off x="5264370" y="2464455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8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2018 Project </a:t>
            </a:r>
            <a:r>
              <a:rPr lang="en-US" dirty="0" smtClean="0"/>
              <a:t>Forecast – ERCOT NAESB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664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ERCOT needs to upgrade the </a:t>
            </a:r>
            <a:r>
              <a:rPr lang="en-US" sz="2400" dirty="0" smtClean="0"/>
              <a:t>NAESB Application </a:t>
            </a:r>
            <a:r>
              <a:rPr lang="en-US" sz="2400" dirty="0" smtClean="0"/>
              <a:t>Suite </a:t>
            </a:r>
          </a:p>
          <a:p>
            <a:pPr lvl="1"/>
            <a:r>
              <a:rPr lang="en-US" sz="2000" dirty="0" smtClean="0"/>
              <a:t>Targeted for a late 2018 or early 2019 release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400" dirty="0" smtClean="0"/>
              <a:t>Impacts</a:t>
            </a:r>
            <a:endParaRPr lang="en-US" sz="2000" dirty="0" smtClean="0"/>
          </a:p>
          <a:p>
            <a:pPr lvl="1"/>
            <a:r>
              <a:rPr lang="en-US" sz="2000" b="1" i="1" dirty="0"/>
              <a:t>Does not require participants to complete an upgrade </a:t>
            </a:r>
            <a:endParaRPr lang="en-US" sz="2000" b="1" i="1" dirty="0" smtClean="0"/>
          </a:p>
          <a:p>
            <a:pPr lvl="1"/>
            <a:r>
              <a:rPr lang="en-US" sz="2000" dirty="0" smtClean="0"/>
              <a:t>R</a:t>
            </a:r>
            <a:r>
              <a:rPr lang="en-US" sz="2000" dirty="0" smtClean="0"/>
              <a:t>equires </a:t>
            </a:r>
            <a:r>
              <a:rPr lang="en-US" sz="2000" dirty="0" smtClean="0"/>
              <a:t>Market Testing </a:t>
            </a:r>
            <a:r>
              <a:rPr lang="en-US" sz="2000" dirty="0" smtClean="0"/>
              <a:t>and should be in budget request for 2018</a:t>
            </a:r>
            <a:r>
              <a:rPr lang="en-US" sz="2000" b="1" i="1" dirty="0" smtClean="0"/>
              <a:t/>
            </a:r>
            <a:br>
              <a:rPr lang="en-US" sz="2000" b="1" i="1" dirty="0" smtClean="0"/>
            </a:br>
            <a:endParaRPr lang="en-US" sz="2000" b="1" i="1" dirty="0"/>
          </a:p>
          <a:p>
            <a:r>
              <a:rPr lang="en-US" sz="2400" dirty="0" smtClean="0"/>
              <a:t>Benefits</a:t>
            </a:r>
          </a:p>
          <a:p>
            <a:pPr lvl="1"/>
            <a:r>
              <a:rPr lang="en-US" sz="2000" dirty="0" smtClean="0"/>
              <a:t>Enables </a:t>
            </a:r>
            <a:r>
              <a:rPr lang="en-US" sz="2000" dirty="0" smtClean="0"/>
              <a:t>Participants capable of using enhanced encryption while supporting current encryption</a:t>
            </a:r>
          </a:p>
          <a:p>
            <a:pPr lvl="1"/>
            <a:r>
              <a:rPr lang="en-US" sz="2000" dirty="0" smtClean="0"/>
              <a:t>Enables RMS to choose upgrade to a version of the NAESB standard above 1.7 when the committee determines the need.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7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Questions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95600"/>
            <a:ext cx="8534400" cy="60960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Additional Questions 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259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3EEE1ECD947947965D171B932E8DFA" ma:contentTypeVersion="0" ma:contentTypeDescription="Create a new document." ma:contentTypeScope="" ma:versionID="15ea593158aa45746e52440e01eccb84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elements/1.1/"/>
    <ds:schemaRef ds:uri="c34af464-7aa1-4edd-9be4-83dffc1cb926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07FE6-5A29-432D-8855-31F97BDE68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87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Planning Drives the Investment </vt:lpstr>
      <vt:lpstr>Technical Health Project Strategy</vt:lpstr>
      <vt:lpstr>IT to IT Technical Roadmap Webex</vt:lpstr>
      <vt:lpstr>2018 Project Forecast – ERCOT NAESB Upgrade</vt:lpstr>
      <vt:lpstr>Questions 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Forfia, David</cp:lastModifiedBy>
  <cp:revision>71</cp:revision>
  <cp:lastPrinted>2016-01-21T20:53:15Z</cp:lastPrinted>
  <dcterms:created xsi:type="dcterms:W3CDTF">2016-01-21T15:20:31Z</dcterms:created>
  <dcterms:modified xsi:type="dcterms:W3CDTF">2017-07-10T16:29:51Z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0x0101007B3EEE1ECD947947965D171B932E8DFA</vt:lpwstr>
  </property>
</Properties>
</file>