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5"/>
  </p:notesMasterIdLst>
  <p:handoutMasterIdLst>
    <p:handoutMasterId r:id="rId16"/>
  </p:handoutMasterIdLst>
  <p:sldIdLst>
    <p:sldId id="260" r:id="rId7"/>
    <p:sldId id="258" r:id="rId8"/>
    <p:sldId id="328" r:id="rId9"/>
    <p:sldId id="307" r:id="rId10"/>
    <p:sldId id="327" r:id="rId11"/>
    <p:sldId id="329" r:id="rId12"/>
    <p:sldId id="331" r:id="rId13"/>
    <p:sldId id="330" r:id="rId1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367" autoAdjust="0"/>
    <p:restoredTop sz="98752" autoAdjust="0"/>
  </p:normalViewPr>
  <p:slideViewPr>
    <p:cSldViewPr showGuides="1">
      <p:cViewPr varScale="1">
        <p:scale>
          <a:sx n="86" d="100"/>
          <a:sy n="86" d="100"/>
        </p:scale>
        <p:origin x="9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7/7/2017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7/7/2017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3612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9524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1194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6076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81849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rcot.com/services/projects/index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412906" y="2413338"/>
            <a:ext cx="564603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Retail Project Update</a:t>
            </a:r>
          </a:p>
          <a:p>
            <a:endParaRPr lang="en-US" sz="2400" b="1" dirty="0"/>
          </a:p>
          <a:p>
            <a:endParaRPr lang="en-US" dirty="0"/>
          </a:p>
          <a:p>
            <a:r>
              <a:rPr lang="en-US" dirty="0" smtClean="0"/>
              <a:t>July 11,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295400" y="1219200"/>
            <a:ext cx="6934200" cy="3886200"/>
          </a:xfrm>
        </p:spPr>
        <p:txBody>
          <a:bodyPr/>
          <a:lstStyle/>
          <a:p>
            <a:r>
              <a:rPr lang="en-US" sz="2400" dirty="0" smtClean="0"/>
              <a:t>Project Portfolio Update</a:t>
            </a:r>
            <a:endParaRPr lang="en-US" sz="1800" dirty="0" smtClean="0"/>
          </a:p>
          <a:p>
            <a:pPr lvl="1"/>
            <a:r>
              <a:rPr lang="en-US" sz="1800" dirty="0" smtClean="0"/>
              <a:t>Retail Project Update</a:t>
            </a:r>
          </a:p>
          <a:p>
            <a:pPr lvl="1"/>
            <a:r>
              <a:rPr lang="en-US" sz="1800" dirty="0" smtClean="0"/>
              <a:t>2017 </a:t>
            </a:r>
            <a:r>
              <a:rPr lang="en-US" sz="1800" dirty="0"/>
              <a:t>Release </a:t>
            </a:r>
            <a:r>
              <a:rPr lang="en-US" sz="1800" dirty="0" smtClean="0"/>
              <a:t>Targets</a:t>
            </a:r>
          </a:p>
          <a:p>
            <a:pPr lvl="1"/>
            <a:r>
              <a:rPr lang="en-US" sz="1800" dirty="0" smtClean="0"/>
              <a:t>2018 Release Targets</a:t>
            </a:r>
          </a:p>
        </p:txBody>
      </p:sp>
      <p:sp>
        <p:nvSpPr>
          <p:cNvPr id="3" name="TextBox 3"/>
          <p:cNvSpPr txBox="1">
            <a:spLocks noChangeArrowheads="1"/>
          </p:cNvSpPr>
          <p:nvPr/>
        </p:nvSpPr>
        <p:spPr bwMode="auto">
          <a:xfrm>
            <a:off x="1093470" y="6096000"/>
            <a:ext cx="7795260" cy="56015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endParaRPr lang="en-US" sz="800" b="0" dirty="0"/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b="0" dirty="0"/>
              <a:t>Location of Project Priority List (PPL):   </a:t>
            </a:r>
            <a:r>
              <a:rPr lang="en-US" b="0" dirty="0">
                <a:hlinkClick r:id="rId3"/>
              </a:rPr>
              <a:t>http://www.ercot.com/services/projects/index</a:t>
            </a:r>
            <a:endParaRPr lang="en-US" b="0" dirty="0"/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endParaRPr lang="en-US" sz="800" b="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371600" y="243682"/>
            <a:ext cx="5105400" cy="51831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solidFill>
                  <a:schemeClr val="accent1"/>
                </a:solidFill>
              </a:rPr>
              <a:t>Project Update Agenda</a:t>
            </a:r>
            <a:endParaRPr lang="en-US" sz="28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0499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3733800" cy="527613"/>
          </a:xfrm>
        </p:spPr>
        <p:txBody>
          <a:bodyPr/>
          <a:lstStyle/>
          <a:p>
            <a:r>
              <a:rPr lang="en-US" sz="2200" b="1" dirty="0" smtClean="0">
                <a:solidFill>
                  <a:schemeClr val="accent1"/>
                </a:solidFill>
              </a:rPr>
              <a:t>Retail Project </a:t>
            </a:r>
            <a:r>
              <a:rPr lang="en-US" sz="2200" dirty="0" smtClean="0"/>
              <a:t>Update</a:t>
            </a:r>
            <a:endParaRPr lang="en-US" sz="22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7981106"/>
              </p:ext>
            </p:extLst>
          </p:nvPr>
        </p:nvGraphicFramePr>
        <p:xfrm>
          <a:off x="209191" y="914400"/>
          <a:ext cx="8782408" cy="1763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7812"/>
                <a:gridCol w="3928972"/>
                <a:gridCol w="3235624"/>
              </a:tblGrid>
              <a:tr h="38099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Rev </a:t>
                      </a:r>
                      <a:r>
                        <a:rPr lang="en-US" baseline="0" dirty="0" smtClean="0"/>
                        <a:t>Request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Results /</a:t>
                      </a:r>
                      <a:r>
                        <a:rPr lang="en-US" baseline="0" dirty="0" smtClean="0"/>
                        <a:t> Status</a:t>
                      </a:r>
                      <a:endParaRPr lang="en-US" dirty="0"/>
                    </a:p>
                  </a:txBody>
                  <a:tcPr anchor="ctr"/>
                </a:tc>
              </a:tr>
              <a:tr h="347740">
                <a:tc>
                  <a:txBody>
                    <a:bodyPr/>
                    <a:lstStyle/>
                    <a:p>
                      <a:pPr algn="ctr"/>
                      <a:r>
                        <a:rPr lang="en-US" sz="1200" i="1" dirty="0" smtClean="0"/>
                        <a:t>N/A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Mass</a:t>
                      </a:r>
                      <a:r>
                        <a:rPr lang="en-US" sz="1200" baseline="0" dirty="0" smtClean="0"/>
                        <a:t> Transition/Acquisition Enhancements</a:t>
                      </a:r>
                      <a:endParaRPr lang="en-US" sz="12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aseline="0" dirty="0" smtClean="0"/>
                        <a:t>Went live </a:t>
                      </a:r>
                      <a:r>
                        <a:rPr lang="en-US" sz="1200" baseline="0" dirty="0" smtClean="0"/>
                        <a:t>in June 2017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aseline="0" dirty="0" smtClean="0"/>
                        <a:t>Initial releases delivered </a:t>
                      </a:r>
                      <a:r>
                        <a:rPr lang="en-US" sz="1200" baseline="0" dirty="0" smtClean="0"/>
                        <a:t>various RRs</a:t>
                      </a:r>
                      <a:endParaRPr lang="en-US" sz="1200" dirty="0" smtClean="0"/>
                    </a:p>
                  </a:txBody>
                  <a:tcPr anchor="ctr"/>
                </a:tc>
              </a:tr>
              <a:tr h="46795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N/A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EDI Translator and Mapping Replacement Assessment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Initiated in February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Recommendation</a:t>
                      </a:r>
                      <a:r>
                        <a:rPr lang="en-US" sz="1200" baseline="0" dirty="0" smtClean="0"/>
                        <a:t> expected in </a:t>
                      </a:r>
                      <a:r>
                        <a:rPr lang="en-US" sz="1200" baseline="0" dirty="0" smtClean="0"/>
                        <a:t>Sept 2017</a:t>
                      </a:r>
                      <a:endParaRPr lang="en-US" sz="1200" dirty="0" smtClean="0"/>
                    </a:p>
                  </a:txBody>
                  <a:tcPr anchor="ctr"/>
                </a:tc>
              </a:tr>
              <a:tr h="43569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NPRR778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Modifications to Date Change and Cancellation Evaluation Window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Scheduled</a:t>
                      </a:r>
                      <a:r>
                        <a:rPr lang="en-US" sz="1200" baseline="0" dirty="0" smtClean="0"/>
                        <a:t> to </a:t>
                      </a:r>
                      <a:r>
                        <a:rPr lang="en-US" sz="1200" dirty="0" smtClean="0"/>
                        <a:t>gate to Execution</a:t>
                      </a:r>
                      <a:r>
                        <a:rPr lang="en-US" sz="1200" baseline="0" dirty="0" smtClean="0"/>
                        <a:t> on 7/19/2017</a:t>
                      </a:r>
                      <a:endParaRPr lang="en-US" sz="12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aseline="0" dirty="0" smtClean="0"/>
                        <a:t>Targeted for go-live in </a:t>
                      </a:r>
                      <a:r>
                        <a:rPr lang="en-US" sz="1200" baseline="0" dirty="0" smtClean="0"/>
                        <a:t>10/29/2017</a:t>
                      </a:r>
                      <a:endParaRPr lang="en-US" sz="1200" dirty="0" smtClean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7531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686800" cy="527613"/>
          </a:xfrm>
        </p:spPr>
        <p:txBody>
          <a:bodyPr/>
          <a:lstStyle/>
          <a:p>
            <a:r>
              <a:rPr lang="en-US" sz="2200" b="1" dirty="0" smtClean="0">
                <a:solidFill>
                  <a:schemeClr val="accent1"/>
                </a:solidFill>
              </a:rPr>
              <a:t>2017 Release Targets – Board Approved NPRRs / SCRs / </a:t>
            </a:r>
            <a:r>
              <a:rPr lang="en-US" sz="2200" b="1" dirty="0" err="1" smtClean="0">
                <a:solidFill>
                  <a:schemeClr val="accent1"/>
                </a:solidFill>
              </a:rPr>
              <a:t>xGRRs</a:t>
            </a:r>
            <a:r>
              <a:rPr lang="en-US" sz="2200" b="1" dirty="0" smtClean="0">
                <a:solidFill>
                  <a:schemeClr val="accent1"/>
                </a:solidFill>
              </a:rPr>
              <a:t> </a:t>
            </a:r>
            <a:endParaRPr lang="en-US" sz="22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sp>
        <p:nvSpPr>
          <p:cNvPr id="29" name="TextBox 15"/>
          <p:cNvSpPr txBox="1">
            <a:spLocks noChangeArrowheads="1"/>
          </p:cNvSpPr>
          <p:nvPr/>
        </p:nvSpPr>
        <p:spPr bwMode="auto">
          <a:xfrm>
            <a:off x="160280" y="5447632"/>
            <a:ext cx="3174414" cy="40011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Go-live dates can differ from Protocol effective dates – Please refer to market notices for more details</a:t>
            </a:r>
          </a:p>
        </p:txBody>
      </p:sp>
      <p:sp>
        <p:nvSpPr>
          <p:cNvPr id="30" name="TextBox 22"/>
          <p:cNvSpPr txBox="1">
            <a:spLocks noChangeArrowheads="1"/>
          </p:cNvSpPr>
          <p:nvPr/>
        </p:nvSpPr>
        <p:spPr bwMode="auto">
          <a:xfrm>
            <a:off x="160279" y="5904832"/>
            <a:ext cx="3174415" cy="26161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Release targets are subject to change</a:t>
            </a:r>
          </a:p>
        </p:txBody>
      </p:sp>
      <p:sp>
        <p:nvSpPr>
          <p:cNvPr id="32" name="TextBox 23"/>
          <p:cNvSpPr txBox="1">
            <a:spLocks noChangeArrowheads="1"/>
          </p:cNvSpPr>
          <p:nvPr/>
        </p:nvSpPr>
        <p:spPr bwMode="auto">
          <a:xfrm>
            <a:off x="3456567" y="5439839"/>
            <a:ext cx="2895600" cy="66172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APPENDIX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Red </a:t>
            </a: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Text: </a:t>
            </a: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New </a:t>
            </a: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additions and target release </a:t>
            </a: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changes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Strike-Through Text: Previous target release changes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(a), (b), etc. indicates multiple </a:t>
            </a: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phases</a:t>
            </a:r>
            <a:endParaRPr kumimoji="0" lang="en-US" sz="9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graphicFrame>
        <p:nvGraphicFramePr>
          <p:cNvPr id="33" name="Group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5242966"/>
              </p:ext>
            </p:extLst>
          </p:nvPr>
        </p:nvGraphicFramePr>
        <p:xfrm>
          <a:off x="160280" y="838201"/>
          <a:ext cx="8839200" cy="3800855"/>
        </p:xfrm>
        <a:graphic>
          <a:graphicData uri="http://schemas.openxmlformats.org/drawingml/2006/table">
            <a:tbl>
              <a:tblPr/>
              <a:tblGrid>
                <a:gridCol w="1439920"/>
                <a:gridCol w="1524000"/>
                <a:gridCol w="1524191"/>
                <a:gridCol w="1504660"/>
                <a:gridCol w="1390749"/>
                <a:gridCol w="1455680"/>
              </a:tblGrid>
              <a:tr h="5495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March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3/7 – 3/9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5/1 – 5/11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June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6/27 – 6/29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August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8/29 – 8/31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October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10/31 – 11/2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December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12/5 – 12/7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</a:tr>
              <a:tr h="242225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NPRR272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NPRR649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NPRR753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NPRR764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NPRR785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RMGRR134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NPRR790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SCR790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NPRR746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NPRR786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NPRR792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NOGRR164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PGRR051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RRGRR003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RRGRR006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RRGRR007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RRGRR009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PGRR046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NPRR573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NPRR789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NPRR797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NPRR801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NPRR744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NPRR758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NPRR775</a:t>
                      </a:r>
                      <a:endParaRPr kumimoji="0" lang="en-US" sz="1200" b="0" i="0" u="none" strike="sng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NPRR782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NPRR778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SCR789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35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</a:tr>
            </a:tbl>
          </a:graphicData>
        </a:graphic>
      </p:graphicFrame>
      <p:sp>
        <p:nvSpPr>
          <p:cNvPr id="34" name="TextBox 21"/>
          <p:cNvSpPr txBox="1">
            <a:spLocks noChangeArrowheads="1"/>
          </p:cNvSpPr>
          <p:nvPr/>
        </p:nvSpPr>
        <p:spPr bwMode="auto">
          <a:xfrm>
            <a:off x="7065242" y="5480871"/>
            <a:ext cx="1561038" cy="83099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sng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Project Status Codes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NS = Not Started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I     = Initiation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P    = Planning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E    = Execution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H    = On Hold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315200" y="1400352"/>
            <a:ext cx="236905" cy="1800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endParaRPr kumimoji="0" lang="en-US" sz="10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endParaRPr kumimoji="0" lang="en-US" sz="5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i="1" kern="0" dirty="0" smtClean="0">
                <a:solidFill>
                  <a:srgbClr val="000000"/>
                </a:solidFill>
              </a:rPr>
              <a:t> </a:t>
            </a:r>
            <a:endParaRPr lang="en-US" sz="2800" b="1" i="1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</p:txBody>
      </p:sp>
      <p:sp>
        <p:nvSpPr>
          <p:cNvPr id="39" name="TextBox 13"/>
          <p:cNvSpPr txBox="1">
            <a:spLocks noChangeArrowheads="1"/>
          </p:cNvSpPr>
          <p:nvPr/>
        </p:nvSpPr>
        <p:spPr bwMode="auto">
          <a:xfrm>
            <a:off x="160280" y="4642442"/>
            <a:ext cx="8839200" cy="261610"/>
          </a:xfrm>
          <a:prstGeom prst="rect">
            <a:avLst/>
          </a:prstGeom>
          <a:solidFill>
            <a:srgbClr val="BBE0E3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TBD Items </a:t>
            </a: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(and point at which they became “TBD”)</a:t>
            </a:r>
            <a:endParaRPr kumimoji="0" lang="en-US" sz="11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graphicFrame>
        <p:nvGraphicFramePr>
          <p:cNvPr id="40" name="Table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2679017"/>
              </p:ext>
            </p:extLst>
          </p:nvPr>
        </p:nvGraphicFramePr>
        <p:xfrm>
          <a:off x="168443" y="4908113"/>
          <a:ext cx="8823157" cy="464820"/>
        </p:xfrm>
        <a:graphic>
          <a:graphicData uri="http://schemas.openxmlformats.org/drawingml/2006/table">
            <a:tbl>
              <a:tblPr firstRow="1" bandRow="1"/>
              <a:tblGrid>
                <a:gridCol w="1812757"/>
                <a:gridCol w="1371600"/>
                <a:gridCol w="1447800"/>
                <a:gridCol w="4191000"/>
              </a:tblGrid>
              <a:tr h="239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050" b="0" dirty="0" smtClean="0">
                          <a:solidFill>
                            <a:schemeClr val="tx1"/>
                          </a:solidFill>
                        </a:rPr>
                        <a:t>2014</a:t>
                      </a:r>
                      <a:endParaRPr 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050" b="0" dirty="0" smtClean="0">
                          <a:solidFill>
                            <a:schemeClr val="tx1"/>
                          </a:solidFill>
                        </a:rPr>
                        <a:t>2015</a:t>
                      </a:r>
                      <a:endParaRPr 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0" dirty="0" smtClean="0">
                          <a:solidFill>
                            <a:schemeClr val="tx1"/>
                          </a:solidFill>
                        </a:rPr>
                        <a:t>2016</a:t>
                      </a:r>
                      <a:endParaRPr 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0" dirty="0" smtClean="0">
                          <a:solidFill>
                            <a:schemeClr val="tx1"/>
                          </a:solidFill>
                        </a:rPr>
                        <a:t>2017</a:t>
                      </a:r>
                      <a:endParaRPr 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</a:tr>
              <a:tr h="20354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 smtClean="0">
                          <a:solidFill>
                            <a:schemeClr val="tx1"/>
                          </a:solidFill>
                        </a:rPr>
                        <a:t>NPRR664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800" b="0" strike="noStrike" dirty="0" smtClean="0">
                          <a:solidFill>
                            <a:schemeClr val="tx1"/>
                          </a:solidFill>
                        </a:rPr>
                        <a:t>None</a:t>
                      </a:r>
                      <a:endParaRPr lang="en-US" sz="800" b="0" strike="noStrik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strike="noStrike" dirty="0" smtClean="0">
                          <a:solidFill>
                            <a:schemeClr val="tx1"/>
                          </a:solidFill>
                        </a:rPr>
                        <a:t>SCR781  P</a:t>
                      </a:r>
                      <a:endParaRPr lang="en-US" sz="800" b="0" strike="sngStrik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strike="noStrike" dirty="0" smtClean="0">
                          <a:solidFill>
                            <a:schemeClr val="tx1"/>
                          </a:solidFill>
                        </a:rPr>
                        <a:t>NPRR702  P, NPRR776, NPRR808, NPRR809, NPRR810, NPRR812, PGRR052</a:t>
                      </a:r>
                      <a:endParaRPr lang="en-US" sz="800" b="0" strike="noStrik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tint val="4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22" name="TextBox 12"/>
          <p:cNvSpPr txBox="1">
            <a:spLocks noChangeArrowheads="1"/>
          </p:cNvSpPr>
          <p:nvPr/>
        </p:nvSpPr>
        <p:spPr bwMode="auto">
          <a:xfrm>
            <a:off x="7552105" y="3082774"/>
            <a:ext cx="1439495" cy="430887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kern="0" dirty="0" smtClean="0"/>
              <a:t>12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charset="0"/>
              </a:rPr>
              <a:t>/9 – </a:t>
            </a:r>
            <a:r>
              <a:rPr lang="en-US" sz="1200" kern="0" dirty="0" smtClean="0"/>
              <a:t>12/10 </a:t>
            </a:r>
            <a:r>
              <a:rPr lang="en-US" sz="1000" kern="0" dirty="0">
                <a:solidFill>
                  <a:srgbClr val="000000"/>
                </a:solidFill>
              </a:rPr>
              <a:t>(Retail)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20" name="TextBox 12"/>
          <p:cNvSpPr txBox="1">
            <a:spLocks noChangeArrowheads="1"/>
          </p:cNvSpPr>
          <p:nvPr/>
        </p:nvSpPr>
        <p:spPr bwMode="auto">
          <a:xfrm>
            <a:off x="3036069" y="4056088"/>
            <a:ext cx="1445612" cy="230832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900" kern="0" dirty="0" smtClean="0"/>
              <a:t>5/8</a:t>
            </a:r>
            <a:r>
              <a:rPr lang="en-US" sz="900" kern="0" dirty="0" smtClean="0">
                <a:solidFill>
                  <a:srgbClr val="FF0000"/>
                </a:solidFill>
              </a:rPr>
              <a:t> </a:t>
            </a:r>
            <a:r>
              <a:rPr lang="en-US" sz="900" kern="0" dirty="0" smtClean="0"/>
              <a:t>– NMMS</a:t>
            </a:r>
            <a:r>
              <a:rPr lang="en-US" sz="900" kern="0" dirty="0">
                <a:solidFill>
                  <a:srgbClr val="000000"/>
                </a:solidFill>
              </a:rPr>
              <a:t> </a:t>
            </a:r>
            <a:r>
              <a:rPr lang="en-US" sz="900" kern="0" dirty="0" smtClean="0">
                <a:solidFill>
                  <a:srgbClr val="000000"/>
                </a:solidFill>
              </a:rPr>
              <a:t>Upgrade</a:t>
            </a:r>
            <a:endParaRPr lang="en-US" sz="1200" kern="0" dirty="0" smtClean="0"/>
          </a:p>
        </p:txBody>
      </p:sp>
      <p:sp>
        <p:nvSpPr>
          <p:cNvPr id="21" name="TextBox 12"/>
          <p:cNvSpPr txBox="1">
            <a:spLocks noChangeArrowheads="1"/>
          </p:cNvSpPr>
          <p:nvPr/>
        </p:nvSpPr>
        <p:spPr bwMode="auto">
          <a:xfrm>
            <a:off x="1596526" y="2838650"/>
            <a:ext cx="1527048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0" dirty="0" smtClean="0"/>
              <a:t>5/15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25" name="TextBox 12"/>
          <p:cNvSpPr txBox="1">
            <a:spLocks noChangeArrowheads="1"/>
          </p:cNvSpPr>
          <p:nvPr/>
        </p:nvSpPr>
        <p:spPr bwMode="auto">
          <a:xfrm>
            <a:off x="3122655" y="3142466"/>
            <a:ext cx="1517904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0" noProof="0" dirty="0" smtClean="0"/>
              <a:t>6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charset="0"/>
              </a:rPr>
              <a:t>/1</a:t>
            </a:r>
          </a:p>
        </p:txBody>
      </p:sp>
      <p:sp>
        <p:nvSpPr>
          <p:cNvPr id="27" name="TextBox 12"/>
          <p:cNvSpPr txBox="1">
            <a:spLocks noChangeArrowheads="1"/>
          </p:cNvSpPr>
          <p:nvPr/>
        </p:nvSpPr>
        <p:spPr bwMode="auto">
          <a:xfrm>
            <a:off x="6147256" y="3076812"/>
            <a:ext cx="1396970" cy="430887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kern="0" dirty="0" smtClean="0"/>
              <a:t>11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charset="0"/>
              </a:rPr>
              <a:t>/11 – </a:t>
            </a:r>
            <a:r>
              <a:rPr lang="en-US" sz="1200" kern="0" dirty="0" smtClean="0"/>
              <a:t>11/12 </a:t>
            </a:r>
            <a:r>
              <a:rPr lang="en-US" sz="1000" kern="0" dirty="0">
                <a:solidFill>
                  <a:srgbClr val="000000"/>
                </a:solidFill>
              </a:rPr>
              <a:t>(Retail)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759071" y="1406086"/>
            <a:ext cx="370549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noProof="0" dirty="0" smtClean="0">
                <a:solidFill>
                  <a:srgbClr val="000000"/>
                </a:solidFill>
              </a:rPr>
              <a:t>E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noProof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500" b="1" i="1" u="none" strike="noStrike" kern="0" cap="none" spc="0" normalizeH="0" baseline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noProof="0" dirty="0" smtClean="0">
                <a:solidFill>
                  <a:srgbClr val="000000"/>
                </a:solidFill>
              </a:rPr>
              <a:t> </a:t>
            </a: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296407" y="1403222"/>
            <a:ext cx="370549" cy="2354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noProof="0" dirty="0" smtClean="0">
                <a:solidFill>
                  <a:srgbClr val="000000"/>
                </a:solidFill>
              </a:rPr>
              <a:t>E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500" b="1" i="1" u="none" strike="noStrike" kern="0" cap="none" spc="0" normalizeH="0" baseline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E</a:t>
            </a:r>
            <a:endParaRPr lang="en-US" sz="1000" b="1" i="1" kern="0" noProof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noProof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noProof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9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noProof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noProof="0" dirty="0" smtClean="0">
                <a:solidFill>
                  <a:srgbClr val="000000"/>
                </a:solidFill>
              </a:rPr>
              <a:t>E </a:t>
            </a: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805167" y="1394984"/>
            <a:ext cx="370549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P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5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noProof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500" b="1" i="1" u="none" strike="noStrike" kern="0" cap="none" spc="0" normalizeH="0" baseline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noProof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noProof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noProof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6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noProof="0" dirty="0" smtClean="0">
                <a:solidFill>
                  <a:srgbClr val="000000"/>
                </a:solidFill>
              </a:rPr>
              <a:t>  </a:t>
            </a: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214509" y="1391700"/>
            <a:ext cx="37054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P</a:t>
            </a:r>
            <a:endParaRPr kumimoji="0" lang="en-US" sz="10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5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noProof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noProof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500" b="1" i="1" u="none" strike="noStrike" kern="0" cap="none" spc="0" normalizeH="0" baseline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noProof="0" dirty="0" smtClean="0">
                <a:solidFill>
                  <a:srgbClr val="000000"/>
                </a:solidFill>
              </a:rPr>
              <a:t> </a:t>
            </a: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638685" y="1400352"/>
            <a:ext cx="37054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NS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5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noProof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noProof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500" b="1" i="1" u="none" strike="noStrike" kern="0" cap="none" spc="0" normalizeH="0" baseline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noProof="0" dirty="0" smtClean="0">
                <a:solidFill>
                  <a:srgbClr val="000000"/>
                </a:solidFill>
              </a:rPr>
              <a:t> </a:t>
            </a: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</a:p>
        </p:txBody>
      </p:sp>
      <p:sp>
        <p:nvSpPr>
          <p:cNvPr id="44" name="TextBox 12"/>
          <p:cNvSpPr txBox="1">
            <a:spLocks noChangeArrowheads="1"/>
          </p:cNvSpPr>
          <p:nvPr/>
        </p:nvSpPr>
        <p:spPr bwMode="auto">
          <a:xfrm>
            <a:off x="4647890" y="3074313"/>
            <a:ext cx="1501431" cy="430887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0" dirty="0" smtClean="0"/>
              <a:t>9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charset="0"/>
              </a:rPr>
              <a:t>/16 – 9/17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(Retail)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26" name="TextBox 12"/>
          <p:cNvSpPr txBox="1">
            <a:spLocks noChangeArrowheads="1"/>
          </p:cNvSpPr>
          <p:nvPr/>
        </p:nvSpPr>
        <p:spPr bwMode="auto">
          <a:xfrm>
            <a:off x="157646" y="3536735"/>
            <a:ext cx="1439495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0" dirty="0" smtClean="0"/>
              <a:t>2/1</a:t>
            </a:r>
            <a:endParaRPr kumimoji="0" lang="en-US" sz="1200" i="0" u="none" kern="0" cap="none" spc="0" normalizeH="0" baseline="0" noProof="0" dirty="0" smtClean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756711" y="3150379"/>
            <a:ext cx="370549" cy="1123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5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noProof="0" dirty="0" smtClean="0">
                <a:solidFill>
                  <a:srgbClr val="000000"/>
                </a:solidFill>
              </a:rPr>
              <a:t>E</a:t>
            </a: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79781" y="1391700"/>
            <a:ext cx="304892" cy="30623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Wingdings" panose="05000000000000000000" pitchFamily="2" charset="2"/>
              </a:rPr>
              <a:t>ü</a:t>
            </a:r>
          </a:p>
          <a:p>
            <a:endParaRPr lang="en-US" sz="200" dirty="0">
              <a:latin typeface="Wingdings" panose="05000000000000000000" pitchFamily="2" charset="2"/>
            </a:endParaRPr>
          </a:p>
          <a:p>
            <a:r>
              <a:rPr lang="en-US" sz="1200" dirty="0">
                <a:latin typeface="Wingdings" panose="05000000000000000000" pitchFamily="2" charset="2"/>
              </a:rPr>
              <a:t>ü</a:t>
            </a:r>
          </a:p>
          <a:p>
            <a:endParaRPr lang="en-US" sz="200" dirty="0" smtClean="0">
              <a:latin typeface="Wingdings" panose="05000000000000000000" pitchFamily="2" charset="2"/>
            </a:endParaRPr>
          </a:p>
          <a:p>
            <a:r>
              <a:rPr lang="en-US" sz="1200" dirty="0" smtClean="0">
                <a:latin typeface="Wingdings" panose="05000000000000000000" pitchFamily="2" charset="2"/>
              </a:rPr>
              <a:t>ü</a:t>
            </a:r>
            <a:endParaRPr lang="en-US" sz="1200" dirty="0">
              <a:latin typeface="Wingdings" panose="05000000000000000000" pitchFamily="2" charset="2"/>
            </a:endParaRPr>
          </a:p>
          <a:p>
            <a:endParaRPr lang="en-US" sz="200" dirty="0" smtClean="0">
              <a:latin typeface="Wingdings" panose="05000000000000000000" pitchFamily="2" charset="2"/>
            </a:endParaRPr>
          </a:p>
          <a:p>
            <a:r>
              <a:rPr lang="en-US" sz="1200" dirty="0" smtClean="0">
                <a:latin typeface="Wingdings" panose="05000000000000000000" pitchFamily="2" charset="2"/>
              </a:rPr>
              <a:t>ü</a:t>
            </a:r>
            <a:endParaRPr lang="en-US" sz="1200" dirty="0">
              <a:latin typeface="Wingdings" panose="05000000000000000000" pitchFamily="2" charset="2"/>
            </a:endParaRPr>
          </a:p>
          <a:p>
            <a:endParaRPr lang="en-US" sz="200" dirty="0" smtClean="0">
              <a:latin typeface="Wingdings" panose="05000000000000000000" pitchFamily="2" charset="2"/>
            </a:endParaRPr>
          </a:p>
          <a:p>
            <a:r>
              <a:rPr lang="en-US" sz="1200" dirty="0" smtClean="0">
                <a:latin typeface="Wingdings" panose="05000000000000000000" pitchFamily="2" charset="2"/>
              </a:rPr>
              <a:t>ü</a:t>
            </a:r>
          </a:p>
          <a:p>
            <a:endParaRPr lang="en-US" sz="200" dirty="0">
              <a:latin typeface="Wingdings" panose="05000000000000000000" pitchFamily="2" charset="2"/>
            </a:endParaRPr>
          </a:p>
          <a:p>
            <a:r>
              <a:rPr lang="en-US" sz="1200" dirty="0">
                <a:latin typeface="Wingdings" panose="05000000000000000000" pitchFamily="2" charset="2"/>
              </a:rPr>
              <a:t>ü</a:t>
            </a:r>
          </a:p>
          <a:p>
            <a:endParaRPr lang="en-US" sz="200" dirty="0">
              <a:latin typeface="Wingdings" panose="05000000000000000000" pitchFamily="2" charset="2"/>
            </a:endParaRPr>
          </a:p>
          <a:p>
            <a:endParaRPr lang="en-US" sz="1200" dirty="0" smtClean="0">
              <a:latin typeface="Wingdings" panose="05000000000000000000" pitchFamily="2" charset="2"/>
            </a:endParaRPr>
          </a:p>
          <a:p>
            <a:endParaRPr lang="en-US" sz="1050" dirty="0">
              <a:latin typeface="Wingdings" panose="05000000000000000000" pitchFamily="2" charset="2"/>
            </a:endParaRPr>
          </a:p>
          <a:p>
            <a:endParaRPr lang="en-US" sz="500" dirty="0" smtClean="0">
              <a:latin typeface="Wingdings" panose="05000000000000000000" pitchFamily="2" charset="2"/>
            </a:endParaRPr>
          </a:p>
          <a:p>
            <a:endParaRPr lang="en-US" sz="1200" dirty="0">
              <a:latin typeface="Wingdings" panose="05000000000000000000" pitchFamily="2" charset="2"/>
            </a:endParaRPr>
          </a:p>
          <a:p>
            <a:endParaRPr lang="en-US" sz="1200" dirty="0" smtClean="0">
              <a:latin typeface="Wingdings" panose="05000000000000000000" pitchFamily="2" charset="2"/>
            </a:endParaRPr>
          </a:p>
          <a:p>
            <a:endParaRPr lang="en-US" sz="1200" dirty="0">
              <a:latin typeface="Wingdings" panose="05000000000000000000" pitchFamily="2" charset="2"/>
            </a:endParaRPr>
          </a:p>
          <a:p>
            <a:endParaRPr lang="en-US" sz="1200" dirty="0" smtClean="0">
              <a:latin typeface="Wingdings" panose="05000000000000000000" pitchFamily="2" charset="2"/>
            </a:endParaRPr>
          </a:p>
          <a:p>
            <a:r>
              <a:rPr lang="en-US" sz="1200" dirty="0" smtClean="0">
                <a:latin typeface="Wingdings" panose="05000000000000000000" pitchFamily="2" charset="2"/>
              </a:rPr>
              <a:t>ü</a:t>
            </a:r>
            <a:endParaRPr lang="en-US" sz="1200" dirty="0">
              <a:latin typeface="Wingdings" panose="05000000000000000000" pitchFamily="2" charset="2"/>
            </a:endParaRPr>
          </a:p>
          <a:p>
            <a:endParaRPr lang="en-US" dirty="0"/>
          </a:p>
        </p:txBody>
      </p:sp>
      <p:sp>
        <p:nvSpPr>
          <p:cNvPr id="47" name="Flowchart: Alternate Process 46"/>
          <p:cNvSpPr/>
          <p:nvPr/>
        </p:nvSpPr>
        <p:spPr>
          <a:xfrm>
            <a:off x="6160882" y="1387640"/>
            <a:ext cx="1383344" cy="250962"/>
          </a:xfrm>
          <a:prstGeom prst="flowChartAlternateProcess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Flowchart: Alternate Process 47"/>
          <p:cNvSpPr/>
          <p:nvPr/>
        </p:nvSpPr>
        <p:spPr>
          <a:xfrm>
            <a:off x="168443" y="2487290"/>
            <a:ext cx="1421792" cy="275820"/>
          </a:xfrm>
          <a:prstGeom prst="flowChartAlternateProcess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430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686800" cy="527613"/>
          </a:xfrm>
        </p:spPr>
        <p:txBody>
          <a:bodyPr/>
          <a:lstStyle/>
          <a:p>
            <a:r>
              <a:rPr lang="en-US" sz="2200" b="1" dirty="0" smtClean="0">
                <a:solidFill>
                  <a:schemeClr val="accent1"/>
                </a:solidFill>
              </a:rPr>
              <a:t>2018 Release Targets – Board Approved NPRRs / SCRs / </a:t>
            </a:r>
            <a:r>
              <a:rPr lang="en-US" sz="2200" b="1" dirty="0" err="1" smtClean="0">
                <a:solidFill>
                  <a:schemeClr val="accent1"/>
                </a:solidFill>
              </a:rPr>
              <a:t>xGRRs</a:t>
            </a:r>
            <a:r>
              <a:rPr lang="en-US" sz="2200" b="1" dirty="0" smtClean="0">
                <a:solidFill>
                  <a:schemeClr val="accent1"/>
                </a:solidFill>
              </a:rPr>
              <a:t> </a:t>
            </a:r>
            <a:endParaRPr lang="en-US" sz="22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5</a:t>
            </a:fld>
            <a:endParaRPr lang="en-US"/>
          </a:p>
        </p:txBody>
      </p:sp>
      <p:sp>
        <p:nvSpPr>
          <p:cNvPr id="29" name="TextBox 15"/>
          <p:cNvSpPr txBox="1">
            <a:spLocks noChangeArrowheads="1"/>
          </p:cNvSpPr>
          <p:nvPr/>
        </p:nvSpPr>
        <p:spPr bwMode="auto">
          <a:xfrm>
            <a:off x="160280" y="5447632"/>
            <a:ext cx="3174414" cy="40011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Go-live dates can differ from Protocol effective dates – Please refer to market notices for more details</a:t>
            </a:r>
          </a:p>
        </p:txBody>
      </p:sp>
      <p:sp>
        <p:nvSpPr>
          <p:cNvPr id="30" name="TextBox 22"/>
          <p:cNvSpPr txBox="1">
            <a:spLocks noChangeArrowheads="1"/>
          </p:cNvSpPr>
          <p:nvPr/>
        </p:nvSpPr>
        <p:spPr bwMode="auto">
          <a:xfrm>
            <a:off x="160279" y="5904832"/>
            <a:ext cx="3174415" cy="26161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Release targets are subject to change</a:t>
            </a:r>
          </a:p>
        </p:txBody>
      </p:sp>
      <p:sp>
        <p:nvSpPr>
          <p:cNvPr id="32" name="TextBox 23"/>
          <p:cNvSpPr txBox="1">
            <a:spLocks noChangeArrowheads="1"/>
          </p:cNvSpPr>
          <p:nvPr/>
        </p:nvSpPr>
        <p:spPr bwMode="auto">
          <a:xfrm>
            <a:off x="3456567" y="5439839"/>
            <a:ext cx="2895600" cy="66172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APPENDIX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Red </a:t>
            </a: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Text: </a:t>
            </a: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New </a:t>
            </a: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additions and target release </a:t>
            </a: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changes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Strike-Through Text: Previous target release changes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(a), (b), etc. indicates multiple </a:t>
            </a: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phases</a:t>
            </a:r>
            <a:endParaRPr kumimoji="0" lang="en-US" sz="9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graphicFrame>
        <p:nvGraphicFramePr>
          <p:cNvPr id="33" name="Group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7434491"/>
              </p:ext>
            </p:extLst>
          </p:nvPr>
        </p:nvGraphicFramePr>
        <p:xfrm>
          <a:off x="160280" y="838201"/>
          <a:ext cx="8839200" cy="4239767"/>
        </p:xfrm>
        <a:graphic>
          <a:graphicData uri="http://schemas.openxmlformats.org/drawingml/2006/table">
            <a:tbl>
              <a:tblPr/>
              <a:tblGrid>
                <a:gridCol w="1439920"/>
                <a:gridCol w="1524000"/>
                <a:gridCol w="1524191"/>
                <a:gridCol w="1504660"/>
                <a:gridCol w="1390749"/>
                <a:gridCol w="1455680"/>
              </a:tblGrid>
              <a:tr h="5495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March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Dates TBD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Dates TBD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June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Dates TBD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August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Dates TBD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October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Dates TBD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December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Dates TBD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</a:tr>
              <a:tr h="242225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NPRR749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SCR777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NPRR519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NPRR620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NPRR683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NPRR741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NPRR743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NPRR755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NPRR760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NPRR800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5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35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</a:tr>
            </a:tbl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7315200" y="1400352"/>
            <a:ext cx="236905" cy="1800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endParaRPr kumimoji="0" lang="en-US" sz="10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endParaRPr kumimoji="0" lang="en-US" sz="5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i="1" kern="0" dirty="0" smtClean="0">
                <a:solidFill>
                  <a:srgbClr val="000000"/>
                </a:solidFill>
              </a:rPr>
              <a:t> </a:t>
            </a:r>
            <a:endParaRPr lang="en-US" sz="2800" b="1" i="1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</p:txBody>
      </p:sp>
      <p:sp>
        <p:nvSpPr>
          <p:cNvPr id="22" name="TextBox 12"/>
          <p:cNvSpPr txBox="1">
            <a:spLocks noChangeArrowheads="1"/>
          </p:cNvSpPr>
          <p:nvPr/>
        </p:nvSpPr>
        <p:spPr bwMode="auto">
          <a:xfrm>
            <a:off x="7552105" y="3444984"/>
            <a:ext cx="1439495" cy="430887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srgbClr val="FF0000"/>
                </a:solidFill>
              </a:rPr>
              <a:t>Dates </a:t>
            </a:r>
            <a:r>
              <a:rPr lang="en-US" sz="1200" kern="0" dirty="0" smtClean="0">
                <a:solidFill>
                  <a:srgbClr val="FF0000"/>
                </a:solidFill>
              </a:rPr>
              <a:t>TBD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kern="0" dirty="0" smtClean="0">
                <a:solidFill>
                  <a:srgbClr val="000000"/>
                </a:solidFill>
              </a:rPr>
              <a:t>(Retail</a:t>
            </a:r>
            <a:r>
              <a:rPr lang="en-US" sz="1000" kern="0" dirty="0">
                <a:solidFill>
                  <a:srgbClr val="000000"/>
                </a:solidFill>
              </a:rPr>
              <a:t>)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23" name="TextBox 12"/>
          <p:cNvSpPr txBox="1">
            <a:spLocks noChangeArrowheads="1"/>
          </p:cNvSpPr>
          <p:nvPr/>
        </p:nvSpPr>
        <p:spPr bwMode="auto">
          <a:xfrm>
            <a:off x="150525" y="3455313"/>
            <a:ext cx="1444653" cy="430887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srgbClr val="FF0000"/>
                </a:solidFill>
              </a:rPr>
              <a:t>Dates </a:t>
            </a:r>
            <a:r>
              <a:rPr lang="en-US" sz="1200" kern="0" dirty="0" smtClean="0">
                <a:solidFill>
                  <a:srgbClr val="FF0000"/>
                </a:solidFill>
              </a:rPr>
              <a:t>TBD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(Retail)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25" name="TextBox 12"/>
          <p:cNvSpPr txBox="1">
            <a:spLocks noChangeArrowheads="1"/>
          </p:cNvSpPr>
          <p:nvPr/>
        </p:nvSpPr>
        <p:spPr bwMode="auto">
          <a:xfrm>
            <a:off x="3122655" y="3447526"/>
            <a:ext cx="1508760" cy="430887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srgbClr val="FF0000"/>
                </a:solidFill>
              </a:rPr>
              <a:t>Dates </a:t>
            </a:r>
            <a:r>
              <a:rPr lang="en-US" sz="1200" kern="0" dirty="0" smtClean="0">
                <a:solidFill>
                  <a:srgbClr val="FF0000"/>
                </a:solidFill>
              </a:rPr>
              <a:t>TBD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(Retail)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27" name="TextBox 12"/>
          <p:cNvSpPr txBox="1">
            <a:spLocks noChangeArrowheads="1"/>
          </p:cNvSpPr>
          <p:nvPr/>
        </p:nvSpPr>
        <p:spPr bwMode="auto">
          <a:xfrm>
            <a:off x="6147256" y="3439022"/>
            <a:ext cx="1396970" cy="430887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srgbClr val="FF0000"/>
                </a:solidFill>
              </a:rPr>
              <a:t>Dates </a:t>
            </a:r>
            <a:r>
              <a:rPr lang="en-US" sz="1200" kern="0" dirty="0" smtClean="0">
                <a:solidFill>
                  <a:srgbClr val="FF0000"/>
                </a:solidFill>
              </a:rPr>
              <a:t>TBD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kern="0" dirty="0" smtClean="0">
                <a:solidFill>
                  <a:srgbClr val="000000"/>
                </a:solidFill>
              </a:rPr>
              <a:t>(</a:t>
            </a:r>
            <a:r>
              <a:rPr lang="en-US" sz="1000" kern="0" dirty="0">
                <a:solidFill>
                  <a:srgbClr val="000000"/>
                </a:solidFill>
              </a:rPr>
              <a:t>Retail)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759071" y="1406086"/>
            <a:ext cx="370549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E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 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 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 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noProof="0" dirty="0" smtClean="0">
                <a:solidFill>
                  <a:srgbClr val="000000"/>
                </a:solidFill>
              </a:rPr>
              <a:t>  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noProof="0" dirty="0" smtClean="0">
                <a:solidFill>
                  <a:srgbClr val="000000"/>
                </a:solidFill>
              </a:rPr>
              <a:t> 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500" b="1" i="1" u="none" strike="noStrike" kern="0" cap="none" spc="0" normalizeH="0" baseline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noProof="0" dirty="0" smtClean="0">
                <a:solidFill>
                  <a:srgbClr val="000000"/>
                </a:solidFill>
              </a:rPr>
              <a:t> </a:t>
            </a: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E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296407" y="1403222"/>
            <a:ext cx="37054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5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noProof="0" dirty="0" smtClean="0">
                <a:solidFill>
                  <a:srgbClr val="000000"/>
                </a:solidFill>
              </a:rPr>
              <a:t> 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500" b="1" i="1" u="none" strike="noStrike" kern="0" cap="none" spc="0" normalizeH="0" baseline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 </a:t>
            </a:r>
            <a:endParaRPr lang="en-US" sz="1000" b="1" i="1" kern="0" noProof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noProof="0" dirty="0" smtClean="0">
                <a:solidFill>
                  <a:srgbClr val="000000"/>
                </a:solidFill>
              </a:rPr>
              <a:t>  </a:t>
            </a: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805167" y="1394984"/>
            <a:ext cx="370549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5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noProof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500" b="1" i="1" u="none" strike="noStrike" kern="0" cap="none" spc="0" normalizeH="0" baseline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900" b="1" i="1" kern="0" noProof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noProof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noProof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6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214509" y="1391700"/>
            <a:ext cx="37054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 </a:t>
            </a:r>
            <a:endParaRPr kumimoji="0" lang="en-US" sz="10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5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noProof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noProof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500" b="1" i="1" u="none" strike="noStrike" kern="0" cap="none" spc="0" normalizeH="0" baseline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noProof="0" dirty="0" smtClean="0">
                <a:solidFill>
                  <a:srgbClr val="000000"/>
                </a:solidFill>
              </a:rPr>
              <a:t> </a:t>
            </a: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638685" y="1400352"/>
            <a:ext cx="37054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5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noProof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noProof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500" b="1" i="1" u="none" strike="noStrike" kern="0" cap="none" spc="0" normalizeH="0" baseline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noProof="0" dirty="0" smtClean="0">
                <a:solidFill>
                  <a:srgbClr val="000000"/>
                </a:solidFill>
              </a:rPr>
              <a:t> </a:t>
            </a: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</a:p>
        </p:txBody>
      </p:sp>
      <p:sp>
        <p:nvSpPr>
          <p:cNvPr id="44" name="TextBox 12"/>
          <p:cNvSpPr txBox="1">
            <a:spLocks noChangeArrowheads="1"/>
          </p:cNvSpPr>
          <p:nvPr/>
        </p:nvSpPr>
        <p:spPr bwMode="auto">
          <a:xfrm>
            <a:off x="4647890" y="3436523"/>
            <a:ext cx="1501431" cy="430887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srgbClr val="FF0000"/>
                </a:solidFill>
              </a:rPr>
              <a:t>Dates </a:t>
            </a:r>
            <a:r>
              <a:rPr lang="en-US" sz="1200" kern="0" dirty="0" smtClean="0">
                <a:solidFill>
                  <a:srgbClr val="FF0000"/>
                </a:solidFill>
              </a:rPr>
              <a:t>TBD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(Retail)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257276" y="1394984"/>
            <a:ext cx="37054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NS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noProof="0" dirty="0" smtClean="0">
                <a:solidFill>
                  <a:srgbClr val="000000"/>
                </a:solidFill>
              </a:rPr>
              <a:t> </a:t>
            </a: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</a:p>
        </p:txBody>
      </p:sp>
      <p:sp>
        <p:nvSpPr>
          <p:cNvPr id="31" name="TextBox 12"/>
          <p:cNvSpPr txBox="1">
            <a:spLocks noChangeArrowheads="1"/>
          </p:cNvSpPr>
          <p:nvPr/>
        </p:nvSpPr>
        <p:spPr bwMode="auto">
          <a:xfrm>
            <a:off x="1585319" y="3451036"/>
            <a:ext cx="1538507" cy="430887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srgbClr val="FF0000"/>
                </a:solidFill>
              </a:rPr>
              <a:t>Dates </a:t>
            </a:r>
            <a:r>
              <a:rPr lang="en-US" sz="1200" kern="0" dirty="0" smtClean="0">
                <a:solidFill>
                  <a:srgbClr val="FF0000"/>
                </a:solidFill>
              </a:rPr>
              <a:t>TBD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sz="1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(Retail)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 rot="16200000">
            <a:off x="1114575" y="2160138"/>
            <a:ext cx="12843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smtClean="0"/>
              <a:t>CMM Release 1</a:t>
            </a:r>
            <a:endParaRPr lang="en-US" sz="1200" i="1" dirty="0"/>
          </a:p>
        </p:txBody>
      </p:sp>
      <p:sp>
        <p:nvSpPr>
          <p:cNvPr id="4" name="Left Brace 3"/>
          <p:cNvSpPr/>
          <p:nvPr/>
        </p:nvSpPr>
        <p:spPr>
          <a:xfrm>
            <a:off x="1869991" y="1419678"/>
            <a:ext cx="193582" cy="173856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1"/>
          <p:cNvSpPr txBox="1">
            <a:spLocks noChangeArrowheads="1"/>
          </p:cNvSpPr>
          <p:nvPr/>
        </p:nvSpPr>
        <p:spPr bwMode="auto">
          <a:xfrm>
            <a:off x="7065242" y="5480871"/>
            <a:ext cx="1561038" cy="83099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sng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Project Status Codes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NS = Not Started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I     = Initiation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P    = Planning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E    = Execution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H    = On Hold</a:t>
            </a:r>
          </a:p>
        </p:txBody>
      </p:sp>
    </p:spTree>
    <p:extLst>
      <p:ext uri="{BB962C8B-B14F-4D97-AF65-F5344CB8AC3E}">
        <p14:creationId xmlns:p14="http://schemas.microsoft.com/office/powerpoint/2010/main" val="783218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3581400" cy="518318"/>
          </a:xfrm>
        </p:spPr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Content Placeholder 3"/>
          <p:cNvSpPr>
            <a:spLocks noGrp="1"/>
          </p:cNvSpPr>
          <p:nvPr>
            <p:ph idx="1"/>
          </p:nvPr>
        </p:nvSpPr>
        <p:spPr>
          <a:xfrm>
            <a:off x="3429000" y="2209800"/>
            <a:ext cx="3810000" cy="2743200"/>
          </a:xfrm>
        </p:spPr>
        <p:txBody>
          <a:bodyPr/>
          <a:lstStyle/>
          <a:p>
            <a:pPr marL="0" indent="0">
              <a:buNone/>
            </a:pPr>
            <a:r>
              <a:rPr lang="en-US" sz="8800" b="1" dirty="0" smtClean="0"/>
              <a:t>?</a:t>
            </a:r>
            <a:endParaRPr lang="en-US" sz="7200" b="1" dirty="0"/>
          </a:p>
          <a:p>
            <a:pPr lvl="1"/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2863852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3581400" cy="518318"/>
          </a:xfrm>
        </p:spPr>
        <p:txBody>
          <a:bodyPr/>
          <a:lstStyle/>
          <a:p>
            <a:r>
              <a:rPr lang="en-US" dirty="0" smtClean="0"/>
              <a:t>Appendix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1808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7848600" cy="527613"/>
          </a:xfrm>
        </p:spPr>
        <p:txBody>
          <a:bodyPr/>
          <a:lstStyle/>
          <a:p>
            <a:r>
              <a:rPr lang="en-US" sz="2200" b="1" dirty="0" smtClean="0">
                <a:solidFill>
                  <a:schemeClr val="accent1"/>
                </a:solidFill>
              </a:rPr>
              <a:t>Retail Project </a:t>
            </a:r>
            <a:r>
              <a:rPr lang="en-US" sz="2200" dirty="0" smtClean="0"/>
              <a:t>Update – Previous Update</a:t>
            </a:r>
            <a:endParaRPr lang="en-US" sz="22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209191" y="914400"/>
          <a:ext cx="8686800" cy="48847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/>
                <a:gridCol w="3886200"/>
                <a:gridCol w="3200400"/>
              </a:tblGrid>
              <a:tr h="38099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Rev </a:t>
                      </a:r>
                      <a:r>
                        <a:rPr lang="en-US" baseline="0" dirty="0" smtClean="0"/>
                        <a:t>Request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Results /</a:t>
                      </a:r>
                      <a:r>
                        <a:rPr lang="en-US" baseline="0" dirty="0" smtClean="0"/>
                        <a:t> Status</a:t>
                      </a:r>
                      <a:endParaRPr lang="en-US" dirty="0"/>
                    </a:p>
                  </a:txBody>
                  <a:tcPr anchor="ctr"/>
                </a:tc>
              </a:tr>
              <a:tr h="40250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RMGRR126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Additional ERCOT Validations for CBCI File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Delivered in July 2016 with Mass Transition Acquisition</a:t>
                      </a:r>
                      <a:r>
                        <a:rPr lang="en-US" sz="1200" baseline="0" dirty="0" smtClean="0"/>
                        <a:t> Enhancements </a:t>
                      </a:r>
                      <a:r>
                        <a:rPr lang="en-US" sz="1200" dirty="0" smtClean="0"/>
                        <a:t>project</a:t>
                      </a:r>
                      <a:endParaRPr lang="en-US" sz="1200" dirty="0"/>
                    </a:p>
                  </a:txBody>
                  <a:tcPr anchor="ctr"/>
                </a:tc>
              </a:tr>
              <a:tr h="43124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RMGRR137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Timeline and Completion Process for Correcting CBCI Files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Delivered in July 2016 with Mass Transition Acquisition</a:t>
                      </a:r>
                      <a:r>
                        <a:rPr lang="en-US" sz="1200" baseline="0" dirty="0" smtClean="0"/>
                        <a:t> Enhancements </a:t>
                      </a:r>
                      <a:r>
                        <a:rPr lang="en-US" sz="1200" dirty="0" smtClean="0"/>
                        <a:t>project</a:t>
                      </a:r>
                      <a:endParaRPr lang="en-US" sz="1200" dirty="0"/>
                    </a:p>
                  </a:txBody>
                  <a:tcPr anchor="ctr"/>
                </a:tc>
              </a:tr>
              <a:tr h="41053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RMGRR127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Efficiencies for Acquisition Transfer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Delivered in December 2016 with Mass Transition Acquisition</a:t>
                      </a:r>
                      <a:r>
                        <a:rPr lang="en-US" sz="1200" baseline="0" dirty="0" smtClean="0"/>
                        <a:t> Enhancements </a:t>
                      </a:r>
                      <a:r>
                        <a:rPr lang="en-US" sz="1200" dirty="0" smtClean="0"/>
                        <a:t>project</a:t>
                      </a:r>
                    </a:p>
                  </a:txBody>
                  <a:tcPr anchor="ctr"/>
                </a:tc>
              </a:tr>
              <a:tr h="41461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RMGRR140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Efficiencies for Acquisition Transfer Process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Delivered in December 2016 with Mass Transition Acquisition</a:t>
                      </a:r>
                      <a:r>
                        <a:rPr lang="en-US" sz="1200" baseline="0" dirty="0" smtClean="0"/>
                        <a:t> Enhancements </a:t>
                      </a:r>
                      <a:r>
                        <a:rPr lang="en-US" sz="1200" dirty="0" smtClean="0"/>
                        <a:t>project</a:t>
                      </a:r>
                    </a:p>
                  </a:txBody>
                  <a:tcPr anchor="ctr"/>
                </a:tc>
              </a:tr>
              <a:tr h="347740">
                <a:tc>
                  <a:txBody>
                    <a:bodyPr/>
                    <a:lstStyle/>
                    <a:p>
                      <a:pPr algn="ctr"/>
                      <a:r>
                        <a:rPr lang="en-US" sz="1200" i="1" dirty="0" smtClean="0"/>
                        <a:t>N/A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Mass</a:t>
                      </a:r>
                      <a:r>
                        <a:rPr lang="en-US" sz="1200" baseline="0" dirty="0" smtClean="0"/>
                        <a:t> Transition/Acquisition Enhancements</a:t>
                      </a:r>
                      <a:endParaRPr lang="en-US" sz="12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Currently</a:t>
                      </a:r>
                      <a:r>
                        <a:rPr lang="en-US" sz="1200" baseline="0" dirty="0" smtClean="0"/>
                        <a:t> in Execution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aseline="0" dirty="0" smtClean="0"/>
                        <a:t>Go-live expected in June 2017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aseline="0" dirty="0" smtClean="0"/>
                        <a:t>Initial releases delivered RRs noted above</a:t>
                      </a:r>
                      <a:endParaRPr lang="en-US" sz="1200" dirty="0" smtClean="0"/>
                    </a:p>
                  </a:txBody>
                  <a:tcPr anchor="ctr"/>
                </a:tc>
              </a:tr>
              <a:tr h="3477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SCR786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Retail Market Test Environment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Delivered</a:t>
                      </a:r>
                      <a:r>
                        <a:rPr lang="en-US" sz="1200" baseline="0" dirty="0" smtClean="0"/>
                        <a:t> in December 2016</a:t>
                      </a:r>
                      <a:endParaRPr lang="en-US" sz="1200" dirty="0"/>
                    </a:p>
                  </a:txBody>
                  <a:tcPr anchor="ctr"/>
                </a:tc>
              </a:tr>
              <a:tr h="40822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RMGRR134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Allow AMS Data Submittal Process for TDSP-Read Non-Modeled Generators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Delivered in March</a:t>
                      </a:r>
                      <a:r>
                        <a:rPr lang="en-US" sz="1200" baseline="0" dirty="0" smtClean="0"/>
                        <a:t> 2017 – in stabilization</a:t>
                      </a:r>
                      <a:endParaRPr lang="en-US" sz="1200" dirty="0" smtClean="0"/>
                    </a:p>
                  </a:txBody>
                  <a:tcPr anchor="ctr"/>
                </a:tc>
              </a:tr>
              <a:tr h="3048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N/A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err="1" smtClean="0"/>
                        <a:t>MarkeTrak</a:t>
                      </a:r>
                      <a:r>
                        <a:rPr lang="en-US" sz="1200" dirty="0" smtClean="0"/>
                        <a:t> Upgrade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Delivered in March</a:t>
                      </a:r>
                      <a:r>
                        <a:rPr lang="en-US" sz="1200" baseline="0" dirty="0" smtClean="0"/>
                        <a:t> 2017 – in stabilization</a:t>
                      </a:r>
                      <a:endParaRPr lang="en-US" sz="1200" dirty="0" smtClean="0"/>
                    </a:p>
                  </a:txBody>
                  <a:tcPr anchor="ctr"/>
                </a:tc>
              </a:tr>
              <a:tr h="46795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N/A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EDI Translator and Mapping Replacement Assessment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Initiated in February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Recommendation</a:t>
                      </a:r>
                      <a:r>
                        <a:rPr lang="en-US" sz="1200" baseline="0" dirty="0" smtClean="0"/>
                        <a:t> expected in late 2017</a:t>
                      </a:r>
                      <a:endParaRPr lang="en-US" sz="1200" dirty="0" smtClean="0"/>
                    </a:p>
                  </a:txBody>
                  <a:tcPr anchor="ctr"/>
                </a:tc>
              </a:tr>
              <a:tr h="43569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NPRR778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Modifications to Date Change and Cancellation Evaluation Window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Scheduled</a:t>
                      </a:r>
                      <a:r>
                        <a:rPr lang="en-US" sz="1200" baseline="0" dirty="0" smtClean="0"/>
                        <a:t> to </a:t>
                      </a:r>
                      <a:r>
                        <a:rPr lang="en-US" sz="1200" dirty="0" smtClean="0"/>
                        <a:t>initiate</a:t>
                      </a:r>
                      <a:r>
                        <a:rPr lang="en-US" sz="1200" baseline="0" dirty="0" smtClean="0"/>
                        <a:t> on 5/3/2017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aseline="0" dirty="0" smtClean="0"/>
                        <a:t>Targeted for go-live in October 2017</a:t>
                      </a:r>
                      <a:endParaRPr lang="en-US" sz="1200" dirty="0" smtClean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5140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248F63C-08AC-4CDD-B36F-0851B11853CB}">
  <ds:schemaRefs>
    <ds:schemaRef ds:uri="http://www.w3.org/XML/1998/namespace"/>
    <ds:schemaRef ds:uri="http://purl.org/dc/dcmitype/"/>
    <ds:schemaRef ds:uri="c34af464-7aa1-4edd-9be4-83dffc1cb926"/>
    <ds:schemaRef ds:uri="http://schemas.microsoft.com/office/2006/metadata/properties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59008</TotalTime>
  <Words>734</Words>
  <Application>Microsoft Office PowerPoint</Application>
  <PresentationFormat>On-screen Show (4:3)</PresentationFormat>
  <Paragraphs>449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Courier New</vt:lpstr>
      <vt:lpstr>Wingdings</vt:lpstr>
      <vt:lpstr>1_Custom Design</vt:lpstr>
      <vt:lpstr>Office Theme</vt:lpstr>
      <vt:lpstr>Custom Design</vt:lpstr>
      <vt:lpstr>PowerPoint Presentation</vt:lpstr>
      <vt:lpstr>PowerPoint Presentation</vt:lpstr>
      <vt:lpstr>Retail Project Update</vt:lpstr>
      <vt:lpstr>2017 Release Targets – Board Approved NPRRs / SCRs / xGRRs </vt:lpstr>
      <vt:lpstr>2018 Release Targets – Board Approved NPRRs / SCRs / xGRRs </vt:lpstr>
      <vt:lpstr>Questions?</vt:lpstr>
      <vt:lpstr>Appendix</vt:lpstr>
      <vt:lpstr>Retail Project Update – Previous Update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Anderson, Troy</cp:lastModifiedBy>
  <cp:revision>559</cp:revision>
  <cp:lastPrinted>2017-04-12T18:01:40Z</cp:lastPrinted>
  <dcterms:created xsi:type="dcterms:W3CDTF">2016-01-21T15:20:31Z</dcterms:created>
  <dcterms:modified xsi:type="dcterms:W3CDTF">2017-07-07T19:10:59Z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