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3"/>
  </p:notesMasterIdLst>
  <p:handoutMasterIdLst>
    <p:handoutMasterId r:id="rId24"/>
  </p:handoutMasterIdLst>
  <p:sldIdLst>
    <p:sldId id="260" r:id="rId7"/>
    <p:sldId id="257" r:id="rId8"/>
    <p:sldId id="297" r:id="rId9"/>
    <p:sldId id="289" r:id="rId10"/>
    <p:sldId id="290" r:id="rId11"/>
    <p:sldId id="291" r:id="rId12"/>
    <p:sldId id="319" r:id="rId13"/>
    <p:sldId id="318" r:id="rId14"/>
    <p:sldId id="305" r:id="rId15"/>
    <p:sldId id="308" r:id="rId16"/>
    <p:sldId id="320" r:id="rId17"/>
    <p:sldId id="307" r:id="rId18"/>
    <p:sldId id="306" r:id="rId19"/>
    <p:sldId id="310" r:id="rId20"/>
    <p:sldId id="321" r:id="rId21"/>
    <p:sldId id="314"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E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94131" autoAdjust="0"/>
  </p:normalViewPr>
  <p:slideViewPr>
    <p:cSldViewPr showGuides="1">
      <p:cViewPr varScale="1">
        <p:scale>
          <a:sx n="97" d="100"/>
          <a:sy n="97" d="100"/>
        </p:scale>
        <p:origin x="21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6/29/2017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165428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989844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1646411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98809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3840982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24286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554472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59024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563361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745685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910635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057890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98503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brattle.com/system/publications/pdfs/000/004/964/original/Recommendations_for_Enhancing_ERCOT%E2%80%99s_Long-Term_Transmission_Planning_Process.pdf?1386013201"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4154984"/>
          </a:xfrm>
          <a:prstGeom prst="rect">
            <a:avLst/>
          </a:prstGeom>
          <a:noFill/>
        </p:spPr>
        <p:txBody>
          <a:bodyPr wrap="square" rtlCol="0">
            <a:spAutoFit/>
          </a:bodyPr>
          <a:lstStyle/>
          <a:p>
            <a:pPr algn="ctr">
              <a:spcBef>
                <a:spcPct val="0"/>
              </a:spcBef>
            </a:pPr>
            <a:r>
              <a:rPr lang="en-US" altLang="en-US" sz="4800" b="1" dirty="0" smtClean="0"/>
              <a:t>Weather Scenarios in Economic Planning</a:t>
            </a:r>
            <a:endParaRPr lang="en-US" altLang="en-US" sz="4800" b="1" dirty="0"/>
          </a:p>
          <a:p>
            <a:endParaRPr lang="en-US" dirty="0" smtClean="0"/>
          </a:p>
          <a:p>
            <a:pPr algn="ctr"/>
            <a:r>
              <a:rPr lang="en-US" dirty="0" smtClean="0"/>
              <a:t>Tim McGinnis</a:t>
            </a:r>
            <a:endParaRPr lang="en-US" dirty="0"/>
          </a:p>
          <a:p>
            <a:pPr algn="ctr"/>
            <a:r>
              <a:rPr lang="en-US" dirty="0" smtClean="0"/>
              <a:t>July 2017</a:t>
            </a:r>
          </a:p>
          <a:p>
            <a:pPr algn="ctr"/>
            <a:r>
              <a:rPr lang="en-US" dirty="0" smtClean="0"/>
              <a:t>CMWG Meeting</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Comments/Questions</a:t>
            </a:r>
            <a:endParaRPr lang="en-US" b="1" dirty="0">
              <a:solidFill>
                <a:schemeClr val="tx1"/>
              </a:solidFill>
            </a:endParaRPr>
          </a:p>
        </p:txBody>
      </p:sp>
      <p:sp>
        <p:nvSpPr>
          <p:cNvPr id="8" name="Content Placeholder 2"/>
          <p:cNvSpPr>
            <a:spLocks noGrp="1"/>
          </p:cNvSpPr>
          <p:nvPr>
            <p:ph idx="1"/>
          </p:nvPr>
        </p:nvSpPr>
        <p:spPr>
          <a:xfrm>
            <a:off x="304800" y="914400"/>
            <a:ext cx="8534400" cy="787443"/>
          </a:xfrm>
        </p:spPr>
        <p:txBody>
          <a:bodyPr/>
          <a:lstStyle/>
          <a:p>
            <a:pPr lvl="1">
              <a:buFont typeface="Wingdings" panose="05000000000000000000" pitchFamily="2" charset="2"/>
              <a:buChar char="q"/>
            </a:pPr>
            <a:endParaRPr lang="en-US" sz="1600" dirty="0" smtClean="0"/>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2506888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304800" y="2827443"/>
            <a:ext cx="8839200" cy="1973157"/>
          </a:xfrm>
        </p:spPr>
        <p:txBody>
          <a:bodyPr/>
          <a:lstStyle/>
          <a:p>
            <a:pPr marL="0" indent="0" algn="ctr">
              <a:buNone/>
            </a:pPr>
            <a:r>
              <a:rPr lang="en-US" sz="3600" b="1" dirty="0" smtClean="0"/>
              <a:t>Appendix:</a:t>
            </a:r>
          </a:p>
          <a:p>
            <a:pPr marL="0" indent="0" algn="ctr">
              <a:buNone/>
            </a:pPr>
            <a:r>
              <a:rPr lang="en-US" sz="3600" b="1" dirty="0" smtClean="0"/>
              <a:t>Additional Information and Data</a:t>
            </a:r>
          </a:p>
        </p:txBody>
      </p:sp>
      <p:sp>
        <p:nvSpPr>
          <p:cNvPr id="4" name="Content Placeholder 2"/>
          <p:cNvSpPr txBox="1">
            <a:spLocks/>
          </p:cNvSpPr>
          <p:nvPr/>
        </p:nvSpPr>
        <p:spPr>
          <a:xfrm>
            <a:off x="152400" y="152400"/>
            <a:ext cx="4876800" cy="1143000"/>
          </a:xfrm>
          <a:prstGeom prst="rect">
            <a:avLst/>
          </a:prstGeom>
          <a:solidFill>
            <a:schemeClr val="bg1"/>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US" sz="3600" b="1" dirty="0" smtClean="0"/>
          </a:p>
        </p:txBody>
      </p:sp>
      <p:sp>
        <p:nvSpPr>
          <p:cNvPr id="5" name="Rectangle 4"/>
          <p:cNvSpPr/>
          <p:nvPr/>
        </p:nvSpPr>
        <p:spPr>
          <a:xfrm>
            <a:off x="76200" y="6172200"/>
            <a:ext cx="89916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69475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Protocol Section 3.11.2 (5)</a:t>
            </a:r>
            <a:endParaRPr lang="en-US" b="1" dirty="0">
              <a:solidFill>
                <a:schemeClr val="tx1"/>
              </a:solidFill>
            </a:endParaRPr>
          </a:p>
        </p:txBody>
      </p:sp>
      <p:sp>
        <p:nvSpPr>
          <p:cNvPr id="9" name="Content Placeholder 2"/>
          <p:cNvSpPr>
            <a:spLocks noGrp="1"/>
          </p:cNvSpPr>
          <p:nvPr>
            <p:ph idx="1"/>
          </p:nvPr>
        </p:nvSpPr>
        <p:spPr>
          <a:xfrm>
            <a:off x="304800" y="914400"/>
            <a:ext cx="8839200" cy="1973157"/>
          </a:xfrm>
        </p:spPr>
        <p:txBody>
          <a:bodyPr/>
          <a:lstStyle/>
          <a:p>
            <a:pPr marL="0" indent="0">
              <a:buNone/>
            </a:pPr>
            <a:r>
              <a:rPr lang="en-US" sz="1600" dirty="0" smtClean="0"/>
              <a:t>To </a:t>
            </a:r>
            <a:r>
              <a:rPr lang="en-US" sz="1600" dirty="0"/>
              <a:t>determine the societal benefit of a proposed project, the revenue requirement of the capital cost of the project is compared to the expected savings in system production costs resulting from the project over the expected life of the project.  Indirect benefits and costs associated with the project should be considered as well, where appropriate.  The current set of financial assumptions upon which the revenue requirement calculations is based will be reviewed annually, updated as necessary by ERCOT, and posted on the Market Information System (MIS) Secure Area.  The expected production costs are based on a chronological simulation of the security-constrained unit commitment and economic dispatch of the generators connected to the ERCOT Transmission Grid to serve the expected ERCOT System Load over the planning horizon.  This market simulation is intended to provide a reasonable representation of how the ERCOT System is expected to be operated over the simulated time period.  From a practical standpoint, it is not feasible to perform this production cost simulation for the entire 30 to 40 year expected life of the project.  Therefore, the production costs are projected over the period for which a simulation is feasible and a qualitative assessment is made of whether the factors driving the production cost savings due to the project can reasonably be expected to continue.  If so, the levelized ERCOT-wide annual production cost savings over the period for which the simulation is feasible is calculated and compared to the first year annual revenue requirement of the transmission project.  If this production cost savings equals or exceeds this annual revenue requirement for the project, the project is economic from a societal perspective and will be recommended.</a:t>
            </a:r>
            <a:endParaRPr lang="en-US" sz="1600" dirty="0" smtClean="0"/>
          </a:p>
        </p:txBody>
      </p:sp>
      <p:sp>
        <p:nvSpPr>
          <p:cNvPr id="5" name="Rectangle 4"/>
          <p:cNvSpPr/>
          <p:nvPr/>
        </p:nvSpPr>
        <p:spPr>
          <a:xfrm>
            <a:off x="76200" y="6172200"/>
            <a:ext cx="89916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5978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420" y="5334000"/>
            <a:ext cx="7889359" cy="838200"/>
          </a:xfrm>
        </p:spPr>
        <p:txBody>
          <a:bodyPr/>
          <a:lstStyle/>
          <a:p>
            <a:pPr marL="0" indent="0" fontAlgn="ctr">
              <a:buNone/>
            </a:pPr>
            <a:r>
              <a:rPr lang="en-US" sz="1100" dirty="0"/>
              <a:t>Source: Recommendations for enhancing ERCOT’s Long-term Transmission Planning Process, The Brattle </a:t>
            </a:r>
            <a:r>
              <a:rPr lang="en-US" sz="1100" dirty="0" smtClean="0"/>
              <a:t>Group</a:t>
            </a:r>
          </a:p>
          <a:p>
            <a:pPr marL="0" indent="0" fontAlgn="ctr">
              <a:buNone/>
            </a:pPr>
            <a:endParaRPr lang="en-US" sz="1100" dirty="0"/>
          </a:p>
          <a:p>
            <a:pPr marL="0" indent="0" fontAlgn="ctr">
              <a:buNone/>
            </a:pPr>
            <a:r>
              <a:rPr lang="en-US" sz="1100" dirty="0">
                <a:hlinkClick r:id="rId2"/>
              </a:rPr>
              <a:t>http://</a:t>
            </a:r>
            <a:r>
              <a:rPr lang="en-US" sz="1100" dirty="0" smtClean="0">
                <a:hlinkClick r:id="rId2"/>
              </a:rPr>
              <a:t>www.brattle.com/system/publications/pdfs/000/004/964/original/Recommendations_for_Enhancing_ERCOT%E2%80%99s_Long-Term_Transmission_Planning_Process.pdf?1386013201</a:t>
            </a:r>
            <a:endParaRPr lang="en-US" sz="1100" dirty="0" smtClean="0"/>
          </a:p>
          <a:p>
            <a:pPr marL="0" indent="0" fontAlgn="ctr">
              <a:buNone/>
            </a:pPr>
            <a:endParaRPr lang="en-US" sz="11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5" name="Picture 4"/>
          <p:cNvPicPr>
            <a:picLocks noChangeAspect="1"/>
          </p:cNvPicPr>
          <p:nvPr/>
        </p:nvPicPr>
        <p:blipFill>
          <a:blip r:embed="rId3"/>
          <a:stretch>
            <a:fillRect/>
          </a:stretch>
        </p:blipFill>
        <p:spPr>
          <a:xfrm>
            <a:off x="627529" y="1386682"/>
            <a:ext cx="7642830" cy="3862632"/>
          </a:xfrm>
          <a:prstGeom prst="rect">
            <a:avLst/>
          </a:prstGeom>
        </p:spPr>
      </p:pic>
      <p:sp>
        <p:nvSpPr>
          <p:cNvPr id="6" name="Rectangle 5"/>
          <p:cNvSpPr/>
          <p:nvPr/>
        </p:nvSpPr>
        <p:spPr>
          <a:xfrm>
            <a:off x="2971800" y="3429000"/>
            <a:ext cx="5410200" cy="304800"/>
          </a:xfrm>
          <a:prstGeom prst="rect">
            <a:avLst/>
          </a:prstGeom>
          <a:solidFill>
            <a:schemeClr val="accent1">
              <a:alpha val="16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title"/>
          </p:nvPr>
        </p:nvSpPr>
        <p:spPr>
          <a:xfrm>
            <a:off x="381000" y="243682"/>
            <a:ext cx="8458200" cy="1143000"/>
          </a:xfrm>
        </p:spPr>
        <p:txBody>
          <a:bodyPr/>
          <a:lstStyle/>
          <a:p>
            <a:r>
              <a:rPr lang="en-US" sz="2000" i="1" dirty="0" smtClean="0">
                <a:solidFill>
                  <a:schemeClr val="tx1"/>
                </a:solidFill>
              </a:rPr>
              <a:t>Recommendations </a:t>
            </a:r>
            <a:r>
              <a:rPr lang="en-US" sz="2000" i="1" dirty="0">
                <a:solidFill>
                  <a:schemeClr val="tx1"/>
                </a:solidFill>
              </a:rPr>
              <a:t>for Enhancing ERCOT’s Long-Term Transmission Planning </a:t>
            </a:r>
            <a:r>
              <a:rPr lang="en-US" sz="2000" i="1" dirty="0" smtClean="0">
                <a:solidFill>
                  <a:schemeClr val="tx1"/>
                </a:solidFill>
              </a:rPr>
              <a:t>Process</a:t>
            </a:r>
            <a:r>
              <a:rPr lang="en-US" sz="2000" dirty="0" smtClean="0">
                <a:solidFill>
                  <a:schemeClr val="tx1"/>
                </a:solidFill>
              </a:rPr>
              <a:t>, p. 35</a:t>
            </a:r>
            <a:endParaRPr lang="en-US" sz="2000" b="1" dirty="0">
              <a:solidFill>
                <a:schemeClr val="tx1"/>
              </a:solidFill>
            </a:endParaRPr>
          </a:p>
        </p:txBody>
      </p:sp>
      <p:sp>
        <p:nvSpPr>
          <p:cNvPr id="10" name="Rectangle 9"/>
          <p:cNvSpPr/>
          <p:nvPr/>
        </p:nvSpPr>
        <p:spPr>
          <a:xfrm>
            <a:off x="76200" y="6172200"/>
            <a:ext cx="8991600" cy="685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4835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1143000"/>
          </a:xfrm>
        </p:spPr>
        <p:txBody>
          <a:bodyPr/>
          <a:lstStyle/>
          <a:p>
            <a:r>
              <a:rPr lang="en-US" dirty="0" smtClean="0">
                <a:solidFill>
                  <a:schemeClr val="tx1"/>
                </a:solidFill>
              </a:rPr>
              <a:t>Economic Analysis Results for more Projects</a:t>
            </a:r>
            <a:endParaRPr lang="en-US" b="1" dirty="0">
              <a:solidFill>
                <a:schemeClr val="tx1"/>
              </a:solidFill>
            </a:endParaRPr>
          </a:p>
        </p:txBody>
      </p:sp>
      <p:sp>
        <p:nvSpPr>
          <p:cNvPr id="12" name="Rectangle 11"/>
          <p:cNvSpPr/>
          <p:nvPr/>
        </p:nvSpPr>
        <p:spPr>
          <a:xfrm>
            <a:off x="76200" y="56388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p:nvPicPr>
        <p:blipFill>
          <a:blip r:embed="rId3"/>
          <a:stretch>
            <a:fillRect/>
          </a:stretch>
        </p:blipFill>
        <p:spPr>
          <a:xfrm>
            <a:off x="419100" y="990598"/>
            <a:ext cx="3848100" cy="5543550"/>
          </a:xfrm>
          <a:prstGeom prst="rect">
            <a:avLst/>
          </a:prstGeom>
        </p:spPr>
      </p:pic>
      <p:pic>
        <p:nvPicPr>
          <p:cNvPr id="10" name="Picture 9"/>
          <p:cNvPicPr>
            <a:picLocks noChangeAspect="1"/>
          </p:cNvPicPr>
          <p:nvPr/>
        </p:nvPicPr>
        <p:blipFill>
          <a:blip r:embed="rId4"/>
          <a:stretch>
            <a:fillRect/>
          </a:stretch>
        </p:blipFill>
        <p:spPr>
          <a:xfrm>
            <a:off x="4752975" y="990598"/>
            <a:ext cx="3848100" cy="5534025"/>
          </a:xfrm>
          <a:prstGeom prst="rect">
            <a:avLst/>
          </a:prstGeom>
        </p:spPr>
      </p:pic>
    </p:spTree>
    <p:extLst>
      <p:ext uri="{BB962C8B-B14F-4D97-AF65-F5344CB8AC3E}">
        <p14:creationId xmlns:p14="http://schemas.microsoft.com/office/powerpoint/2010/main" val="37400238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1143000"/>
          </a:xfrm>
        </p:spPr>
        <p:txBody>
          <a:bodyPr/>
          <a:lstStyle/>
          <a:p>
            <a:r>
              <a:rPr lang="en-US" dirty="0" smtClean="0">
                <a:solidFill>
                  <a:schemeClr val="tx1"/>
                </a:solidFill>
              </a:rPr>
              <a:t>Economic Analysis Results for more Projects</a:t>
            </a:r>
            <a:endParaRPr lang="en-US" b="1" dirty="0">
              <a:solidFill>
                <a:schemeClr val="tx1"/>
              </a:solidFill>
            </a:endParaRPr>
          </a:p>
        </p:txBody>
      </p:sp>
      <p:sp>
        <p:nvSpPr>
          <p:cNvPr id="12" name="Rectangle 11"/>
          <p:cNvSpPr/>
          <p:nvPr/>
        </p:nvSpPr>
        <p:spPr>
          <a:xfrm>
            <a:off x="76200" y="56388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2209800" y="2383044"/>
            <a:ext cx="342900" cy="2228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a:stretch>
            <a:fillRect/>
          </a:stretch>
        </p:blipFill>
        <p:spPr>
          <a:xfrm>
            <a:off x="76201" y="2699145"/>
            <a:ext cx="8991600" cy="4111401"/>
          </a:xfrm>
          <a:prstGeom prst="rect">
            <a:avLst/>
          </a:prstGeom>
        </p:spPr>
      </p:pic>
      <p:pic>
        <p:nvPicPr>
          <p:cNvPr id="13" name="Picture 12"/>
          <p:cNvPicPr>
            <a:picLocks noChangeAspect="1"/>
          </p:cNvPicPr>
          <p:nvPr/>
        </p:nvPicPr>
        <p:blipFill>
          <a:blip r:embed="rId4"/>
          <a:stretch>
            <a:fillRect/>
          </a:stretch>
        </p:blipFill>
        <p:spPr>
          <a:xfrm>
            <a:off x="95250" y="789435"/>
            <a:ext cx="4629150" cy="1546155"/>
          </a:xfrm>
          <a:prstGeom prst="rect">
            <a:avLst/>
          </a:prstGeom>
        </p:spPr>
      </p:pic>
    </p:spTree>
    <p:extLst>
      <p:ext uri="{BB962C8B-B14F-4D97-AF65-F5344CB8AC3E}">
        <p14:creationId xmlns:p14="http://schemas.microsoft.com/office/powerpoint/2010/main" val="3290057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1143000"/>
          </a:xfrm>
        </p:spPr>
        <p:txBody>
          <a:bodyPr/>
          <a:lstStyle/>
          <a:p>
            <a:r>
              <a:rPr lang="en-US" dirty="0" smtClean="0">
                <a:solidFill>
                  <a:schemeClr val="tx1"/>
                </a:solidFill>
              </a:rPr>
              <a:t>Input Data and Temperature Data</a:t>
            </a:r>
            <a:endParaRPr lang="en-US" b="1" dirty="0">
              <a:solidFill>
                <a:schemeClr val="tx1"/>
              </a:solidFill>
            </a:endParaRPr>
          </a:p>
        </p:txBody>
      </p:sp>
      <p:sp>
        <p:nvSpPr>
          <p:cNvPr id="12" name="Rectangle 11"/>
          <p:cNvSpPr/>
          <p:nvPr/>
        </p:nvSpPr>
        <p:spPr>
          <a:xfrm>
            <a:off x="76200" y="56388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516798" y="838200"/>
            <a:ext cx="7969072" cy="5943600"/>
          </a:xfrm>
          <a:prstGeom prst="rect">
            <a:avLst/>
          </a:prstGeom>
        </p:spPr>
      </p:pic>
    </p:spTree>
    <p:extLst>
      <p:ext uri="{BB962C8B-B14F-4D97-AF65-F5344CB8AC3E}">
        <p14:creationId xmlns:p14="http://schemas.microsoft.com/office/powerpoint/2010/main" val="4089852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Agenda</a:t>
            </a:r>
            <a:endParaRPr lang="en-US" b="1" dirty="0">
              <a:solidFill>
                <a:schemeClr val="tx1"/>
              </a:solidFill>
            </a:endParaRPr>
          </a:p>
        </p:txBody>
      </p:sp>
      <p:sp>
        <p:nvSpPr>
          <p:cNvPr id="3" name="Content Placeholder 2"/>
          <p:cNvSpPr>
            <a:spLocks noGrp="1"/>
          </p:cNvSpPr>
          <p:nvPr>
            <p:ph idx="1"/>
          </p:nvPr>
        </p:nvSpPr>
        <p:spPr>
          <a:xfrm>
            <a:off x="304800" y="1143001"/>
            <a:ext cx="8534400" cy="2362199"/>
          </a:xfrm>
        </p:spPr>
        <p:txBody>
          <a:bodyPr/>
          <a:lstStyle/>
          <a:p>
            <a:pPr>
              <a:buFont typeface="Wingdings" panose="05000000000000000000" pitchFamily="2" charset="2"/>
              <a:buChar char="q"/>
            </a:pPr>
            <a:r>
              <a:rPr lang="en-US" sz="2400" dirty="0" smtClean="0"/>
              <a:t>Background</a:t>
            </a:r>
          </a:p>
          <a:p>
            <a:pPr>
              <a:buFont typeface="Wingdings" panose="05000000000000000000" pitchFamily="2" charset="2"/>
              <a:buChar char="q"/>
            </a:pPr>
            <a:r>
              <a:rPr lang="en-US" sz="2400" dirty="0" smtClean="0"/>
              <a:t>Proof of Concept Study</a:t>
            </a:r>
          </a:p>
          <a:p>
            <a:pPr>
              <a:buFont typeface="Wingdings" panose="05000000000000000000" pitchFamily="2" charset="2"/>
              <a:buChar char="q"/>
            </a:pPr>
            <a:r>
              <a:rPr lang="en-US" sz="2400" dirty="0"/>
              <a:t>Latest Forecasted Input </a:t>
            </a:r>
            <a:r>
              <a:rPr lang="en-US" sz="2400" dirty="0" smtClean="0"/>
              <a:t>Data</a:t>
            </a:r>
          </a:p>
          <a:p>
            <a:pPr>
              <a:buFont typeface="Wingdings" panose="05000000000000000000" pitchFamily="2" charset="2"/>
              <a:buChar char="q"/>
            </a:pPr>
            <a:r>
              <a:rPr lang="en-US" sz="2400" dirty="0" smtClean="0"/>
              <a:t>Next Steps</a:t>
            </a:r>
          </a:p>
          <a:p>
            <a:pPr>
              <a:buFont typeface="Wingdings" panose="05000000000000000000" pitchFamily="2" charset="2"/>
              <a:buChar char="q"/>
            </a:pPr>
            <a:r>
              <a:rPr lang="en-US" sz="2400" dirty="0" smtClean="0"/>
              <a:t>Comments/Questions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304800" y="914401"/>
            <a:ext cx="8534400" cy="1329480"/>
          </a:xfrm>
        </p:spPr>
        <p:txBody>
          <a:bodyPr/>
          <a:lstStyle/>
          <a:p>
            <a:pPr>
              <a:buFont typeface="Wingdings" panose="05000000000000000000" pitchFamily="2" charset="2"/>
              <a:buChar char="q"/>
            </a:pPr>
            <a:r>
              <a:rPr lang="en-US" sz="2400" dirty="0"/>
              <a:t>The Brattle Group prepared for ERCOT, </a:t>
            </a:r>
            <a:r>
              <a:rPr lang="en-US" sz="2400" i="1" dirty="0"/>
              <a:t>Recommendations for Enhancing ERCOT’s Long-Term Transmission Planning Process</a:t>
            </a:r>
            <a:r>
              <a:rPr lang="en-US" sz="2400" dirty="0"/>
              <a:t>, in October, </a:t>
            </a:r>
            <a:r>
              <a:rPr lang="en-US" sz="2400" dirty="0" smtClean="0"/>
              <a:t>2013</a:t>
            </a:r>
          </a:p>
          <a:p>
            <a:pPr>
              <a:buFont typeface="Wingdings" panose="05000000000000000000" pitchFamily="2" charset="2"/>
              <a:buChar char="q"/>
            </a:pPr>
            <a:r>
              <a:rPr lang="en-US" sz="2400" dirty="0"/>
              <a:t>Among the </a:t>
            </a:r>
            <a:r>
              <a:rPr lang="en-US" sz="2400" dirty="0" smtClean="0"/>
              <a:t>recommended</a:t>
            </a:r>
          </a:p>
          <a:p>
            <a:pPr marL="0" indent="0">
              <a:buNone/>
            </a:pPr>
            <a:r>
              <a:rPr lang="en-US" sz="2400" dirty="0" smtClean="0"/>
              <a:t>    improvements</a:t>
            </a:r>
            <a:r>
              <a:rPr lang="en-US" sz="2400" dirty="0"/>
              <a:t>, one </a:t>
            </a:r>
            <a:r>
              <a:rPr lang="en-US" sz="2400" dirty="0" smtClean="0"/>
              <a:t>involved</a:t>
            </a:r>
          </a:p>
          <a:p>
            <a:pPr marL="0" indent="0">
              <a:buNone/>
            </a:pPr>
            <a:r>
              <a:rPr lang="en-US" sz="2400" dirty="0"/>
              <a:t> </a:t>
            </a:r>
            <a:r>
              <a:rPr lang="en-US" sz="2400" dirty="0" smtClean="0"/>
              <a:t>   the </a:t>
            </a:r>
            <a:r>
              <a:rPr lang="en-US" sz="2400" dirty="0"/>
              <a:t>use </a:t>
            </a:r>
            <a:r>
              <a:rPr lang="en-US" sz="2400" dirty="0" smtClean="0"/>
              <a:t>of weather-related </a:t>
            </a:r>
          </a:p>
          <a:p>
            <a:pPr marL="0" indent="0">
              <a:buNone/>
            </a:pPr>
            <a:r>
              <a:rPr lang="en-US" sz="2400" dirty="0"/>
              <a:t> </a:t>
            </a:r>
            <a:r>
              <a:rPr lang="en-US" sz="2400" dirty="0" smtClean="0"/>
              <a:t>   load </a:t>
            </a:r>
            <a:r>
              <a:rPr lang="en-US" sz="2400" dirty="0"/>
              <a:t>fluctuations</a:t>
            </a:r>
          </a:p>
          <a:p>
            <a:pPr>
              <a:buFont typeface="Wingdings" panose="05000000000000000000" pitchFamily="2" charset="2"/>
              <a:buChar char="q"/>
            </a:pPr>
            <a:r>
              <a:rPr lang="en-US" sz="2400" dirty="0" smtClean="0"/>
              <a:t>Perform economic analyses </a:t>
            </a:r>
          </a:p>
          <a:p>
            <a:pPr marL="0" indent="0">
              <a:buNone/>
            </a:pPr>
            <a:r>
              <a:rPr lang="en-US" sz="2400" dirty="0"/>
              <a:t> </a:t>
            </a:r>
            <a:r>
              <a:rPr lang="en-US" sz="2400" dirty="0" smtClean="0"/>
              <a:t>   using varying load totals and</a:t>
            </a:r>
          </a:p>
          <a:p>
            <a:pPr marL="0" indent="0">
              <a:buNone/>
            </a:pPr>
            <a:r>
              <a:rPr lang="en-US" sz="2400" dirty="0"/>
              <a:t> </a:t>
            </a:r>
            <a:r>
              <a:rPr lang="en-US" sz="2400" dirty="0" smtClean="0"/>
              <a:t>   hourly profiles to help capture</a:t>
            </a:r>
          </a:p>
          <a:p>
            <a:pPr marL="0" indent="0">
              <a:buNone/>
            </a:pPr>
            <a:r>
              <a:rPr lang="en-US" sz="2400" dirty="0"/>
              <a:t> </a:t>
            </a:r>
            <a:r>
              <a:rPr lang="en-US" sz="2400" dirty="0" smtClean="0"/>
              <a:t>   the full range of value of</a:t>
            </a:r>
          </a:p>
          <a:p>
            <a:pPr marL="0" indent="0">
              <a:buNone/>
            </a:pPr>
            <a:r>
              <a:rPr lang="en-US" sz="2400" dirty="0"/>
              <a:t> </a:t>
            </a:r>
            <a:r>
              <a:rPr lang="en-US" sz="2400" dirty="0" smtClean="0"/>
              <a:t>   transmission investments</a:t>
            </a:r>
            <a:endParaRPr lang="en-US" sz="2400" dirty="0" smtClean="0">
              <a:solidFill>
                <a:srgbClr val="FF0000"/>
              </a:solidFill>
            </a:endParaRPr>
          </a:p>
        </p:txBody>
      </p:sp>
      <p:cxnSp>
        <p:nvCxnSpPr>
          <p:cNvPr id="39" name="Straight Arrow Connector 38"/>
          <p:cNvCxnSpPr/>
          <p:nvPr/>
        </p:nvCxnSpPr>
        <p:spPr>
          <a:xfrm flipV="1">
            <a:off x="5865766" y="4055270"/>
            <a:ext cx="2059034" cy="191687"/>
          </a:xfrm>
          <a:prstGeom prst="straightConnector1">
            <a:avLst/>
          </a:prstGeom>
          <a:ln w="8572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5872116" y="4409431"/>
            <a:ext cx="2052684" cy="203164"/>
          </a:xfrm>
          <a:prstGeom prst="straightConnector1">
            <a:avLst/>
          </a:prstGeom>
          <a:ln w="8572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Background</a:t>
            </a:r>
            <a:endParaRPr lang="en-US" b="1" dirty="0">
              <a:solidFill>
                <a:schemeClr val="tx1"/>
              </a:solidFill>
            </a:endParaRPr>
          </a:p>
        </p:txBody>
      </p:sp>
      <p:cxnSp>
        <p:nvCxnSpPr>
          <p:cNvPr id="6" name="Straight Arrow Connector 5"/>
          <p:cNvCxnSpPr/>
          <p:nvPr/>
        </p:nvCxnSpPr>
        <p:spPr>
          <a:xfrm flipV="1">
            <a:off x="5876063" y="3177434"/>
            <a:ext cx="2048737" cy="175366"/>
          </a:xfrm>
          <a:prstGeom prst="straightConnector1">
            <a:avLst/>
          </a:prstGeom>
          <a:ln w="85725">
            <a:solidFill>
              <a:srgbClr val="00B0F0"/>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5865766" y="4237242"/>
            <a:ext cx="2059034" cy="182360"/>
          </a:xfrm>
          <a:prstGeom prst="straightConnector1">
            <a:avLst/>
          </a:prstGeom>
          <a:ln w="85725">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7457103" y="405995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117007" y="4583668"/>
            <a:ext cx="697627" cy="369332"/>
          </a:xfrm>
          <a:prstGeom prst="rect">
            <a:avLst/>
          </a:prstGeom>
          <a:noFill/>
        </p:spPr>
        <p:txBody>
          <a:bodyPr wrap="none" rtlCol="0">
            <a:spAutoFit/>
          </a:bodyPr>
          <a:lstStyle/>
          <a:p>
            <a:r>
              <a:rPr lang="en-US" dirty="0" smtClean="0"/>
              <a:t>2022</a:t>
            </a:r>
            <a:endParaRPr lang="en-US" dirty="0"/>
          </a:p>
        </p:txBody>
      </p:sp>
      <p:sp>
        <p:nvSpPr>
          <p:cNvPr id="25" name="TextBox 24"/>
          <p:cNvSpPr txBox="1"/>
          <p:nvPr/>
        </p:nvSpPr>
        <p:spPr>
          <a:xfrm>
            <a:off x="6007973" y="4583668"/>
            <a:ext cx="697627" cy="369332"/>
          </a:xfrm>
          <a:prstGeom prst="rect">
            <a:avLst/>
          </a:prstGeom>
          <a:noFill/>
        </p:spPr>
        <p:txBody>
          <a:bodyPr wrap="none" rtlCol="0">
            <a:spAutoFit/>
          </a:bodyPr>
          <a:lstStyle/>
          <a:p>
            <a:r>
              <a:rPr lang="en-US" dirty="0" smtClean="0"/>
              <a:t>2019</a:t>
            </a:r>
            <a:endParaRPr lang="en-US" dirty="0"/>
          </a:p>
        </p:txBody>
      </p:sp>
      <p:cxnSp>
        <p:nvCxnSpPr>
          <p:cNvPr id="9" name="Straight Connector 8"/>
          <p:cNvCxnSpPr/>
          <p:nvPr/>
        </p:nvCxnSpPr>
        <p:spPr>
          <a:xfrm>
            <a:off x="7466157" y="2687081"/>
            <a:ext cx="42629" cy="220800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316090" y="2662979"/>
            <a:ext cx="42629" cy="223287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6316090" y="4511940"/>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310588" y="4324349"/>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6304596" y="414575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288021" y="3265983"/>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439801" y="3178008"/>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825348" y="3669268"/>
            <a:ext cx="2249334" cy="369332"/>
          </a:xfrm>
          <a:prstGeom prst="rect">
            <a:avLst/>
          </a:prstGeom>
          <a:noFill/>
        </p:spPr>
        <p:txBody>
          <a:bodyPr wrap="none" rtlCol="0">
            <a:spAutoFit/>
          </a:bodyPr>
          <a:lstStyle/>
          <a:p>
            <a:pPr algn="ctr"/>
            <a:r>
              <a:rPr lang="en-US" b="1" dirty="0" smtClean="0"/>
              <a:t>Enhanced Process</a:t>
            </a:r>
          </a:p>
        </p:txBody>
      </p:sp>
      <p:sp>
        <p:nvSpPr>
          <p:cNvPr id="21" name="TextBox 20"/>
          <p:cNvSpPr txBox="1"/>
          <p:nvPr/>
        </p:nvSpPr>
        <p:spPr>
          <a:xfrm>
            <a:off x="5944771" y="2678668"/>
            <a:ext cx="1980029" cy="369332"/>
          </a:xfrm>
          <a:prstGeom prst="rect">
            <a:avLst/>
          </a:prstGeom>
          <a:noFill/>
        </p:spPr>
        <p:txBody>
          <a:bodyPr wrap="none" rtlCol="0">
            <a:spAutoFit/>
          </a:bodyPr>
          <a:lstStyle/>
          <a:p>
            <a:pPr algn="ctr"/>
            <a:r>
              <a:rPr lang="en-US" b="1" dirty="0" smtClean="0"/>
              <a:t>Current Process</a:t>
            </a:r>
          </a:p>
        </p:txBody>
      </p:sp>
      <p:sp>
        <p:nvSpPr>
          <p:cNvPr id="22" name="TextBox 21"/>
          <p:cNvSpPr txBox="1"/>
          <p:nvPr/>
        </p:nvSpPr>
        <p:spPr>
          <a:xfrm>
            <a:off x="4946905" y="2133600"/>
            <a:ext cx="3975768" cy="461665"/>
          </a:xfrm>
          <a:prstGeom prst="rect">
            <a:avLst/>
          </a:prstGeom>
          <a:noFill/>
        </p:spPr>
        <p:txBody>
          <a:bodyPr wrap="none" rtlCol="0">
            <a:spAutoFit/>
          </a:bodyPr>
          <a:lstStyle/>
          <a:p>
            <a:pPr algn="ctr"/>
            <a:r>
              <a:rPr lang="en-US" sz="2400" b="1" u="sng" dirty="0" smtClean="0"/>
              <a:t>Load in Economic Models</a:t>
            </a:r>
            <a:endParaRPr lang="en-US" sz="2400" b="1" u="sng" dirty="0"/>
          </a:p>
        </p:txBody>
      </p:sp>
      <p:sp>
        <p:nvSpPr>
          <p:cNvPr id="32" name="Oval 31"/>
          <p:cNvSpPr/>
          <p:nvPr/>
        </p:nvSpPr>
        <p:spPr>
          <a:xfrm>
            <a:off x="7460351" y="4238232"/>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7465820" y="4408825"/>
            <a:ext cx="76200" cy="762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1190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Proof of Concept Study</a:t>
            </a:r>
            <a:endParaRPr lang="en-US" b="1" dirty="0">
              <a:solidFill>
                <a:schemeClr val="tx1"/>
              </a:solidFill>
            </a:endParaRPr>
          </a:p>
        </p:txBody>
      </p:sp>
      <p:sp>
        <p:nvSpPr>
          <p:cNvPr id="8" name="Content Placeholder 2"/>
          <p:cNvSpPr>
            <a:spLocks noGrp="1"/>
          </p:cNvSpPr>
          <p:nvPr>
            <p:ph idx="1"/>
          </p:nvPr>
        </p:nvSpPr>
        <p:spPr>
          <a:xfrm>
            <a:off x="304800" y="914400"/>
            <a:ext cx="8763000" cy="1973157"/>
          </a:xfrm>
        </p:spPr>
        <p:txBody>
          <a:bodyPr/>
          <a:lstStyle/>
          <a:p>
            <a:pPr>
              <a:buFont typeface="Wingdings" panose="05000000000000000000" pitchFamily="2" charset="2"/>
              <a:buChar char="q"/>
            </a:pPr>
            <a:r>
              <a:rPr lang="en-US" sz="2400" dirty="0" smtClean="0"/>
              <a:t>Developed a 2021 economic model based on 2015 RTP topology and updated with 2016 generation database</a:t>
            </a:r>
          </a:p>
          <a:p>
            <a:pPr>
              <a:buFont typeface="Wingdings" panose="05000000000000000000" pitchFamily="2" charset="2"/>
              <a:buChar char="q"/>
            </a:pPr>
            <a:r>
              <a:rPr lang="en-US" sz="2400" dirty="0" smtClean="0"/>
              <a:t>Used peak loads, demand energy, and wind and solar generation that are forecasted if 2003, 2004, and 2006 weather occur again in 2021</a:t>
            </a:r>
          </a:p>
          <a:p>
            <a:pPr lvl="1">
              <a:buFont typeface="Wingdings" panose="05000000000000000000" pitchFamily="2" charset="2"/>
              <a:buChar char="q"/>
            </a:pPr>
            <a:r>
              <a:rPr lang="en-US" sz="2000" dirty="0" smtClean="0"/>
              <a:t>2003, 2004, and 2006 weather </a:t>
            </a:r>
            <a:r>
              <a:rPr lang="en-US" sz="2000" dirty="0"/>
              <a:t>s</a:t>
            </a:r>
            <a:r>
              <a:rPr lang="en-US" sz="2000" dirty="0" smtClean="0"/>
              <a:t>cenarios were selected to have </a:t>
            </a:r>
            <a:r>
              <a:rPr lang="en-US" sz="2000" dirty="0"/>
              <a:t>a range of </a:t>
            </a:r>
            <a:r>
              <a:rPr lang="en-US" sz="2000" dirty="0" smtClean="0"/>
              <a:t>values in the input data</a:t>
            </a:r>
          </a:p>
          <a:p>
            <a:pPr>
              <a:buFont typeface="Wingdings" panose="05000000000000000000" pitchFamily="2" charset="2"/>
              <a:buChar char="q"/>
            </a:pPr>
            <a:r>
              <a:rPr lang="en-US" sz="2400" dirty="0" smtClean="0"/>
              <a:t>For each economic project tested, found the 2021 </a:t>
            </a:r>
            <a:r>
              <a:rPr lang="en-US" sz="2400" dirty="0"/>
              <a:t>p</a:t>
            </a:r>
            <a:r>
              <a:rPr lang="en-US" sz="2400" dirty="0" smtClean="0"/>
              <a:t>roduction cost savings to capital cost ratio for three </a:t>
            </a:r>
            <a:r>
              <a:rPr lang="en-US" sz="2400" dirty="0"/>
              <a:t>w</a:t>
            </a:r>
            <a:r>
              <a:rPr lang="en-US" sz="2400" dirty="0" smtClean="0"/>
              <a:t>eather scenarios and averaged the results</a:t>
            </a:r>
          </a:p>
          <a:p>
            <a:pPr>
              <a:buFont typeface="Wingdings" panose="05000000000000000000" pitchFamily="2" charset="2"/>
              <a:buChar char="q"/>
            </a:pPr>
            <a:endParaRPr lang="en-US" sz="2400" dirty="0"/>
          </a:p>
        </p:txBody>
      </p:sp>
      <p:sp>
        <p:nvSpPr>
          <p:cNvPr id="3" name="Rectangle 2"/>
          <p:cNvSpPr/>
          <p:nvPr/>
        </p:nvSpPr>
        <p:spPr>
          <a:xfrm>
            <a:off x="76200" y="56388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76201" y="4856396"/>
            <a:ext cx="8991600" cy="1896829"/>
          </a:xfrm>
          <a:prstGeom prst="rect">
            <a:avLst/>
          </a:prstGeom>
        </p:spPr>
      </p:pic>
    </p:spTree>
    <p:extLst>
      <p:ext uri="{BB962C8B-B14F-4D97-AF65-F5344CB8AC3E}">
        <p14:creationId xmlns:p14="http://schemas.microsoft.com/office/powerpoint/2010/main" val="918128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Proof of Concept Study Inputs and Results</a:t>
            </a:r>
            <a:endParaRPr lang="en-US" b="1" dirty="0">
              <a:solidFill>
                <a:schemeClr val="tx1"/>
              </a:solidFill>
            </a:endParaRPr>
          </a:p>
        </p:txBody>
      </p:sp>
      <p:sp>
        <p:nvSpPr>
          <p:cNvPr id="8" name="Content Placeholder 2"/>
          <p:cNvSpPr>
            <a:spLocks noGrp="1"/>
          </p:cNvSpPr>
          <p:nvPr>
            <p:ph idx="1"/>
          </p:nvPr>
        </p:nvSpPr>
        <p:spPr>
          <a:xfrm>
            <a:off x="304800" y="914400"/>
            <a:ext cx="8839200" cy="1973157"/>
          </a:xfrm>
        </p:spPr>
        <p:txBody>
          <a:bodyPr/>
          <a:lstStyle/>
          <a:p>
            <a:pPr>
              <a:buFont typeface="Wingdings" panose="05000000000000000000" pitchFamily="2" charset="2"/>
              <a:buChar char="q"/>
            </a:pPr>
            <a:r>
              <a:rPr lang="en-US" sz="2400" dirty="0" smtClean="0"/>
              <a:t>2021 Input Data</a:t>
            </a:r>
            <a:endParaRPr lang="en-US" sz="2400" dirty="0"/>
          </a:p>
        </p:txBody>
      </p:sp>
      <p:sp>
        <p:nvSpPr>
          <p:cNvPr id="10" name="Content Placeholder 2"/>
          <p:cNvSpPr txBox="1">
            <a:spLocks/>
          </p:cNvSpPr>
          <p:nvPr/>
        </p:nvSpPr>
        <p:spPr>
          <a:xfrm>
            <a:off x="304800" y="3360843"/>
            <a:ext cx="8534400" cy="197315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2021 Results</a:t>
            </a:r>
          </a:p>
          <a:p>
            <a:pPr lvl="1">
              <a:buFont typeface="Wingdings" panose="05000000000000000000" pitchFamily="2" charset="2"/>
              <a:buChar char="q"/>
            </a:pPr>
            <a:r>
              <a:rPr lang="en-US" sz="2000" dirty="0" smtClean="0"/>
              <a:t>Top 10 Constraints Ranked by Average Shadow Price ($/MWh)</a:t>
            </a:r>
            <a:endParaRPr lang="en-US" sz="2000" dirty="0"/>
          </a:p>
        </p:txBody>
      </p:sp>
      <p:sp>
        <p:nvSpPr>
          <p:cNvPr id="12" name="Rectangle 11"/>
          <p:cNvSpPr/>
          <p:nvPr/>
        </p:nvSpPr>
        <p:spPr>
          <a:xfrm>
            <a:off x="76200" y="56388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4191000" y="3375846"/>
            <a:ext cx="457200" cy="4341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stretch>
            <a:fillRect/>
          </a:stretch>
        </p:blipFill>
        <p:spPr>
          <a:xfrm>
            <a:off x="2743200" y="4162425"/>
            <a:ext cx="3303165" cy="2667000"/>
          </a:xfrm>
          <a:prstGeom prst="rect">
            <a:avLst/>
          </a:prstGeom>
        </p:spPr>
      </p:pic>
      <p:pic>
        <p:nvPicPr>
          <p:cNvPr id="6" name="Picture 5"/>
          <p:cNvPicPr>
            <a:picLocks noChangeAspect="1"/>
          </p:cNvPicPr>
          <p:nvPr/>
        </p:nvPicPr>
        <p:blipFill>
          <a:blip r:embed="rId4"/>
          <a:stretch>
            <a:fillRect/>
          </a:stretch>
        </p:blipFill>
        <p:spPr>
          <a:xfrm>
            <a:off x="1905000" y="1289870"/>
            <a:ext cx="5020472" cy="2042397"/>
          </a:xfrm>
          <a:prstGeom prst="rect">
            <a:avLst/>
          </a:prstGeom>
        </p:spPr>
      </p:pic>
    </p:spTree>
    <p:extLst>
      <p:ext uri="{BB962C8B-B14F-4D97-AF65-F5344CB8AC3E}">
        <p14:creationId xmlns:p14="http://schemas.microsoft.com/office/powerpoint/2010/main" val="2418741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1143000"/>
          </a:xfrm>
        </p:spPr>
        <p:txBody>
          <a:bodyPr/>
          <a:lstStyle/>
          <a:p>
            <a:r>
              <a:rPr lang="en-US" dirty="0" smtClean="0">
                <a:solidFill>
                  <a:schemeClr val="tx1"/>
                </a:solidFill>
              </a:rPr>
              <a:t>2021 Economic Analysis Results for Two Projects</a:t>
            </a:r>
            <a:endParaRPr lang="en-US" b="1" dirty="0">
              <a:solidFill>
                <a:schemeClr val="tx1"/>
              </a:solidFill>
            </a:endParaRPr>
          </a:p>
        </p:txBody>
      </p:sp>
      <p:sp>
        <p:nvSpPr>
          <p:cNvPr id="8" name="Content Placeholder 2"/>
          <p:cNvSpPr>
            <a:spLocks noGrp="1"/>
          </p:cNvSpPr>
          <p:nvPr>
            <p:ph idx="1"/>
          </p:nvPr>
        </p:nvSpPr>
        <p:spPr>
          <a:xfrm>
            <a:off x="2362200" y="1676400"/>
            <a:ext cx="2819400" cy="1973157"/>
          </a:xfrm>
        </p:spPr>
        <p:txBody>
          <a:bodyPr/>
          <a:lstStyle/>
          <a:p>
            <a:pPr>
              <a:buFont typeface="Wingdings" panose="05000000000000000000" pitchFamily="2" charset="2"/>
              <a:buChar char="q"/>
            </a:pPr>
            <a:r>
              <a:rPr lang="en-US" sz="2400" dirty="0" smtClean="0"/>
              <a:t>Current Process</a:t>
            </a:r>
          </a:p>
        </p:txBody>
      </p:sp>
      <p:sp>
        <p:nvSpPr>
          <p:cNvPr id="9" name="Content Placeholder 2"/>
          <p:cNvSpPr txBox="1">
            <a:spLocks/>
          </p:cNvSpPr>
          <p:nvPr/>
        </p:nvSpPr>
        <p:spPr>
          <a:xfrm>
            <a:off x="5410200" y="1676400"/>
            <a:ext cx="3124200" cy="197315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Updated Process</a:t>
            </a:r>
          </a:p>
        </p:txBody>
      </p:sp>
      <p:sp>
        <p:nvSpPr>
          <p:cNvPr id="15" name="Content Placeholder 2"/>
          <p:cNvSpPr txBox="1">
            <a:spLocks/>
          </p:cNvSpPr>
          <p:nvPr/>
        </p:nvSpPr>
        <p:spPr>
          <a:xfrm>
            <a:off x="152400" y="4656243"/>
            <a:ext cx="2819400" cy="1973157"/>
          </a:xfrm>
          <a:prstGeom prst="rect">
            <a:avLst/>
          </a:prstGeom>
        </p:spPr>
        <p:txBody>
          <a:bodyPr/>
          <a:lstStyle>
            <a:defPPr>
              <a:defRPr lang="en-US"/>
            </a:defPPr>
            <a:lvl1pPr indent="0">
              <a:spcBef>
                <a:spcPts val="0"/>
              </a:spcBef>
              <a:buFont typeface="Arial" panose="020B0604020202020204" pitchFamily="34" charset="0"/>
              <a:buNone/>
              <a:defRPr sz="2400"/>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dirty="0"/>
              <a:t>Tier 1 Project</a:t>
            </a:r>
          </a:p>
          <a:p>
            <a:r>
              <a:rPr lang="en-US" dirty="0"/>
              <a:t>Example</a:t>
            </a:r>
          </a:p>
        </p:txBody>
      </p:sp>
      <p:sp>
        <p:nvSpPr>
          <p:cNvPr id="16" name="Content Placeholder 2"/>
          <p:cNvSpPr txBox="1">
            <a:spLocks/>
          </p:cNvSpPr>
          <p:nvPr/>
        </p:nvSpPr>
        <p:spPr>
          <a:xfrm>
            <a:off x="152400" y="2065443"/>
            <a:ext cx="2819400" cy="197315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2400" dirty="0" smtClean="0"/>
              <a:t>Tier 4 Project</a:t>
            </a:r>
          </a:p>
          <a:p>
            <a:pPr marL="0" indent="0">
              <a:spcBef>
                <a:spcPts val="0"/>
              </a:spcBef>
              <a:buNone/>
            </a:pPr>
            <a:r>
              <a:rPr lang="en-US" sz="2400" dirty="0" smtClean="0"/>
              <a:t>Example</a:t>
            </a:r>
          </a:p>
        </p:txBody>
      </p:sp>
      <p:sp>
        <p:nvSpPr>
          <p:cNvPr id="11" name="Content Placeholder 2"/>
          <p:cNvSpPr txBox="1">
            <a:spLocks/>
          </p:cNvSpPr>
          <p:nvPr/>
        </p:nvSpPr>
        <p:spPr>
          <a:xfrm>
            <a:off x="304800" y="914400"/>
            <a:ext cx="8839200" cy="78744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For projects requiring Savings/Capital Cost ≥ 0.15</a:t>
            </a:r>
            <a:endParaRPr lang="en-US" sz="1600" dirty="0" smtClean="0"/>
          </a:p>
          <a:p>
            <a:pPr>
              <a:buFont typeface="Wingdings" panose="05000000000000000000" pitchFamily="2" charset="2"/>
              <a:buChar char="q"/>
            </a:pPr>
            <a:endParaRPr lang="en-US" sz="2400" dirty="0"/>
          </a:p>
        </p:txBody>
      </p:sp>
      <p:pic>
        <p:nvPicPr>
          <p:cNvPr id="6" name="Picture 5"/>
          <p:cNvPicPr>
            <a:picLocks noChangeAspect="1"/>
          </p:cNvPicPr>
          <p:nvPr/>
        </p:nvPicPr>
        <p:blipFill>
          <a:blip r:embed="rId3"/>
          <a:stretch>
            <a:fillRect/>
          </a:stretch>
        </p:blipFill>
        <p:spPr>
          <a:xfrm>
            <a:off x="2233612" y="2098779"/>
            <a:ext cx="6200775" cy="4352925"/>
          </a:xfrm>
          <a:prstGeom prst="rect">
            <a:avLst/>
          </a:prstGeom>
        </p:spPr>
      </p:pic>
      <p:cxnSp>
        <p:nvCxnSpPr>
          <p:cNvPr id="5" name="Straight Connector 4"/>
          <p:cNvCxnSpPr/>
          <p:nvPr/>
        </p:nvCxnSpPr>
        <p:spPr>
          <a:xfrm flipH="1">
            <a:off x="152400" y="4419600"/>
            <a:ext cx="88392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778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Selection of Weather Scenarios</a:t>
            </a:r>
            <a:endParaRPr lang="en-US" b="1" dirty="0">
              <a:solidFill>
                <a:schemeClr val="tx1"/>
              </a:solidFill>
            </a:endParaRPr>
          </a:p>
        </p:txBody>
      </p:sp>
      <p:sp>
        <p:nvSpPr>
          <p:cNvPr id="8" name="Content Placeholder 2"/>
          <p:cNvSpPr>
            <a:spLocks noGrp="1"/>
          </p:cNvSpPr>
          <p:nvPr>
            <p:ph idx="1"/>
          </p:nvPr>
        </p:nvSpPr>
        <p:spPr>
          <a:xfrm>
            <a:off x="304800" y="914400"/>
            <a:ext cx="8686800" cy="787443"/>
          </a:xfrm>
        </p:spPr>
        <p:txBody>
          <a:bodyPr/>
          <a:lstStyle/>
          <a:p>
            <a:pPr>
              <a:buFont typeface="Wingdings" panose="05000000000000000000" pitchFamily="2" charset="2"/>
              <a:buChar char="q"/>
            </a:pPr>
            <a:r>
              <a:rPr lang="en-US" sz="2400" dirty="0" smtClean="0"/>
              <a:t>Compiled forecasted input data </a:t>
            </a:r>
          </a:p>
          <a:p>
            <a:pPr>
              <a:buFont typeface="Wingdings" panose="05000000000000000000" pitchFamily="2" charset="2"/>
              <a:buChar char="q"/>
            </a:pPr>
            <a:r>
              <a:rPr lang="en-US" sz="2400" dirty="0" smtClean="0"/>
              <a:t>Selected three weather scenarios that provided a range of values in the input data</a:t>
            </a:r>
          </a:p>
          <a:p>
            <a:pPr lvl="1">
              <a:buFont typeface="Wingdings" panose="05000000000000000000" pitchFamily="2" charset="2"/>
              <a:buChar char="q"/>
            </a:pPr>
            <a:r>
              <a:rPr lang="en-US" sz="2000" dirty="0" smtClean="0"/>
              <a:t>Avoided outliers in terms of demand energy (2011, 2004)</a:t>
            </a:r>
          </a:p>
          <a:p>
            <a:pPr>
              <a:buFont typeface="Wingdings" panose="05000000000000000000" pitchFamily="2" charset="2"/>
              <a:buChar char="q"/>
            </a:pPr>
            <a:r>
              <a:rPr lang="en-US" sz="2400" dirty="0" smtClean="0"/>
              <a:t>Reviewed selection of weather scenarios with stakeholders</a:t>
            </a:r>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3034415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Latest Forecasted Input Data</a:t>
            </a:r>
            <a:endParaRPr lang="en-US" b="1" dirty="0">
              <a:solidFill>
                <a:schemeClr val="tx1"/>
              </a:solidFill>
            </a:endParaRPr>
          </a:p>
        </p:txBody>
      </p:sp>
      <p:sp>
        <p:nvSpPr>
          <p:cNvPr id="4" name="Rectangle 3"/>
          <p:cNvSpPr/>
          <p:nvPr/>
        </p:nvSpPr>
        <p:spPr>
          <a:xfrm>
            <a:off x="76200" y="5562600"/>
            <a:ext cx="8991600" cy="1219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a:spLocks noGrp="1"/>
          </p:cNvSpPr>
          <p:nvPr>
            <p:ph idx="1"/>
          </p:nvPr>
        </p:nvSpPr>
        <p:spPr>
          <a:xfrm>
            <a:off x="56960" y="2133600"/>
            <a:ext cx="2762440" cy="1973157"/>
          </a:xfrm>
        </p:spPr>
        <p:txBody>
          <a:bodyPr/>
          <a:lstStyle/>
          <a:p>
            <a:pPr>
              <a:spcBef>
                <a:spcPts val="0"/>
              </a:spcBef>
              <a:buFont typeface="Wingdings" panose="05000000000000000000" pitchFamily="2" charset="2"/>
              <a:buChar char="q"/>
            </a:pPr>
            <a:r>
              <a:rPr lang="en-US" sz="2400" dirty="0" smtClean="0"/>
              <a:t>2010</a:t>
            </a:r>
          </a:p>
          <a:p>
            <a:pPr marL="0" indent="0">
              <a:spcBef>
                <a:spcPts val="0"/>
              </a:spcBef>
              <a:buNone/>
            </a:pPr>
            <a:r>
              <a:rPr lang="en-US" sz="1300" dirty="0" smtClean="0"/>
              <a:t>        </a:t>
            </a:r>
            <a:r>
              <a:rPr lang="en-US" sz="1300" u="sng" dirty="0" smtClean="0"/>
              <a:t>Ranks</a:t>
            </a:r>
          </a:p>
          <a:p>
            <a:pPr marL="0" indent="0">
              <a:spcBef>
                <a:spcPts val="0"/>
              </a:spcBef>
              <a:buNone/>
            </a:pPr>
            <a:r>
              <a:rPr lang="en-US" sz="1300" dirty="0" smtClean="0"/>
              <a:t>        Demand:  </a:t>
            </a:r>
            <a:r>
              <a:rPr lang="en-US" sz="1100" dirty="0" smtClean="0"/>
              <a:t>  </a:t>
            </a:r>
            <a:r>
              <a:rPr lang="en-US" sz="1300" dirty="0" smtClean="0"/>
              <a:t>#2</a:t>
            </a:r>
          </a:p>
          <a:p>
            <a:pPr marL="0" indent="0">
              <a:spcBef>
                <a:spcPts val="0"/>
              </a:spcBef>
              <a:buNone/>
            </a:pPr>
            <a:r>
              <a:rPr lang="en-US" sz="1300" dirty="0" smtClean="0"/>
              <a:t>        Peak Load:#4</a:t>
            </a:r>
          </a:p>
          <a:p>
            <a:pPr marL="0" indent="0">
              <a:spcBef>
                <a:spcPts val="0"/>
              </a:spcBef>
              <a:buNone/>
            </a:pPr>
            <a:r>
              <a:rPr lang="en-US" sz="1300" dirty="0" smtClean="0"/>
              <a:t>        Wind CF:   #3</a:t>
            </a:r>
          </a:p>
          <a:p>
            <a:pPr marL="0" indent="0">
              <a:spcBef>
                <a:spcPts val="0"/>
              </a:spcBef>
              <a:buNone/>
            </a:pPr>
            <a:r>
              <a:rPr lang="en-US" sz="1300" dirty="0" smtClean="0"/>
              <a:t>        Solar CF:   #2</a:t>
            </a:r>
            <a:endParaRPr lang="en-US" sz="2400" dirty="0" smtClean="0"/>
          </a:p>
          <a:p>
            <a:pPr>
              <a:buFont typeface="Wingdings" panose="05000000000000000000" pitchFamily="2" charset="2"/>
              <a:buChar char="q"/>
            </a:pPr>
            <a:r>
              <a:rPr lang="en-US" sz="2400" dirty="0" smtClean="0"/>
              <a:t>2009</a:t>
            </a:r>
          </a:p>
          <a:p>
            <a:pPr marL="0" indent="0">
              <a:spcBef>
                <a:spcPts val="0"/>
              </a:spcBef>
              <a:buNone/>
            </a:pPr>
            <a:r>
              <a:rPr lang="en-US" sz="1300" dirty="0" smtClean="0"/>
              <a:t>        </a:t>
            </a:r>
            <a:r>
              <a:rPr lang="en-US" sz="1300" u="sng" dirty="0" smtClean="0"/>
              <a:t>Ranks</a:t>
            </a:r>
          </a:p>
          <a:p>
            <a:pPr marL="0" indent="0">
              <a:spcBef>
                <a:spcPts val="0"/>
              </a:spcBef>
              <a:buNone/>
            </a:pPr>
            <a:r>
              <a:rPr lang="en-US" sz="1300" dirty="0" smtClean="0"/>
              <a:t>        </a:t>
            </a:r>
            <a:r>
              <a:rPr lang="en-US" sz="1300" dirty="0"/>
              <a:t>Demand:  </a:t>
            </a:r>
            <a:r>
              <a:rPr lang="en-US" sz="1100" dirty="0"/>
              <a:t>  </a:t>
            </a:r>
            <a:r>
              <a:rPr lang="en-US" sz="1300" dirty="0" smtClean="0"/>
              <a:t>#6</a:t>
            </a:r>
            <a:endParaRPr lang="en-US" sz="1300" dirty="0"/>
          </a:p>
          <a:p>
            <a:pPr marL="0" indent="0">
              <a:spcBef>
                <a:spcPts val="0"/>
              </a:spcBef>
              <a:buNone/>
            </a:pPr>
            <a:r>
              <a:rPr lang="en-US" sz="1300" dirty="0"/>
              <a:t>        Peak Load</a:t>
            </a:r>
            <a:r>
              <a:rPr lang="en-US" sz="1300" dirty="0" smtClean="0"/>
              <a:t>:#7</a:t>
            </a:r>
            <a:endParaRPr lang="en-US" sz="1300" dirty="0"/>
          </a:p>
          <a:p>
            <a:pPr marL="0" indent="0">
              <a:spcBef>
                <a:spcPts val="0"/>
              </a:spcBef>
              <a:buNone/>
            </a:pPr>
            <a:r>
              <a:rPr lang="en-US" sz="1300" dirty="0"/>
              <a:t>        Wind CF:   </a:t>
            </a:r>
            <a:r>
              <a:rPr lang="en-US" sz="1300" dirty="0" smtClean="0"/>
              <a:t>#6</a:t>
            </a:r>
            <a:endParaRPr lang="en-US" sz="1300" dirty="0"/>
          </a:p>
          <a:p>
            <a:pPr marL="0" indent="0">
              <a:spcBef>
                <a:spcPts val="0"/>
              </a:spcBef>
              <a:buNone/>
            </a:pPr>
            <a:r>
              <a:rPr lang="en-US" sz="1300" dirty="0"/>
              <a:t>        Solar CF:   </a:t>
            </a:r>
            <a:r>
              <a:rPr lang="en-US" sz="1300" dirty="0" smtClean="0"/>
              <a:t>#8</a:t>
            </a:r>
          </a:p>
          <a:p>
            <a:pPr>
              <a:buFont typeface="Wingdings" panose="05000000000000000000" pitchFamily="2" charset="2"/>
              <a:buChar char="q"/>
            </a:pPr>
            <a:r>
              <a:rPr lang="en-US" sz="2400" dirty="0" smtClean="0"/>
              <a:t>2007</a:t>
            </a:r>
          </a:p>
          <a:p>
            <a:pPr marL="0" indent="0">
              <a:spcBef>
                <a:spcPts val="0"/>
              </a:spcBef>
              <a:buNone/>
            </a:pPr>
            <a:r>
              <a:rPr lang="en-US" sz="1300" dirty="0" smtClean="0"/>
              <a:t>        </a:t>
            </a:r>
            <a:r>
              <a:rPr lang="en-US" sz="1300" u="sng" dirty="0" smtClean="0"/>
              <a:t>Ranks</a:t>
            </a:r>
            <a:endParaRPr lang="en-US" sz="1300" u="sng" dirty="0"/>
          </a:p>
          <a:p>
            <a:pPr marL="0" indent="0">
              <a:spcBef>
                <a:spcPts val="0"/>
              </a:spcBef>
              <a:buNone/>
            </a:pPr>
            <a:r>
              <a:rPr lang="en-US" sz="1300" dirty="0"/>
              <a:t>        Demand:  </a:t>
            </a:r>
            <a:r>
              <a:rPr lang="en-US" sz="1100" dirty="0"/>
              <a:t>  </a:t>
            </a:r>
            <a:r>
              <a:rPr lang="en-US" sz="1300" dirty="0" smtClean="0"/>
              <a:t>#12</a:t>
            </a:r>
            <a:endParaRPr lang="en-US" sz="1300" dirty="0"/>
          </a:p>
          <a:p>
            <a:pPr marL="0" indent="0">
              <a:spcBef>
                <a:spcPts val="0"/>
              </a:spcBef>
              <a:buNone/>
            </a:pPr>
            <a:r>
              <a:rPr lang="en-US" sz="1300" dirty="0"/>
              <a:t>        Peak Load</a:t>
            </a:r>
            <a:r>
              <a:rPr lang="en-US" sz="1300" dirty="0" smtClean="0"/>
              <a:t>:#9</a:t>
            </a:r>
            <a:endParaRPr lang="en-US" sz="1300" dirty="0"/>
          </a:p>
          <a:p>
            <a:pPr marL="0" indent="0">
              <a:spcBef>
                <a:spcPts val="0"/>
              </a:spcBef>
              <a:buNone/>
            </a:pPr>
            <a:r>
              <a:rPr lang="en-US" sz="1300" dirty="0"/>
              <a:t>        Wind CF:   </a:t>
            </a:r>
            <a:r>
              <a:rPr lang="en-US" sz="1300" dirty="0" smtClean="0"/>
              <a:t>#13</a:t>
            </a:r>
            <a:endParaRPr lang="en-US" sz="1300" dirty="0"/>
          </a:p>
          <a:p>
            <a:pPr marL="0" indent="0">
              <a:spcBef>
                <a:spcPts val="0"/>
              </a:spcBef>
              <a:buNone/>
            </a:pPr>
            <a:r>
              <a:rPr lang="en-US" sz="1300" dirty="0"/>
              <a:t>        Solar CF:   </a:t>
            </a:r>
            <a:r>
              <a:rPr lang="en-US" sz="1300" dirty="0" smtClean="0"/>
              <a:t>#9 </a:t>
            </a:r>
            <a:endParaRPr lang="en-US" sz="1300" dirty="0"/>
          </a:p>
        </p:txBody>
      </p:sp>
      <p:sp>
        <p:nvSpPr>
          <p:cNvPr id="8" name="Content Placeholder 2"/>
          <p:cNvSpPr txBox="1">
            <a:spLocks/>
          </p:cNvSpPr>
          <p:nvPr/>
        </p:nvSpPr>
        <p:spPr>
          <a:xfrm>
            <a:off x="304800" y="914400"/>
            <a:ext cx="8534400" cy="78744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pPr>
            <a:r>
              <a:rPr lang="en-US" sz="2400" dirty="0" smtClean="0"/>
              <a:t>Goal is to better reflect future conditions by choosing more than one weather scenario</a:t>
            </a:r>
          </a:p>
        </p:txBody>
      </p:sp>
      <p:pic>
        <p:nvPicPr>
          <p:cNvPr id="7" name="Picture 6"/>
          <p:cNvPicPr>
            <a:picLocks noChangeAspect="1"/>
          </p:cNvPicPr>
          <p:nvPr/>
        </p:nvPicPr>
        <p:blipFill>
          <a:blip r:embed="rId3"/>
          <a:stretch>
            <a:fillRect/>
          </a:stretch>
        </p:blipFill>
        <p:spPr>
          <a:xfrm>
            <a:off x="1676400" y="1851047"/>
            <a:ext cx="7352687" cy="4930753"/>
          </a:xfrm>
          <a:prstGeom prst="rect">
            <a:avLst/>
          </a:prstGeom>
        </p:spPr>
      </p:pic>
    </p:spTree>
    <p:extLst>
      <p:ext uri="{BB962C8B-B14F-4D97-AF65-F5344CB8AC3E}">
        <p14:creationId xmlns:p14="http://schemas.microsoft.com/office/powerpoint/2010/main" val="2304711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solidFill>
                  <a:schemeClr val="tx1"/>
                </a:solidFill>
              </a:rPr>
              <a:t>Next Steps</a:t>
            </a:r>
            <a:endParaRPr lang="en-US" b="1" dirty="0">
              <a:solidFill>
                <a:schemeClr val="tx1"/>
              </a:solidFill>
            </a:endParaRPr>
          </a:p>
        </p:txBody>
      </p:sp>
      <p:sp>
        <p:nvSpPr>
          <p:cNvPr id="8" name="Content Placeholder 2"/>
          <p:cNvSpPr>
            <a:spLocks noGrp="1"/>
          </p:cNvSpPr>
          <p:nvPr>
            <p:ph idx="1"/>
          </p:nvPr>
        </p:nvSpPr>
        <p:spPr>
          <a:xfrm>
            <a:off x="304800" y="914400"/>
            <a:ext cx="8686800" cy="787443"/>
          </a:xfrm>
        </p:spPr>
        <p:txBody>
          <a:bodyPr/>
          <a:lstStyle/>
          <a:p>
            <a:pPr>
              <a:buFont typeface="Wingdings" panose="05000000000000000000" pitchFamily="2" charset="2"/>
              <a:buChar char="q"/>
            </a:pPr>
            <a:r>
              <a:rPr lang="en-US" sz="2400" dirty="0" smtClean="0"/>
              <a:t>Obtain stakeholder feedback</a:t>
            </a:r>
          </a:p>
          <a:p>
            <a:pPr>
              <a:buFont typeface="Wingdings" panose="05000000000000000000" pitchFamily="2" charset="2"/>
              <a:buChar char="q"/>
            </a:pPr>
            <a:r>
              <a:rPr lang="en-US" sz="2400" dirty="0" smtClean="0"/>
              <a:t>Build economic models with input data for three weather scenarios</a:t>
            </a:r>
          </a:p>
          <a:p>
            <a:pPr>
              <a:buFont typeface="Wingdings" panose="05000000000000000000" pitchFamily="2" charset="2"/>
              <a:buChar char="q"/>
            </a:pPr>
            <a:r>
              <a:rPr lang="en-US" sz="2400" dirty="0" smtClean="0"/>
              <a:t>Start using weather scenarios as needed per study scopes for RTP </a:t>
            </a:r>
            <a:r>
              <a:rPr lang="en-US" sz="2400" dirty="0"/>
              <a:t>and RPG Project </a:t>
            </a:r>
            <a:r>
              <a:rPr lang="en-US" sz="2400" dirty="0" smtClean="0"/>
              <a:t>Reviews</a:t>
            </a:r>
          </a:p>
          <a:p>
            <a:pPr lvl="1">
              <a:buFont typeface="Wingdings" panose="05000000000000000000" pitchFamily="2" charset="2"/>
              <a:buChar char="q"/>
            </a:pPr>
            <a:endParaRPr lang="en-US" sz="1600" dirty="0" smtClean="0"/>
          </a:p>
          <a:p>
            <a:pPr>
              <a:buFont typeface="Wingdings" panose="05000000000000000000" pitchFamily="2" charset="2"/>
              <a:buChar char="q"/>
            </a:pPr>
            <a:endParaRPr lang="en-US" sz="2400" dirty="0"/>
          </a:p>
        </p:txBody>
      </p:sp>
    </p:spTree>
    <p:extLst>
      <p:ext uri="{BB962C8B-B14F-4D97-AF65-F5344CB8AC3E}">
        <p14:creationId xmlns:p14="http://schemas.microsoft.com/office/powerpoint/2010/main" val="3730746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dcmitype/"/>
    <ds:schemaRef ds:uri="http://www.w3.org/XML/1998/namespace"/>
    <ds:schemaRef ds:uri="http://purl.org/dc/elements/1.1/"/>
    <ds:schemaRef ds:uri="http://purl.org/dc/terms/"/>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25239</TotalTime>
  <Words>771</Words>
  <Application>Microsoft Office PowerPoint</Application>
  <PresentationFormat>On-screen Show (4:3)</PresentationFormat>
  <Paragraphs>101</Paragraphs>
  <Slides>16</Slides>
  <Notes>14</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Wingdings</vt:lpstr>
      <vt:lpstr>1_Custom Design</vt:lpstr>
      <vt:lpstr>Office Theme</vt:lpstr>
      <vt:lpstr>Custom Design</vt:lpstr>
      <vt:lpstr>PowerPoint Presentation</vt:lpstr>
      <vt:lpstr>Agenda</vt:lpstr>
      <vt:lpstr>Background</vt:lpstr>
      <vt:lpstr>Proof of Concept Study</vt:lpstr>
      <vt:lpstr>Proof of Concept Study Inputs and Results</vt:lpstr>
      <vt:lpstr>2021 Economic Analysis Results for Two Projects</vt:lpstr>
      <vt:lpstr>Selection of Weather Scenarios</vt:lpstr>
      <vt:lpstr>Latest Forecasted Input Data</vt:lpstr>
      <vt:lpstr>Next Steps</vt:lpstr>
      <vt:lpstr>Comments/Questions</vt:lpstr>
      <vt:lpstr>PowerPoint Presentation</vt:lpstr>
      <vt:lpstr>Protocol Section 3.11.2 (5)</vt:lpstr>
      <vt:lpstr>Recommendations for Enhancing ERCOT’s Long-Term Transmission Planning Process, p. 35</vt:lpstr>
      <vt:lpstr>Economic Analysis Results for more Projects</vt:lpstr>
      <vt:lpstr>Economic Analysis Results for more Projects</vt:lpstr>
      <vt:lpstr>Input Data and Temperature Data</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McGinnis, Tim</cp:lastModifiedBy>
  <cp:revision>418</cp:revision>
  <cp:lastPrinted>2016-11-09T19:45:23Z</cp:lastPrinted>
  <dcterms:created xsi:type="dcterms:W3CDTF">2016-01-21T15:20:31Z</dcterms:created>
  <dcterms:modified xsi:type="dcterms:W3CDTF">2017-06-29T15:09:25Z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