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9"/>
  </p:notesMasterIdLst>
  <p:handoutMasterIdLst>
    <p:handoutMasterId r:id="rId10"/>
  </p:handoutMasterIdLst>
  <p:sldIdLst>
    <p:sldId id="367" r:id="rId4"/>
    <p:sldId id="375" r:id="rId5"/>
    <p:sldId id="377" r:id="rId6"/>
    <p:sldId id="368" r:id="rId7"/>
    <p:sldId id="369" r:id="rId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98990" autoAdjust="0"/>
  </p:normalViewPr>
  <p:slideViewPr>
    <p:cSldViewPr>
      <p:cViewPr>
        <p:scale>
          <a:sx n="80" d="100"/>
          <a:sy n="80" d="100"/>
        </p:scale>
        <p:origin x="-1752" y="-3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July 11, 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2017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May &amp; June Highlights</a:t>
            </a:r>
            <a:endParaRPr lang="en-US" altLang="en-US" sz="2300" dirty="0" smtClean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461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Retail Market Testing </a:t>
            </a:r>
            <a:r>
              <a:rPr lang="en-US" sz="1800" dirty="0"/>
              <a:t>Environment </a:t>
            </a:r>
            <a:r>
              <a:rPr lang="en-US" sz="1800" dirty="0" smtClean="0"/>
              <a:t>(RMTE) User </a:t>
            </a:r>
            <a:r>
              <a:rPr lang="en-US" sz="1800" dirty="0" smtClean="0"/>
              <a:t>Guide</a:t>
            </a:r>
            <a:endParaRPr lang="en-US" sz="1800" dirty="0"/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Completed development of RMTE User Guide</a:t>
            </a:r>
            <a:endParaRPr lang="en-US" sz="1600" b="0" dirty="0" smtClean="0"/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RMTE ESIID list &amp; RMTE User Guide w</a:t>
            </a:r>
            <a:r>
              <a:rPr lang="en-US" sz="1600" b="0" dirty="0" smtClean="0"/>
              <a:t>ill be accessible through the TDTMS homepage and available on etod.ercot.com</a:t>
            </a:r>
            <a:endParaRPr lang="en-US" sz="1600" b="0" dirty="0" smtClean="0"/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Working with Retail Mkt Training Task Force leadership to incorporate into training material</a:t>
            </a:r>
          </a:p>
          <a:p>
            <a:pPr lvl="1" indent="0">
              <a:buNone/>
            </a:pPr>
            <a:r>
              <a:rPr lang="en-US" sz="1800" b="0" dirty="0" smtClean="0"/>
              <a:t/>
            </a:r>
            <a:br>
              <a:rPr lang="en-US" sz="1800" b="0" dirty="0" smtClean="0"/>
            </a:br>
            <a:endParaRPr lang="en-US" sz="1800" b="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Lessons Learned from MarkeTrak Upgrade</a:t>
            </a:r>
            <a:endParaRPr lang="en-US" sz="1800" dirty="0" smtClean="0"/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MPs developed lessons learned documentation outlining desired changes to future project implementation to improve rollout and integration. Examples: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600" b="0" dirty="0" smtClean="0"/>
              <a:t>Weekly Business/Operations call for implementation status updates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600" b="0" dirty="0" smtClean="0"/>
              <a:t>Weekly Technical IT calls to allow for ERCOT &amp; Market Participant IT teams to collaborate (especially important for API users)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600" b="0" dirty="0" smtClean="0"/>
              <a:t>Post-implementation Stabilization Activities until project release is deemed complete</a:t>
            </a:r>
            <a:endParaRPr lang="en-US" sz="1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004496"/>
              </p:ext>
            </p:extLst>
          </p:nvPr>
        </p:nvGraphicFramePr>
        <p:xfrm>
          <a:off x="3200400" y="2590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2590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087479"/>
              </p:ext>
            </p:extLst>
          </p:nvPr>
        </p:nvGraphicFramePr>
        <p:xfrm>
          <a:off x="3200400" y="5486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showAsIcon="1" r:id="rId5" imgW="914400" imgH="771480" progId="Word.Document.8">
                  <p:embed/>
                </p:oleObj>
              </mc:Choice>
              <mc:Fallback>
                <p:oleObj name="Document" showAsIcon="1" r:id="rId5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0400" y="5486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May &amp; June Highlights</a:t>
            </a:r>
            <a:endParaRPr lang="en-US" altLang="en-US" sz="2300" dirty="0" smtClean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384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 smtClean="0"/>
              <a:t>2017 MarkeTrak Subtype Analysis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Reviewed detailed analysis of June 2016 through June 2017 MarkeTrak data for the following subtypes: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600" b="0" dirty="0" smtClean="0"/>
              <a:t>Customer Rescission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600" b="0" dirty="0" smtClean="0"/>
              <a:t>Switch Hold Removal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600" b="0" dirty="0" smtClean="0"/>
              <a:t>Usage &amp; Billing - Missing</a:t>
            </a:r>
            <a:endParaRPr lang="en-US" sz="1200" b="0" dirty="0"/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Further clarity was needed on a few items; therefore, additional data points were requested by TDTMS to understand the data in more detail which will be reviewed by TDTMS in August.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For discussion/meeting notes, go here:</a:t>
            </a:r>
          </a:p>
          <a:p>
            <a:pPr lvl="1" indent="0">
              <a:buNone/>
            </a:pPr>
            <a:r>
              <a:rPr lang="en-US" sz="1600" b="0" dirty="0" smtClean="0"/>
              <a:t> </a:t>
            </a:r>
            <a:endParaRPr lang="en-US" sz="1600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281634"/>
              </p:ext>
            </p:extLst>
          </p:nvPr>
        </p:nvGraphicFramePr>
        <p:xfrm>
          <a:off x="5105400" y="3886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3886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97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658256" y="1943959"/>
            <a:ext cx="8001000" cy="32431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August 17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9:30am</a:t>
            </a:r>
            <a:endParaRPr lang="en-US" altLang="en-US" sz="1800" i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In-person @ ERCOT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(WebEx avail.)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05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658256" y="4235636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20674</TotalTime>
  <Words>163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Default Design</vt:lpstr>
      <vt:lpstr>1_Default Design</vt:lpstr>
      <vt:lpstr>2_Default Design</vt:lpstr>
      <vt:lpstr>Microsoft Word Document</vt:lpstr>
      <vt:lpstr>Microsoft Word 97 - 2003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TDTMS_20170419</cp:lastModifiedBy>
  <cp:revision>1014</cp:revision>
  <cp:lastPrinted>2002-09-24T18:27:58Z</cp:lastPrinted>
  <dcterms:created xsi:type="dcterms:W3CDTF">2002-07-29T21:45:07Z</dcterms:created>
  <dcterms:modified xsi:type="dcterms:W3CDTF">2017-07-05T19:54:13Z</dcterms:modified>
</cp:coreProperties>
</file>