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  <p:sldMasterId id="2147483676" r:id="rId3"/>
  </p:sldMasterIdLst>
  <p:notesMasterIdLst>
    <p:notesMasterId r:id="rId9"/>
  </p:notesMasterIdLst>
  <p:handoutMasterIdLst>
    <p:handoutMasterId r:id="rId10"/>
  </p:handoutMasterIdLst>
  <p:sldIdLst>
    <p:sldId id="367" r:id="rId4"/>
    <p:sldId id="375" r:id="rId5"/>
    <p:sldId id="377" r:id="rId6"/>
    <p:sldId id="368" r:id="rId7"/>
    <p:sldId id="369" r:id="rId8"/>
  </p:sldIdLst>
  <p:sldSz cx="9144000" cy="6858000" type="screen4x3"/>
  <p:notesSz cx="6858000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3300"/>
    <a:srgbClr val="EAEAEA"/>
    <a:srgbClr val="008000"/>
    <a:srgbClr val="000099"/>
    <a:srgbClr val="FFFF66"/>
    <a:srgbClr val="006666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00" autoAdjust="0"/>
    <p:restoredTop sz="98990" autoAdjust="0"/>
  </p:normalViewPr>
  <p:slideViewPr>
    <p:cSldViewPr>
      <p:cViewPr>
        <p:scale>
          <a:sx n="80" d="100"/>
          <a:sy n="80" d="100"/>
        </p:scale>
        <p:origin x="-1752" y="-3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720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AC59E325-52FC-4B5A-9149-BF9BB67BD64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483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8238" y="687388"/>
            <a:ext cx="4592637" cy="3444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21725"/>
            <a:ext cx="29733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defTabSz="925513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721725"/>
            <a:ext cx="297338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81" tIns="46239" rIns="92481" bIns="46239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 b="0"/>
            </a:lvl1pPr>
          </a:lstStyle>
          <a:p>
            <a:pPr>
              <a:defRPr/>
            </a:pPr>
            <a:fld id="{38245C1E-786B-4B6C-9B8F-AD2DE3CCA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320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07D394A-84D6-47DE-BE59-6A4F6CB23A23}" type="slidenum">
              <a:rPr lang="en-US" altLang="en-US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CDBE-B8B6-490F-A5A5-8B3CBF3B3E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74592"/>
      </p:ext>
    </p:extLst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0F3C-01A0-4D9F-924D-BD93A4DB62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458654"/>
      </p:ext>
    </p:extLst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42106-6161-4A75-AFB2-6ACEAE3FE10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792707"/>
      </p:ext>
    </p:extLst>
  </p:cSld>
  <p:clrMapOvr>
    <a:masterClrMapping/>
  </p:clrMapOvr>
  <p:transition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FC583-0679-4513-B57F-E70492631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8448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84A082-DAFD-469A-BCF1-753A40DBAF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5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EA6590-0B45-4A28-891C-BBA111C6B1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900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3EA22-1120-4C43-9C19-08778E8B69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5581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39926-67CD-4DEA-94B6-58D05F2EB4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1516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AA58F-D44F-41E8-9FAA-B588D22F61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1647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4502E-91A8-4528-A829-9031CF3AF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1995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4F5F6-E3E3-4A6F-81BC-D600EAA2A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4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DD851-62C6-4FF1-BB56-7EB595208C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994771"/>
      </p:ext>
    </p:extLst>
  </p:cSld>
  <p:clrMapOvr>
    <a:masterClrMapping/>
  </p:clrMapOvr>
  <p:transition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CC024-4D37-4BD0-95C9-45B741A04F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336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71136-6107-4C1D-BD30-A73A0AE57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185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8B7FC-4ED9-4837-AC46-DF263E928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467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C73F8-1E3B-47D7-9760-263BA84F59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9232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F4670-5DBD-4008-92E7-E19F0BEB3F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0073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E9479-8F82-4118-BFCC-1F40E2934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60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5CA08-318B-4F92-9492-5B6B4221D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08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C3DDD-ED95-46B8-866E-6F4836A13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63063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508D7-BA96-4A66-BD03-0CBBAD118D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7633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BA748-1F16-4BFC-9C49-1FCF25EB6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9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AA0EF-0C73-43B5-9078-F55A1D4F8D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260854"/>
      </p:ext>
    </p:extLst>
  </p:cSld>
  <p:clrMapOvr>
    <a:masterClrMapping/>
  </p:clrMapOvr>
  <p:transition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24F9D-8EFC-41BB-8EF5-C1FFB68BE9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1179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1CAA-C21C-43D8-B1F0-8CF532775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9959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F7F55-3ABA-4EFD-BE55-E332C295F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60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9F65E-61FA-43A7-8F90-91A0AFD896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141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CDB467-09BE-4E5D-B289-08DEC0548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1270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D215C4-7D49-4ADE-A53E-474382352C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A93E0-A738-4513-8709-D0688C4B53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030092"/>
      </p:ext>
    </p:extLst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ACD3-ABDD-4CBC-BBFA-6F9B73C70E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959299"/>
      </p:ext>
    </p:extLst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E20EA-DF52-406A-8674-67B4BDBC78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3286669"/>
      </p:ext>
    </p:extLst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B2733-2904-4451-9A16-670D5F93B0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57466"/>
      </p:ext>
    </p:extLst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76C29-5FB5-46A5-A5A4-DFC7E13482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83454"/>
      </p:ext>
    </p:extLst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025CA-A408-4646-A837-9C8F18050C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893359"/>
      </p:ext>
    </p:extLst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637"/>
          <a:stretch>
            <a:fillRect/>
          </a:stretch>
        </p:blipFill>
        <p:spPr bwMode="auto">
          <a:xfrm>
            <a:off x="6057900" y="0"/>
            <a:ext cx="30861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95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5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7DAE339E-26AF-4780-A609-BC007EC8543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Rectangle 10"/>
          <p:cNvSpPr>
            <a:spLocks noChangeArrowheads="1"/>
          </p:cNvSpPr>
          <p:nvPr userDrawn="1"/>
        </p:nvSpPr>
        <p:spPr bwMode="auto">
          <a:xfrm>
            <a:off x="381000" y="1219200"/>
            <a:ext cx="8305800" cy="76200"/>
          </a:xfrm>
          <a:prstGeom prst="rect">
            <a:avLst/>
          </a:prstGeom>
          <a:gradFill rotWithShape="0">
            <a:gsLst>
              <a:gs pos="0">
                <a:srgbClr val="0047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204" tIns="39889" rIns="81204" bIns="39889" anchor="ctr"/>
          <a:lstStyle>
            <a:lvl1pPr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 eaLnBrk="0" hangingPunct="0">
              <a:defRPr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z="2200" b="0" dirty="0" smtClean="0"/>
          </a:p>
        </p:txBody>
      </p:sp>
      <p:sp>
        <p:nvSpPr>
          <p:cNvPr id="1033" name="WordArt 12"/>
          <p:cNvSpPr>
            <a:spLocks noChangeArrowheads="1" noChangeShapeType="1" noTextEdit="1"/>
          </p:cNvSpPr>
          <p:nvPr userDrawn="1"/>
        </p:nvSpPr>
        <p:spPr bwMode="auto">
          <a:xfrm>
            <a:off x="314325" y="228600"/>
            <a:ext cx="1285875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33CC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TDTWG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>
    <p:zoom dir="in"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422D3C7-EA04-4C76-8924-B6B556E97F61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2055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7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78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174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b="0"/>
          </a:p>
        </p:txBody>
      </p:sp>
      <p:sp>
        <p:nvSpPr>
          <p:cNvPr id="3174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582415EB-9420-4D29-AD2C-62CB4724C165}" type="slidenum">
              <a:rPr lang="en-US" b="0"/>
              <a:pPr>
                <a:defRPr/>
              </a:pPr>
              <a:t>‹#›</a:t>
            </a:fld>
            <a:endParaRPr lang="en-US" b="0"/>
          </a:p>
        </p:txBody>
      </p:sp>
      <p:pic>
        <p:nvPicPr>
          <p:cNvPr id="3079" name="Picture 7" descr="Copy of Ercot Logo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76200"/>
            <a:ext cx="17526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Line 8"/>
          <p:cNvSpPr>
            <a:spLocks noChangeShapeType="1"/>
          </p:cNvSpPr>
          <p:nvPr userDrawn="1">
            <p:custDataLst>
              <p:tags r:id="rId14"/>
            </p:custDataLst>
          </p:nvPr>
        </p:nvSpPr>
        <p:spPr bwMode="auto">
          <a:xfrm flipV="1">
            <a:off x="0" y="981075"/>
            <a:ext cx="9144000" cy="9525"/>
          </a:xfrm>
          <a:prstGeom prst="line">
            <a:avLst/>
          </a:prstGeom>
          <a:noFill/>
          <a:ln w="31750">
            <a:solidFill>
              <a:srgbClr val="0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81" name="Line 9"/>
          <p:cNvSpPr>
            <a:spLocks noChangeShapeType="1"/>
          </p:cNvSpPr>
          <p:nvPr userDrawn="1">
            <p:custDataLst>
              <p:tags r:id="rId15"/>
            </p:custDataLst>
          </p:nvPr>
        </p:nvSpPr>
        <p:spPr bwMode="auto">
          <a:xfrm>
            <a:off x="458788" y="6248400"/>
            <a:ext cx="8226425" cy="0"/>
          </a:xfrm>
          <a:prstGeom prst="line">
            <a:avLst/>
          </a:prstGeom>
          <a:noFill/>
          <a:ln w="12700">
            <a:solidFill>
              <a:srgbClr val="00279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b="0" smtClean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663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2.doc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mmittees/board/tac/rms/tdtms/index.html" TargetMode="Externa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3F8BC6B-D245-4D3D-ADD6-8D139605027A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7543800" cy="44958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Texas Data Transport &amp;  MarkeTrak Systems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36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(TDTMS)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Update to RMS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July 11, </a:t>
            </a:r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2017</a:t>
            </a: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endParaRPr lang="en-US" altLang="en-US" sz="2400" b="1" dirty="0" smtClean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  <a:defRPr/>
            </a:pP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Jim Lee (AEP) – Chair</a:t>
            </a:r>
            <a:b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</a:br>
            <a:r>
              <a:rPr lang="en-US" altLang="en-US" sz="2000" b="1" dirty="0" smtClean="0">
                <a:solidFill>
                  <a:schemeClr val="accent1">
                    <a:lumMod val="50000"/>
                  </a:schemeClr>
                </a:solidFill>
                <a:cs typeface="Times New Roman" pitchFamily="18" charset="0"/>
              </a:rPr>
              <a:t>Monica Jones (NRG) – Vice Chair</a:t>
            </a:r>
            <a:endParaRPr lang="en-US" altLang="en-US" sz="2000" b="1" dirty="0">
              <a:solidFill>
                <a:schemeClr val="accent1">
                  <a:lumMod val="5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36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May &amp; June Highlights</a:t>
            </a:r>
            <a:endParaRPr lang="en-US" altLang="en-US" sz="2300" dirty="0" smtClean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46104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800" dirty="0" smtClean="0"/>
              <a:t>Retail Market Testing </a:t>
            </a:r>
            <a:r>
              <a:rPr lang="en-US" sz="1800" dirty="0"/>
              <a:t>Environment </a:t>
            </a:r>
            <a:r>
              <a:rPr lang="en-US" sz="1800" dirty="0" smtClean="0"/>
              <a:t>(RMTE) User </a:t>
            </a:r>
            <a:r>
              <a:rPr lang="en-US" sz="1800" dirty="0" smtClean="0"/>
              <a:t>Guide</a:t>
            </a:r>
            <a:endParaRPr lang="en-US" sz="1800" dirty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Completed development of RMTE User Guide</a:t>
            </a:r>
            <a:endParaRPr lang="en-US" sz="1600" b="0" dirty="0" smtClean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RMTE ESIID list &amp; RMTE User Guide w</a:t>
            </a:r>
            <a:r>
              <a:rPr lang="en-US" sz="1600" b="0" dirty="0" smtClean="0"/>
              <a:t>ill be accessible through the TDTMS homepage and available on etod.ercot.com</a:t>
            </a:r>
            <a:endParaRPr lang="en-US" sz="1600" b="0" dirty="0" smtClean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Working with Retail Mkt Training Task Force leadership to incorporate into training material</a:t>
            </a:r>
          </a:p>
          <a:p>
            <a:pPr lvl="1" indent="0">
              <a:buNone/>
            </a:pP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b="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800" dirty="0" smtClean="0"/>
              <a:t>Lessons Learned from MarkeTrak Upgrade</a:t>
            </a:r>
            <a:endParaRPr lang="en-US" sz="1800" dirty="0" smtClean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MPs developed lessons learned documentation outlining desired changes to future project implementation to improve rollout and integration. Examples: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600" b="0" dirty="0" smtClean="0"/>
              <a:t>Weekly Business/Operations call for implementation status updates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600" b="0" dirty="0" smtClean="0"/>
              <a:t>Weekly Technical IT calls to allow for ERCOT &amp; Market Participant IT teams to collaborate (especially important for API users)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600" b="0" dirty="0" smtClean="0"/>
              <a:t>Post-implementation Stabilization Activities until project release is deemed complete</a:t>
            </a:r>
            <a:endParaRPr lang="en-US" sz="1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004496"/>
              </p:ext>
            </p:extLst>
          </p:nvPr>
        </p:nvGraphicFramePr>
        <p:xfrm>
          <a:off x="3200400" y="2590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showAsIcon="1" r:id="rId3" imgW="914400" imgH="771480" progId="Word.Document.12">
                  <p:embed/>
                </p:oleObj>
              </mc:Choice>
              <mc:Fallback>
                <p:oleObj name="Document" showAsIcon="1" r:id="rId3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2590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7087479"/>
              </p:ext>
            </p:extLst>
          </p:nvPr>
        </p:nvGraphicFramePr>
        <p:xfrm>
          <a:off x="3200400" y="54864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Document" showAsIcon="1" r:id="rId5" imgW="914400" imgH="771480" progId="Word.Document.8">
                  <p:embed/>
                </p:oleObj>
              </mc:Choice>
              <mc:Fallback>
                <p:oleObj name="Document" showAsIcon="1" r:id="rId5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00400" y="54864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107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ChangeArrowheads="1"/>
          </p:cNvSpPr>
          <p:nvPr/>
        </p:nvSpPr>
        <p:spPr bwMode="auto">
          <a:xfrm>
            <a:off x="65314" y="299992"/>
            <a:ext cx="7391400" cy="446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 smtClean="0">
                <a:solidFill>
                  <a:srgbClr val="3D5F5D"/>
                </a:solidFill>
              </a:rPr>
              <a:t>May &amp; June Highlights</a:t>
            </a:r>
            <a:endParaRPr lang="en-US" altLang="en-US" sz="2300" dirty="0" smtClean="0">
              <a:solidFill>
                <a:srgbClr val="3D5F5D"/>
              </a:solidFill>
            </a:endParaRP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40C661EA-23FC-41FC-8F9C-EC53A3E547AF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sp>
        <p:nvSpPr>
          <p:cNvPr id="7172" name="TextBox 1"/>
          <p:cNvSpPr txBox="1">
            <a:spLocks noChangeArrowheads="1"/>
          </p:cNvSpPr>
          <p:nvPr/>
        </p:nvSpPr>
        <p:spPr bwMode="auto">
          <a:xfrm>
            <a:off x="371998" y="1104371"/>
            <a:ext cx="8342312" cy="384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Ø"/>
            </a:pPr>
            <a:endParaRPr lang="en-US" sz="1800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1800" dirty="0" smtClean="0"/>
              <a:t>2017 MarkeTrak Subtype Analysis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Reviewed detailed analysis of June 2016 through June 2017 MarkeTrak data for the following subtypes: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600" b="0" dirty="0" smtClean="0"/>
              <a:t>Customer Rescission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600" b="0" dirty="0" smtClean="0"/>
              <a:t>Switch Hold Removal</a:t>
            </a:r>
          </a:p>
          <a:p>
            <a:pPr marL="1428750" lvl="2">
              <a:buFont typeface="Wingdings" panose="05000000000000000000" pitchFamily="2" charset="2"/>
              <a:buChar char="§"/>
            </a:pPr>
            <a:r>
              <a:rPr lang="en-US" sz="1600" b="0" dirty="0" smtClean="0"/>
              <a:t>Usage &amp; Billing - Missing</a:t>
            </a:r>
            <a:endParaRPr lang="en-US" sz="1200" b="0" dirty="0"/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Further clarity was needed on a few items; therefore, additional data points were requested by TDTMS to understand the data in more detail which will be reviewed by TDTMS in August.</a:t>
            </a:r>
          </a:p>
          <a:p>
            <a:pPr marL="1028700" lvl="1">
              <a:buFont typeface="Wingdings" panose="05000000000000000000" pitchFamily="2" charset="2"/>
              <a:buChar char="§"/>
            </a:pPr>
            <a:r>
              <a:rPr lang="en-US" sz="1600" b="0" dirty="0" smtClean="0"/>
              <a:t>For discussion/meeting notes, go here:</a:t>
            </a:r>
          </a:p>
          <a:p>
            <a:pPr lvl="1" indent="0">
              <a:buNone/>
            </a:pPr>
            <a:r>
              <a:rPr lang="en-US" sz="1600" b="0" dirty="0" smtClean="0"/>
              <a:t> </a:t>
            </a:r>
            <a:endParaRPr lang="en-US" sz="1600" b="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18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7281634"/>
              </p:ext>
            </p:extLst>
          </p:nvPr>
        </p:nvGraphicFramePr>
        <p:xfrm>
          <a:off x="5105400" y="38862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Document" showAsIcon="1" r:id="rId3" imgW="914400" imgH="771480" progId="Word.Document.8">
                  <p:embed/>
                </p:oleObj>
              </mc:Choice>
              <mc:Fallback>
                <p:oleObj name="Document" showAsIcon="1" r:id="rId3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05400" y="38862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7973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785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EA34657-82FB-4DCE-8F17-DB480ADCF3F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658256" y="1943959"/>
            <a:ext cx="8001000" cy="324319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Next TDTMS meeting date: </a:t>
            </a:r>
            <a:br>
              <a:rPr lang="en-US" altLang="en-US" sz="1800" dirty="0" smtClean="0">
                <a:solidFill>
                  <a:srgbClr val="000000"/>
                </a:solidFill>
              </a:rPr>
            </a:b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August 17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9:30am</a:t>
            </a:r>
            <a:endParaRPr lang="en-US" altLang="en-US" sz="1800" i="1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 smtClean="0">
                <a:solidFill>
                  <a:srgbClr val="000000"/>
                </a:solidFill>
              </a:rPr>
              <a:t>In-person @ ERCOT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METCenter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(WebEx avail.)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050" dirty="0" smtClean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8197" name="TextBox 61"/>
          <p:cNvSpPr txBox="1">
            <a:spLocks noChangeArrowheads="1"/>
          </p:cNvSpPr>
          <p:nvPr/>
        </p:nvSpPr>
        <p:spPr bwMode="auto">
          <a:xfrm>
            <a:off x="658256" y="4235636"/>
            <a:ext cx="8077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en-US" sz="1800" b="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altLang="en-US" sz="1800" b="0" dirty="0" smtClean="0">
                <a:solidFill>
                  <a:srgbClr val="000000"/>
                </a:solidFill>
                <a:hlinkClick r:id="rId2"/>
              </a:rPr>
              <a:t>www.ercot.com/committees/board/tac/rms/tdtms/index.html</a:t>
            </a:r>
            <a:r>
              <a:rPr lang="en-US" altLang="en-US" sz="1800" b="0" dirty="0" smtClean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268829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6248400"/>
            <a:ext cx="2895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81D0BDB3-5CB2-4BCE-BB17-FB327FBD0A59}" type="slidenum">
              <a:rPr lang="en-US" altLang="en-US" sz="1400" smtClean="0">
                <a:solidFill>
                  <a:srgbClr val="000000"/>
                </a:solidFill>
              </a:rPr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dirty="0" smtClean="0">
              <a:solidFill>
                <a:srgbClr val="000000"/>
              </a:solidFill>
            </a:endParaRPr>
          </a:p>
        </p:txBody>
      </p:sp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209800" y="4114800"/>
            <a:ext cx="68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en-US" sz="1800" b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pic>
        <p:nvPicPr>
          <p:cNvPr id="9220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788" y="1219200"/>
            <a:ext cx="4416425" cy="398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48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35.625"/>
  <p:tag name="LTOP" val=" 85.62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LEFT" val=" 27.625"/>
  <p:tag name="LTOP" val=" 523.5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20674</TotalTime>
  <Words>163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Default Design</vt:lpstr>
      <vt:lpstr>1_Default Design</vt:lpstr>
      <vt:lpstr>2_Default Design</vt:lpstr>
      <vt:lpstr>Microsoft Word Document</vt:lpstr>
      <vt:lpstr>Microsoft Word 97 - 2003 Document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ERCOT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kcotner</dc:creator>
  <cp:lastModifiedBy>TDTMS_20170419</cp:lastModifiedBy>
  <cp:revision>1014</cp:revision>
  <cp:lastPrinted>2002-09-24T18:27:58Z</cp:lastPrinted>
  <dcterms:created xsi:type="dcterms:W3CDTF">2002-07-29T21:45:07Z</dcterms:created>
  <dcterms:modified xsi:type="dcterms:W3CDTF">2017-07-05T19:54:13Z</dcterms:modified>
</cp:coreProperties>
</file>