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3" r:id="rId3"/>
    <p:sldId id="266" r:id="rId4"/>
    <p:sldId id="259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098" y="-5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1568B-5DA3-4B11-86A2-B350F980F904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70B8-C1E9-42C8-8C32-757BAA47E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329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770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626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681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99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883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740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28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464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767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504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851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33CC"/>
            </a:gs>
            <a:gs pos="38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EBA9C-394B-4B9F-A3FF-638CD91567B0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9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905000"/>
            <a:ext cx="7772400" cy="1470025"/>
          </a:xfrm>
        </p:spPr>
        <p:txBody>
          <a:bodyPr/>
          <a:lstStyle/>
          <a:p>
            <a:r>
              <a:rPr lang="en-US" dirty="0" smtClean="0"/>
              <a:t>Update to RMS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July 11, </a:t>
            </a:r>
            <a:r>
              <a:rPr lang="en-US" dirty="0" smtClean="0">
                <a:solidFill>
                  <a:schemeClr val="tx1"/>
                </a:solidFill>
              </a:rPr>
              <a:t>2017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04800" y="228600"/>
            <a:ext cx="1303020" cy="1524000"/>
            <a:chOff x="304800" y="228600"/>
            <a:chExt cx="1303020" cy="1524000"/>
          </a:xfrm>
        </p:grpSpPr>
        <p:pic>
          <p:nvPicPr>
            <p:cNvPr id="1029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5874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196723"/>
            <a:ext cx="8510588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/>
              <a:t>May &amp; June </a:t>
            </a:r>
            <a:r>
              <a:rPr lang="en-US" sz="4800" b="1" dirty="0" smtClean="0"/>
              <a:t>2017 </a:t>
            </a:r>
            <a:r>
              <a:rPr lang="en-US" sz="4800" b="1" dirty="0" smtClean="0"/>
              <a:t>Meetings</a:t>
            </a:r>
            <a:endParaRPr lang="en-US" sz="4800" b="1" dirty="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05882" y="841375"/>
            <a:ext cx="8540750" cy="6016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2" indent="-342900">
              <a:defRPr/>
            </a:pPr>
            <a:endParaRPr lang="en-US" dirty="0" smtClean="0"/>
          </a:p>
          <a:p>
            <a:pPr marL="342900" lvl="2" indent="-342900">
              <a:defRPr/>
            </a:pPr>
            <a:r>
              <a:rPr lang="en-US" dirty="0" smtClean="0"/>
              <a:t>RMS Assignments</a:t>
            </a:r>
          </a:p>
          <a:p>
            <a:pPr marL="800100" lvl="3" indent="-342900">
              <a:defRPr/>
            </a:pPr>
            <a:r>
              <a:rPr lang="en-US" dirty="0" smtClean="0"/>
              <a:t>149RMGRR-01 </a:t>
            </a:r>
            <a:r>
              <a:rPr lang="en-US" dirty="0"/>
              <a:t>Clarification to Market Processes for ESI IDs Without a REP of Record </a:t>
            </a:r>
            <a:r>
              <a:rPr lang="en-US" dirty="0" smtClean="0"/>
              <a:t>062217 (Vote)</a:t>
            </a:r>
          </a:p>
          <a:p>
            <a:pPr marL="1257300" lvl="4" indent="-342900">
              <a:defRPr/>
            </a:pPr>
            <a:r>
              <a:rPr lang="en-US" dirty="0" smtClean="0"/>
              <a:t>Left </a:t>
            </a:r>
            <a:r>
              <a:rPr lang="en-US" dirty="0"/>
              <a:t>in Hot Process Discussion—PUCT Rule 25.489, Treatment of Premises With No Retail Electric Provider of </a:t>
            </a:r>
            <a:r>
              <a:rPr lang="en-US" dirty="0" smtClean="0"/>
              <a:t>Record</a:t>
            </a:r>
            <a:endParaRPr lang="en-US" dirty="0" smtClean="0"/>
          </a:p>
          <a:p>
            <a:pPr marL="342900" lvl="2" indent="-342900">
              <a:defRPr/>
            </a:pPr>
            <a:r>
              <a:rPr lang="en-US" dirty="0" smtClean="0"/>
              <a:t>Flight </a:t>
            </a:r>
            <a:r>
              <a:rPr lang="en-US" dirty="0"/>
              <a:t>Update from </a:t>
            </a:r>
            <a:r>
              <a:rPr lang="en-US" dirty="0" smtClean="0"/>
              <a:t>ERCOT</a:t>
            </a:r>
          </a:p>
          <a:p>
            <a:pPr marL="800100" lvl="3" indent="-342900">
              <a:defRPr/>
            </a:pPr>
            <a:r>
              <a:rPr lang="en-US" dirty="0" smtClean="0"/>
              <a:t>Updated </a:t>
            </a:r>
            <a:r>
              <a:rPr lang="en-US" dirty="0"/>
              <a:t>Banking Scripts Language For Payments-- IBANK and MBANK Scripts Criteria and Success </a:t>
            </a:r>
            <a:endParaRPr lang="en-US" dirty="0" smtClean="0"/>
          </a:p>
          <a:p>
            <a:pPr marL="800100" lvl="3" indent="-342900">
              <a:defRPr/>
            </a:pPr>
            <a:r>
              <a:rPr lang="en-US" dirty="0"/>
              <a:t>Testing Needed for NPRR778, Modifications to Date Change / Cancellation Evaluation Window</a:t>
            </a:r>
            <a:endParaRPr lang="en-US" dirty="0" smtClean="0"/>
          </a:p>
          <a:p>
            <a:pPr marL="342900" lvl="2" indent="-342900">
              <a:defRPr/>
            </a:pPr>
            <a:r>
              <a:rPr lang="en-US" dirty="0"/>
              <a:t>RMG Safety NET Timelines—RMGRR Coming Soon</a:t>
            </a:r>
          </a:p>
          <a:p>
            <a:pPr marL="800100" lvl="3" indent="-342900">
              <a:defRPr/>
            </a:pPr>
            <a:endParaRPr lang="en-US" dirty="0"/>
          </a:p>
          <a:p>
            <a:pPr marL="342900" lvl="2" indent="-342900">
              <a:defRPr/>
            </a:pPr>
            <a:endParaRPr lang="en-US" dirty="0"/>
          </a:p>
          <a:p>
            <a:pPr marL="342900" lvl="2" indent="-342900">
              <a:buClr>
                <a:schemeClr val="bg1"/>
              </a:buClr>
              <a:defRPr/>
            </a:pPr>
            <a:endParaRPr lang="en-US" dirty="0"/>
          </a:p>
          <a:p>
            <a:pPr marL="342900" lvl="2" indent="-342900">
              <a:defRPr/>
            </a:pPr>
            <a:endParaRPr lang="en-US" sz="2800" b="1" dirty="0" smtClean="0"/>
          </a:p>
          <a:p>
            <a:pPr lvl="2">
              <a:defRPr/>
            </a:pPr>
            <a:endParaRPr lang="en-US" b="1" dirty="0" smtClean="0"/>
          </a:p>
          <a:p>
            <a:pPr>
              <a:defRPr/>
            </a:pPr>
            <a:endParaRPr lang="en-US" sz="800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sz="2000" b="1" dirty="0" smtClean="0"/>
          </a:p>
          <a:p>
            <a:pPr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b="1" dirty="0" smtClean="0"/>
          </a:p>
          <a:p>
            <a:pPr lvl="1">
              <a:buFont typeface="Arial" pitchFamily="34" charset="0"/>
              <a:buChar char="•"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 lvl="1">
              <a:defRPr/>
            </a:pPr>
            <a:endParaRPr lang="en-US" sz="3200" b="1" dirty="0" smtClean="0"/>
          </a:p>
          <a:p>
            <a:pPr>
              <a:defRPr/>
            </a:pPr>
            <a:endParaRPr lang="en-US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06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196723"/>
            <a:ext cx="8510588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/>
              <a:t>May &amp; June </a:t>
            </a:r>
            <a:r>
              <a:rPr lang="en-US" sz="4800" b="1" dirty="0"/>
              <a:t>2017 </a:t>
            </a:r>
            <a:r>
              <a:rPr lang="en-US" sz="4800" b="1" dirty="0" smtClean="0"/>
              <a:t>Meetings</a:t>
            </a:r>
            <a:endParaRPr lang="en-US" sz="4800" b="1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05882" y="841375"/>
            <a:ext cx="8540750" cy="6016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2" indent="-342900">
              <a:defRPr/>
            </a:pPr>
            <a:endParaRPr lang="en-US" dirty="0" smtClean="0"/>
          </a:p>
          <a:p>
            <a:pPr marL="342900" lvl="2" indent="-342900">
              <a:defRPr/>
            </a:pPr>
            <a:r>
              <a:rPr lang="en-US" dirty="0" smtClean="0"/>
              <a:t>Discussion </a:t>
            </a:r>
            <a:r>
              <a:rPr lang="en-US" dirty="0"/>
              <a:t>Items</a:t>
            </a:r>
          </a:p>
          <a:p>
            <a:pPr marL="800100" lvl="3" indent="-342900">
              <a:defRPr/>
            </a:pPr>
            <a:r>
              <a:rPr lang="en-US" dirty="0"/>
              <a:t>CNP Method for grouping SAC segments under the SLN loops within their 810_02 TDSP Invoice transactions</a:t>
            </a:r>
          </a:p>
          <a:p>
            <a:pPr marL="1257300" lvl="4" indent="-342900">
              <a:defRPr/>
            </a:pPr>
            <a:r>
              <a:rPr lang="en-US" dirty="0"/>
              <a:t>ANSI Compliant</a:t>
            </a:r>
          </a:p>
          <a:p>
            <a:pPr marL="1257300" lvl="4" indent="-342900">
              <a:defRPr/>
            </a:pPr>
            <a:r>
              <a:rPr lang="en-US" dirty="0"/>
              <a:t>CR Billing Issues</a:t>
            </a:r>
          </a:p>
          <a:p>
            <a:pPr marL="1257300" lvl="4" indent="-342900">
              <a:defRPr/>
            </a:pPr>
            <a:r>
              <a:rPr lang="en-US" dirty="0"/>
              <a:t>Further Discussions Conducted Outside of TX SET</a:t>
            </a:r>
          </a:p>
          <a:p>
            <a:pPr marL="800100" lvl="3" indent="-342900">
              <a:defRPr/>
            </a:pPr>
            <a:r>
              <a:rPr lang="en-US" dirty="0"/>
              <a:t>Texas Data Transport and MarkeTrak Systems (TDTMS) Working Group Request—Change to Testing Worksheet (Certification to RMTE)</a:t>
            </a:r>
          </a:p>
          <a:p>
            <a:pPr marL="800100" lvl="3" indent="-342900">
              <a:defRPr/>
            </a:pPr>
            <a:r>
              <a:rPr lang="en-US" dirty="0"/>
              <a:t>Change Control Process Language—Versioning</a:t>
            </a:r>
          </a:p>
          <a:p>
            <a:pPr marL="800100" lvl="3" indent="-342900">
              <a:defRPr/>
            </a:pPr>
            <a:r>
              <a:rPr lang="en-US" dirty="0"/>
              <a:t>820_02, Bank Transaction Remarks—Need to </a:t>
            </a:r>
            <a:r>
              <a:rPr lang="en-US"/>
              <a:t>Update </a:t>
            </a:r>
            <a:r>
              <a:rPr lang="en-US" smtClean="0"/>
              <a:t>Examples?</a:t>
            </a:r>
            <a:endParaRPr lang="en-US" dirty="0"/>
          </a:p>
          <a:p>
            <a:pPr marL="342900" lvl="2" indent="-342900">
              <a:defRPr/>
            </a:pPr>
            <a:endParaRPr lang="en-US" dirty="0" smtClean="0"/>
          </a:p>
          <a:p>
            <a:pPr marL="800100" lvl="3" indent="-342900">
              <a:defRPr/>
            </a:pPr>
            <a:endParaRPr lang="en-US" dirty="0"/>
          </a:p>
          <a:p>
            <a:pPr marL="342900" lvl="2" indent="-342900">
              <a:defRPr/>
            </a:pPr>
            <a:endParaRPr lang="en-US" sz="2200" dirty="0" smtClean="0"/>
          </a:p>
          <a:p>
            <a:pPr marL="342900" lvl="2" indent="-342900">
              <a:buClr>
                <a:schemeClr val="bg1"/>
              </a:buClr>
              <a:defRPr/>
            </a:pPr>
            <a:endParaRPr lang="en-US" sz="1800" b="1" dirty="0" smtClean="0"/>
          </a:p>
          <a:p>
            <a:pPr marL="342900" lvl="2" indent="-342900">
              <a:buClr>
                <a:schemeClr val="bg1"/>
              </a:buClr>
              <a:defRPr/>
            </a:pPr>
            <a:endParaRPr lang="en-US" sz="800" b="1" dirty="0" smtClean="0"/>
          </a:p>
          <a:p>
            <a:pPr marL="342900" lvl="2" indent="-342900">
              <a:defRPr/>
            </a:pPr>
            <a:endParaRPr lang="en-US" sz="2800" b="1" dirty="0" smtClean="0"/>
          </a:p>
          <a:p>
            <a:pPr lvl="2">
              <a:defRPr/>
            </a:pPr>
            <a:endParaRPr lang="en-US" b="1" dirty="0" smtClean="0"/>
          </a:p>
          <a:p>
            <a:pPr>
              <a:defRPr/>
            </a:pPr>
            <a:endParaRPr lang="en-US" sz="800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sz="2000" b="1" dirty="0" smtClean="0"/>
          </a:p>
          <a:p>
            <a:pPr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b="1" dirty="0" smtClean="0"/>
          </a:p>
          <a:p>
            <a:pPr lvl="1">
              <a:buFont typeface="Arial" pitchFamily="34" charset="0"/>
              <a:buChar char="•"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 lvl="1">
              <a:defRPr/>
            </a:pPr>
            <a:endParaRPr lang="en-US" sz="3200" b="1" dirty="0" smtClean="0"/>
          </a:p>
          <a:p>
            <a:pPr>
              <a:defRPr/>
            </a:pPr>
            <a:endParaRPr lang="en-US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15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04EFD66-638C-46E7-89A9-ED5B6C14A3E7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4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4800" b="1" dirty="0" smtClean="0">
                <a:effectLst/>
              </a:rPr>
              <a:t/>
            </a:r>
            <a:br>
              <a:rPr lang="en-US" sz="4800" b="1" dirty="0" smtClean="0">
                <a:effectLst/>
              </a:rPr>
            </a:br>
            <a:r>
              <a:rPr lang="en-US" sz="4800" b="1" dirty="0"/>
              <a:t/>
            </a:r>
            <a:br>
              <a:rPr lang="en-US" sz="4800" b="1" dirty="0"/>
            </a:br>
            <a:r>
              <a:rPr lang="en-US" b="1" dirty="0" smtClean="0">
                <a:effectLst/>
              </a:rPr>
              <a:t>Next Meeting </a:t>
            </a:r>
            <a:r>
              <a:rPr lang="en-US" b="1" dirty="0" smtClean="0">
                <a:effectLst/>
              </a:rPr>
              <a:t>August 15, </a:t>
            </a:r>
            <a:r>
              <a:rPr lang="en-US" b="1" dirty="0" smtClean="0">
                <a:effectLst/>
              </a:rPr>
              <a:t>2017</a:t>
            </a:r>
            <a:br>
              <a:rPr lang="en-US" b="1" dirty="0" smtClean="0">
                <a:effectLst/>
              </a:rPr>
            </a:br>
            <a:r>
              <a:rPr lang="en-US" sz="4800" b="1" dirty="0" smtClean="0">
                <a:effectLst/>
              </a:rPr>
              <a:t/>
            </a:r>
            <a:br>
              <a:rPr lang="en-US" sz="4800" b="1" dirty="0" smtClean="0">
                <a:effectLst/>
              </a:rPr>
            </a:br>
            <a:endParaRPr lang="en-US" sz="4800" b="1" dirty="0" smtClean="0">
              <a:effectLst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657600" y="1161365"/>
            <a:ext cx="1303020" cy="1524000"/>
            <a:chOff x="304800" y="228600"/>
            <a:chExt cx="1303020" cy="1524000"/>
          </a:xfrm>
        </p:grpSpPr>
        <p:pic>
          <p:nvPicPr>
            <p:cNvPr id="6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884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04EFD66-638C-46E7-89A9-ED5B6C14A3E7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5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4800" b="1" dirty="0" smtClean="0">
                <a:effectLst/>
              </a:rPr>
              <a:t>Any questions?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657600" y="1161365"/>
            <a:ext cx="1303020" cy="1524000"/>
            <a:chOff x="304800" y="228600"/>
            <a:chExt cx="1303020" cy="1524000"/>
          </a:xfrm>
        </p:grpSpPr>
        <p:pic>
          <p:nvPicPr>
            <p:cNvPr id="6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89074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</TotalTime>
  <Words>165</Words>
  <Application>Microsoft Office PowerPoint</Application>
  <PresentationFormat>On-screen Show (4:3)</PresentationFormat>
  <Paragraphs>60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Update to RMS</vt:lpstr>
      <vt:lpstr>PowerPoint Presentation</vt:lpstr>
      <vt:lpstr>PowerPoint Presentation</vt:lpstr>
      <vt:lpstr>  Next Meeting August 15, 2017  </vt:lpstr>
      <vt:lpstr>Any questions?</vt:lpstr>
    </vt:vector>
  </TitlesOfParts>
  <Company>PNMR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TNMP11092015</dc:creator>
  <cp:lastModifiedBy>TXSET06202017</cp:lastModifiedBy>
  <cp:revision>71</cp:revision>
  <dcterms:created xsi:type="dcterms:W3CDTF">2015-12-11T22:27:18Z</dcterms:created>
  <dcterms:modified xsi:type="dcterms:W3CDTF">2017-06-26T17:33:51Z</dcterms:modified>
</cp:coreProperties>
</file>