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70" r:id="rId2"/>
    <p:sldId id="396" r:id="rId3"/>
    <p:sldId id="398" r:id="rId4"/>
    <p:sldId id="397" r:id="rId5"/>
    <p:sldId id="379" r:id="rId6"/>
    <p:sldId id="382" r:id="rId7"/>
    <p:sldId id="385" r:id="rId8"/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0" d="100"/>
          <a:sy n="80" d="100"/>
        </p:scale>
        <p:origin x="125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July 11, 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Training Roadshow for 2017 –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Upcoming Classes – FINAL STOP !!!</a:t>
            </a:r>
          </a:p>
          <a:p>
            <a:pPr marL="0" indent="0">
              <a:buNone/>
            </a:pPr>
            <a:r>
              <a:rPr lang="en-US" sz="2400" dirty="0"/>
              <a:t>WebEx also available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HOUSTON		</a:t>
            </a:r>
            <a:r>
              <a:rPr lang="en-US" sz="2400" i="1" u="sng" dirty="0"/>
              <a:t>CenterPoint</a:t>
            </a:r>
          </a:p>
          <a:p>
            <a:pPr lvl="4"/>
            <a:r>
              <a:rPr lang="en-US" sz="2400" b="1" dirty="0"/>
              <a:t>Retail 101 -  </a:t>
            </a:r>
            <a:r>
              <a:rPr lang="en-US" sz="2400" dirty="0"/>
              <a:t>Tues, Sept. 26</a:t>
            </a:r>
            <a:r>
              <a:rPr lang="en-US" sz="2400" baseline="30000" dirty="0"/>
              <a:t>th</a:t>
            </a:r>
            <a:r>
              <a:rPr lang="en-US" sz="2400" dirty="0"/>
              <a:t>   9:00 – 4:00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Wed, Sept. 27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marL="1828800" lvl="4" indent="0">
              <a:buNone/>
            </a:pPr>
            <a:r>
              <a:rPr lang="en-US" sz="2400" dirty="0"/>
              <a:t>					9:00 – 4:00</a:t>
            </a:r>
          </a:p>
          <a:p>
            <a:pPr marL="1828800" lvl="4" indent="0">
              <a:buNone/>
            </a:pPr>
            <a:r>
              <a:rPr lang="en-US" b="1" dirty="0"/>
              <a:t>	</a:t>
            </a:r>
            <a:r>
              <a:rPr lang="en-US" dirty="0"/>
              <a:t>		</a:t>
            </a:r>
          </a:p>
          <a:p>
            <a:pPr marL="1828800" lvl="4" indent="0">
              <a:buNone/>
            </a:pPr>
            <a:endParaRPr lang="en-US" sz="1100" dirty="0"/>
          </a:p>
          <a:p>
            <a:pPr lvl="4"/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/ Feedback from the Dallas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724400"/>
          </a:xfrm>
        </p:spPr>
        <p:txBody>
          <a:bodyPr/>
          <a:lstStyle/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Consistent reviews…</a:t>
            </a:r>
          </a:p>
          <a:p>
            <a:pPr lvl="1"/>
            <a:r>
              <a:rPr lang="en-US" sz="1600" dirty="0"/>
              <a:t>Interactive format appreciated</a:t>
            </a:r>
          </a:p>
          <a:p>
            <a:pPr lvl="1"/>
            <a:r>
              <a:rPr lang="en-US" sz="1600" dirty="0"/>
              <a:t>Market participants presenting are knowledgeable </a:t>
            </a:r>
          </a:p>
          <a:p>
            <a:pPr lvl="1"/>
            <a:r>
              <a:rPr lang="en-US" sz="1600" dirty="0"/>
              <a:t>Materials helpful</a:t>
            </a:r>
          </a:p>
          <a:p>
            <a:pPr lvl="1"/>
            <a:endParaRPr lang="en-US" sz="800" dirty="0"/>
          </a:p>
          <a:p>
            <a:r>
              <a:rPr lang="en-US" sz="1800" dirty="0"/>
              <a:t>Other items for consideration…</a:t>
            </a:r>
          </a:p>
          <a:p>
            <a:pPr lvl="1"/>
            <a:r>
              <a:rPr lang="en-US" sz="1600" dirty="0"/>
              <a:t>ILT vs Web Ex only</a:t>
            </a:r>
          </a:p>
          <a:p>
            <a:pPr lvl="1"/>
            <a:r>
              <a:rPr lang="en-US" sz="1600" dirty="0"/>
              <a:t>Dallas &amp; Houston for F2F training only</a:t>
            </a:r>
          </a:p>
          <a:p>
            <a:pPr lvl="1"/>
            <a:r>
              <a:rPr lang="en-US" sz="1600" dirty="0"/>
              <a:t>Hold a “mini-training” on Switch Holds – after RMTTF or IAG Training</a:t>
            </a:r>
          </a:p>
          <a:p>
            <a:pPr lvl="1"/>
            <a:r>
              <a:rPr lang="en-US" sz="1600" dirty="0"/>
              <a:t>Develop a “Tips &amp; Tricks” guide for Switch Hold submissions</a:t>
            </a:r>
          </a:p>
          <a:p>
            <a:pPr lvl="1"/>
            <a:endParaRPr lang="en-US" sz="800" dirty="0"/>
          </a:p>
          <a:p>
            <a:r>
              <a:rPr lang="en-US" sz="1800" dirty="0"/>
              <a:t>Next topics considered for training…</a:t>
            </a:r>
          </a:p>
          <a:p>
            <a:pPr lvl="1"/>
            <a:r>
              <a:rPr lang="en-US" sz="1600" dirty="0" err="1"/>
              <a:t>TxSET</a:t>
            </a:r>
            <a:r>
              <a:rPr lang="en-US" sz="1600" dirty="0"/>
              <a:t> transactions</a:t>
            </a:r>
          </a:p>
          <a:p>
            <a:pPr lvl="1"/>
            <a:r>
              <a:rPr lang="en-US" sz="1600" dirty="0"/>
              <a:t>Retail Market Testing Sandbox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5, 2015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868391"/>
              </p:ext>
            </p:extLst>
          </p:nvPr>
        </p:nvGraphicFramePr>
        <p:xfrm>
          <a:off x="1752600" y="762000"/>
          <a:ext cx="5029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36802541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12768925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6377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Attendance - </a:t>
                      </a:r>
                      <a:r>
                        <a:rPr lang="en-US" i="1" dirty="0"/>
                        <a:t>Dallas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WebEx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40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64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562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90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MarkeTrak On-line Training Modules Update!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  <a:endParaRPr lang="en-US" sz="2400" dirty="0">
              <a:solidFill>
                <a:srgbClr val="294171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–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Soon to be launched!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MarkeTrak On-line Module Training via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50980"/>
              </p:ext>
            </p:extLst>
          </p:nvPr>
        </p:nvGraphicFramePr>
        <p:xfrm>
          <a:off x="1300162" y="2366962"/>
          <a:ext cx="2257425" cy="330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2257425" imgH="3266963" progId="Excel.Sheet.12">
                  <p:embed/>
                </p:oleObj>
              </mc:Choice>
              <mc:Fallback>
                <p:oleObj name="Worksheet" r:id="rId3" imgW="2257425" imgH="32669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0162" y="2366962"/>
                        <a:ext cx="2257425" cy="330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971209"/>
              </p:ext>
            </p:extLst>
          </p:nvPr>
        </p:nvGraphicFramePr>
        <p:xfrm>
          <a:off x="5238750" y="2366962"/>
          <a:ext cx="20193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5" imgW="2019412" imgH="1600200" progId="Excel.Sheet.12">
                  <p:embed/>
                </p:oleObj>
              </mc:Choice>
              <mc:Fallback>
                <p:oleObj name="Worksheet" r:id="rId5" imgW="2019412" imgH="1600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38750" y="2366962"/>
                        <a:ext cx="20193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0" y="4352241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79 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 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latin typeface="Calibri" panose="020F0502020204030204" pitchFamily="34" charset="0"/>
              </a:rPr>
              <a:t>NO MEETING IN JULY!!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August 3rd, 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43434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RMTTF August 3rd  Primary Agenda Items Include:</a:t>
            </a:r>
          </a:p>
          <a:p>
            <a:pPr lvl="0"/>
            <a:r>
              <a:rPr lang="en-US" dirty="0"/>
              <a:t>Review presenters for Sept training in Houston</a:t>
            </a:r>
            <a:endParaRPr lang="en-US" sz="1600" dirty="0"/>
          </a:p>
          <a:p>
            <a:pPr lvl="0"/>
            <a:r>
              <a:rPr lang="en-US" dirty="0"/>
              <a:t>Select color slides for Retail training</a:t>
            </a:r>
            <a:endParaRPr lang="en-US" sz="1600" dirty="0"/>
          </a:p>
          <a:p>
            <a:pPr lvl="0"/>
            <a:r>
              <a:rPr lang="en-US" dirty="0"/>
              <a:t>Review </a:t>
            </a:r>
            <a:r>
              <a:rPr lang="en-US" i="1" dirty="0" err="1"/>
              <a:t>MarkeTrak</a:t>
            </a:r>
            <a:r>
              <a:rPr lang="en-US" i="1" dirty="0"/>
              <a:t> Overview</a:t>
            </a:r>
            <a:r>
              <a:rPr lang="en-US" dirty="0"/>
              <a:t> &amp; </a:t>
            </a:r>
            <a:r>
              <a:rPr lang="en-US" i="1" dirty="0"/>
              <a:t>Cancel w/Approval</a:t>
            </a:r>
            <a:r>
              <a:rPr lang="en-US" dirty="0"/>
              <a:t> modules</a:t>
            </a:r>
            <a:endParaRPr lang="en-US" sz="1600" dirty="0"/>
          </a:p>
          <a:p>
            <a:pPr lvl="1"/>
            <a:r>
              <a:rPr lang="en-US" dirty="0"/>
              <a:t>Ensure Cancel w/Approval will align with NPRR 778/RMGRR139 revisions set for a Fall implementation</a:t>
            </a:r>
            <a:endParaRPr lang="en-US" sz="1600" dirty="0"/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5281</TotalTime>
  <Words>595</Words>
  <Application>Microsoft Office PowerPoint</Application>
  <PresentationFormat>On-screen Show (4:3)</PresentationFormat>
  <Paragraphs>125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Custom Design</vt:lpstr>
      <vt:lpstr>Microsoft Excel Worksheet</vt:lpstr>
      <vt:lpstr>ERCOT  Retail Market Training  Task Force</vt:lpstr>
      <vt:lpstr>Retail Training Instructor Led Classes - 2017</vt:lpstr>
      <vt:lpstr>Attendance / Feedback from the Dallas Training</vt:lpstr>
      <vt:lpstr>Retail Training Curriculum </vt:lpstr>
      <vt:lpstr>MarkeTrak On-line Training Modules Update!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286</cp:revision>
  <cp:lastPrinted>2016-02-12T19:29:41Z</cp:lastPrinted>
  <dcterms:created xsi:type="dcterms:W3CDTF">2005-04-21T14:28:35Z</dcterms:created>
  <dcterms:modified xsi:type="dcterms:W3CDTF">2017-06-28T21:55:54Z</dcterms:modified>
</cp:coreProperties>
</file>