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0"/>
  </p:notesMasterIdLst>
  <p:handoutMasterIdLst>
    <p:handoutMasterId r:id="rId11"/>
  </p:handoutMasterIdLst>
  <p:sldIdLst>
    <p:sldId id="260" r:id="rId6"/>
    <p:sldId id="270" r:id="rId7"/>
    <p:sldId id="267" r:id="rId8"/>
    <p:sldId id="269"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583" autoAdjust="0"/>
  </p:normalViewPr>
  <p:slideViewPr>
    <p:cSldViewPr showGuides="1">
      <p:cViewPr varScale="1">
        <p:scale>
          <a:sx n="55" d="100"/>
          <a:sy n="55" d="100"/>
        </p:scale>
        <p:origin x="1830" y="7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6/28/2017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6/28/2017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8755304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3215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2092881"/>
          </a:xfrm>
          <a:prstGeom prst="rect">
            <a:avLst/>
          </a:prstGeom>
          <a:noFill/>
        </p:spPr>
        <p:txBody>
          <a:bodyPr wrap="square" rtlCol="0">
            <a:spAutoFit/>
          </a:bodyPr>
          <a:lstStyle/>
          <a:p>
            <a:r>
              <a:rPr lang="en-US" sz="2000" b="1" dirty="0" smtClean="0"/>
              <a:t>ERCOT UFLS Survey </a:t>
            </a:r>
          </a:p>
          <a:p>
            <a:r>
              <a:rPr lang="en-US" sz="2000" b="1" dirty="0" smtClean="0"/>
              <a:t>2017 Results</a:t>
            </a:r>
            <a:endParaRPr lang="en-US" sz="2000" b="1" dirty="0"/>
          </a:p>
          <a:p>
            <a:endParaRPr lang="en-US" dirty="0" smtClean="0">
              <a:solidFill>
                <a:schemeClr val="tx2"/>
              </a:solidFill>
            </a:endParaRPr>
          </a:p>
          <a:p>
            <a:r>
              <a:rPr lang="en-US" dirty="0" smtClean="0"/>
              <a:t>Daniel Sanchez</a:t>
            </a:r>
          </a:p>
          <a:p>
            <a:r>
              <a:rPr lang="en-US" dirty="0" smtClean="0"/>
              <a:t>Compliance Analyst</a:t>
            </a:r>
          </a:p>
          <a:p>
            <a:endParaRPr lang="en-US" dirty="0" smtClean="0">
              <a:solidFill>
                <a:schemeClr val="tx2"/>
              </a:solidFill>
            </a:endParaRPr>
          </a:p>
          <a:p>
            <a:r>
              <a:rPr lang="en-US" dirty="0" smtClean="0"/>
              <a:t>June 28, 2017</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8088" y="960002"/>
            <a:ext cx="8450982" cy="406683"/>
          </a:xfrm>
        </p:spPr>
        <p:txBody>
          <a:bodyPr>
            <a:noAutofit/>
          </a:bodyPr>
          <a:lstStyle/>
          <a:p>
            <a:pPr marL="0" indent="0">
              <a:buNone/>
            </a:pPr>
            <a:r>
              <a:rPr lang="en-US" sz="1600" dirty="0">
                <a:solidFill>
                  <a:schemeClr val="tx1"/>
                </a:solidFill>
              </a:rPr>
              <a:t>ERCOT coordinated and conducted </a:t>
            </a:r>
            <a:r>
              <a:rPr lang="en-US" sz="1600" dirty="0" smtClean="0">
                <a:solidFill>
                  <a:schemeClr val="tx1"/>
                </a:solidFill>
              </a:rPr>
              <a:t>the </a:t>
            </a:r>
            <a:r>
              <a:rPr lang="en-US" sz="1600" dirty="0">
                <a:solidFill>
                  <a:schemeClr val="tx1"/>
                </a:solidFill>
              </a:rPr>
              <a:t>survey on May 11, 2017 with </a:t>
            </a:r>
            <a:r>
              <a:rPr lang="en-US" sz="1600" dirty="0" smtClean="0">
                <a:solidFill>
                  <a:schemeClr val="tx1"/>
                </a:solidFill>
              </a:rPr>
              <a:t>TSPs </a:t>
            </a:r>
            <a:r>
              <a:rPr lang="en-US" sz="1600" dirty="0">
                <a:solidFill>
                  <a:schemeClr val="tx1"/>
                </a:solidFill>
              </a:rPr>
              <a:t>and </a:t>
            </a:r>
            <a:r>
              <a:rPr lang="en-US" sz="1600" dirty="0" smtClean="0">
                <a:solidFill>
                  <a:schemeClr val="tx1"/>
                </a:solidFill>
              </a:rPr>
              <a:t>DSPs. The survey serves </a:t>
            </a:r>
            <a:r>
              <a:rPr lang="en-US" sz="1600" dirty="0">
                <a:solidFill>
                  <a:schemeClr val="tx1"/>
                </a:solidFill>
              </a:rPr>
              <a:t>to ensure that the required automatic under-frequency load shed circuits </a:t>
            </a:r>
            <a:r>
              <a:rPr lang="en-US" sz="1600" dirty="0" smtClean="0">
                <a:solidFill>
                  <a:schemeClr val="tx1"/>
                </a:solidFill>
              </a:rPr>
              <a:t>are configured </a:t>
            </a:r>
            <a:r>
              <a:rPr lang="en-US" sz="1600" dirty="0">
                <a:solidFill>
                  <a:schemeClr val="tx1"/>
                </a:solidFill>
              </a:rPr>
              <a:t>to provide the appropriate load relief in an under-frequency </a:t>
            </a:r>
            <a:r>
              <a:rPr lang="en-US" sz="1600" dirty="0" smtClean="0">
                <a:solidFill>
                  <a:schemeClr val="tx1"/>
                </a:solidFill>
              </a:rPr>
              <a:t>event. The </a:t>
            </a:r>
            <a:r>
              <a:rPr lang="en-US" sz="1600" dirty="0">
                <a:solidFill>
                  <a:schemeClr val="tx1"/>
                </a:solidFill>
              </a:rPr>
              <a:t>table </a:t>
            </a:r>
            <a:r>
              <a:rPr lang="en-US" sz="1600" dirty="0" smtClean="0">
                <a:solidFill>
                  <a:schemeClr val="tx1"/>
                </a:solidFill>
              </a:rPr>
              <a:t>below, taken </a:t>
            </a:r>
            <a:r>
              <a:rPr lang="en-US" sz="1600" dirty="0">
                <a:solidFill>
                  <a:schemeClr val="tx1"/>
                </a:solidFill>
              </a:rPr>
              <a:t>from the ERCOT Operating Guide 2.6.1(1) Requirements for Under-Frequency Load </a:t>
            </a:r>
            <a:r>
              <a:rPr lang="en-US" sz="1600" dirty="0" smtClean="0">
                <a:solidFill>
                  <a:schemeClr val="tx1"/>
                </a:solidFill>
              </a:rPr>
              <a:t>Shedding, lists the required load shed amounts:</a:t>
            </a:r>
          </a:p>
          <a:p>
            <a:pPr marL="0" indent="0">
              <a:buNone/>
            </a:pPr>
            <a:endParaRPr lang="en-US" sz="1600" dirty="0">
              <a:solidFill>
                <a:schemeClr val="tx1"/>
              </a:solidFill>
            </a:endParaRPr>
          </a:p>
          <a:p>
            <a:pPr marL="0" indent="0">
              <a:buNone/>
            </a:pPr>
            <a:endParaRPr lang="en-US" sz="1600" dirty="0" smtClean="0">
              <a:solidFill>
                <a:schemeClr val="tx1"/>
              </a:solidFill>
            </a:endParaRPr>
          </a:p>
          <a:p>
            <a:pPr marL="0" indent="0">
              <a:buNone/>
            </a:pPr>
            <a:endParaRPr lang="en-US" sz="1600" dirty="0">
              <a:solidFill>
                <a:schemeClr val="tx1"/>
              </a:solidFill>
            </a:endParaRPr>
          </a:p>
          <a:p>
            <a:pPr marL="0" indent="0">
              <a:buNone/>
            </a:pPr>
            <a:endParaRPr lang="en-US" sz="1600" dirty="0" smtClean="0">
              <a:solidFill>
                <a:schemeClr val="tx1"/>
              </a:solidFill>
            </a:endParaRPr>
          </a:p>
          <a:p>
            <a:pPr marL="0" indent="0">
              <a:buNone/>
            </a:pPr>
            <a:endParaRPr lang="en-US" sz="1600" dirty="0">
              <a:solidFill>
                <a:schemeClr val="tx1"/>
              </a:solidFill>
            </a:endParaRPr>
          </a:p>
          <a:p>
            <a:pPr marL="0" indent="0">
              <a:buNone/>
            </a:pPr>
            <a:endParaRPr lang="en-US" sz="1600" dirty="0" smtClean="0">
              <a:solidFill>
                <a:schemeClr val="tx1"/>
              </a:solidFill>
            </a:endParaRPr>
          </a:p>
          <a:p>
            <a:pPr marL="0" indent="0">
              <a:buNone/>
            </a:pPr>
            <a:endParaRPr lang="en-US" sz="1600" dirty="0" smtClean="0">
              <a:solidFill>
                <a:schemeClr val="tx1"/>
              </a:solidFill>
            </a:endParaRPr>
          </a:p>
          <a:p>
            <a:pPr marL="0" indent="0">
              <a:buNone/>
            </a:pPr>
            <a:endParaRPr lang="en-US" sz="1600" dirty="0">
              <a:solidFill>
                <a:schemeClr val="tx1"/>
              </a:solidFill>
            </a:endParaRPr>
          </a:p>
          <a:p>
            <a:pPr marL="0" indent="0">
              <a:buNone/>
            </a:pPr>
            <a:r>
              <a:rPr lang="en-US" sz="1600" i="1" dirty="0">
                <a:solidFill>
                  <a:schemeClr val="tx1"/>
                </a:solidFill>
              </a:rPr>
              <a:t>Operating Guide 2.6.1 (2) </a:t>
            </a:r>
            <a:endParaRPr lang="en-US" sz="1600" i="1" dirty="0" smtClean="0">
              <a:solidFill>
                <a:schemeClr val="tx1"/>
              </a:solidFill>
            </a:endParaRPr>
          </a:p>
          <a:p>
            <a:r>
              <a:rPr lang="en-US" sz="1600" i="1" dirty="0" smtClean="0">
                <a:solidFill>
                  <a:schemeClr val="tx1"/>
                </a:solidFill>
              </a:rPr>
              <a:t>With </a:t>
            </a:r>
            <a:r>
              <a:rPr lang="en-US" sz="1600" i="1" dirty="0">
                <a:solidFill>
                  <a:schemeClr val="tx1"/>
                </a:solidFill>
              </a:rPr>
              <a:t>the assistance of applicable Transmission Service Providers (TSPs), ERCOT will, prior to the peak each year, survey each Distribution Service Provider’s (DSP’s) compliance with the automatic Load shedding steps above, and report its findings to the Technical Advisory Committee (TAC).  For minimum compliance, DSPs are obligated to meet the prescribed percent values at all times.</a:t>
            </a:r>
          </a:p>
          <a:p>
            <a:pPr marL="0" indent="0">
              <a:buNone/>
            </a:pPr>
            <a:endParaRPr lang="en-US" sz="1600" dirty="0">
              <a:solidFill>
                <a:schemeClr val="tx1"/>
              </a:solidFill>
            </a:endParaRPr>
          </a:p>
        </p:txBody>
      </p:sp>
      <p:sp>
        <p:nvSpPr>
          <p:cNvPr id="3" name="Title 2"/>
          <p:cNvSpPr>
            <a:spLocks noGrp="1"/>
          </p:cNvSpPr>
          <p:nvPr>
            <p:ph type="title"/>
          </p:nvPr>
        </p:nvSpPr>
        <p:spPr/>
        <p:txBody>
          <a:bodyPr/>
          <a:lstStyle/>
          <a:p>
            <a:r>
              <a:rPr lang="en-US" sz="2000" dirty="0"/>
              <a:t>Background on UFLS Survey Requirement</a:t>
            </a:r>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72735" y="4194831"/>
            <a:ext cx="8450982" cy="109698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600" dirty="0"/>
          </a:p>
        </p:txBody>
      </p:sp>
      <p:graphicFrame>
        <p:nvGraphicFramePr>
          <p:cNvPr id="8" name="Table 7"/>
          <p:cNvGraphicFramePr>
            <a:graphicFrameLocks noGrp="1"/>
          </p:cNvGraphicFramePr>
          <p:nvPr>
            <p:extLst>
              <p:ext uri="{D42A27DB-BD31-4B8C-83A1-F6EECF244321}">
                <p14:modId xmlns:p14="http://schemas.microsoft.com/office/powerpoint/2010/main" val="687368989"/>
              </p:ext>
            </p:extLst>
          </p:nvPr>
        </p:nvGraphicFramePr>
        <p:xfrm>
          <a:off x="1131408" y="2363470"/>
          <a:ext cx="7098192" cy="2031731"/>
        </p:xfrm>
        <a:graphic>
          <a:graphicData uri="http://schemas.openxmlformats.org/drawingml/2006/table">
            <a:tbl>
              <a:tblPr firstRow="1" bandRow="1">
                <a:tableStyleId>{5C22544A-7EE6-4342-B048-85BDC9FD1C3A}</a:tableStyleId>
              </a:tblPr>
              <a:tblGrid>
                <a:gridCol w="2433661"/>
                <a:gridCol w="4664531"/>
              </a:tblGrid>
              <a:tr h="45593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dirty="0" smtClean="0">
                          <a:effectLst/>
                        </a:rPr>
                        <a:t>Frequency Threshold</a:t>
                      </a:r>
                      <a:endParaRPr lang="en-US" sz="1400" b="1" i="0" u="none" strike="noStrike" dirty="0" smtClean="0">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dirty="0" smtClean="0">
                          <a:effectLst/>
                        </a:rPr>
                        <a:t>Load Relief</a:t>
                      </a:r>
                      <a:endParaRPr lang="en-US" sz="1400" b="1" i="0" u="none" strike="noStrike" dirty="0" smtClean="0">
                        <a:solidFill>
                          <a:srgbClr val="000000"/>
                        </a:solidFill>
                        <a:effectLst/>
                        <a:latin typeface="Calibri"/>
                      </a:endParaRPr>
                    </a:p>
                  </a:txBody>
                  <a:tcPr anchor="ctr"/>
                </a:tc>
              </a:tr>
              <a:tr h="525267">
                <a:tc>
                  <a:txBody>
                    <a:bodyPr/>
                    <a:lstStyle/>
                    <a:p>
                      <a:pPr algn="ctr" fontAlgn="b"/>
                      <a:r>
                        <a:rPr lang="en-US" sz="1400" kern="1200" dirty="0" smtClean="0">
                          <a:solidFill>
                            <a:schemeClr val="dk1"/>
                          </a:solidFill>
                          <a:effectLst/>
                          <a:latin typeface="+mn-lt"/>
                          <a:ea typeface="+mn-ea"/>
                          <a:cs typeface="+mn-cs"/>
                        </a:rPr>
                        <a:t>59.3 Hz. </a:t>
                      </a:r>
                      <a:endParaRPr lang="en-US" sz="1400" kern="1200" dirty="0">
                        <a:solidFill>
                          <a:schemeClr val="dk1"/>
                        </a:solidFill>
                        <a:effectLst/>
                        <a:latin typeface="+mn-lt"/>
                        <a:ea typeface="+mn-ea"/>
                        <a:cs typeface="+mn-cs"/>
                      </a:endParaRPr>
                    </a:p>
                  </a:txBody>
                  <a:tcPr marL="9525" marR="9525" marT="9525" marB="0" anchor="ctr"/>
                </a:tc>
                <a:tc>
                  <a:txBody>
                    <a:bodyPr/>
                    <a:lstStyle/>
                    <a:p>
                      <a:pPr algn="ctr"/>
                      <a:r>
                        <a:rPr lang="en-US" sz="1400" kern="1200" dirty="0" smtClean="0">
                          <a:solidFill>
                            <a:schemeClr val="dk1"/>
                          </a:solidFill>
                          <a:effectLst/>
                          <a:latin typeface="+mn-lt"/>
                          <a:ea typeface="+mn-ea"/>
                          <a:cs typeface="+mn-cs"/>
                        </a:rPr>
                        <a:t>5% of the ERCOT System Load</a:t>
                      </a:r>
                    </a:p>
                    <a:p>
                      <a:pPr algn="ctr"/>
                      <a:r>
                        <a:rPr lang="en-US" sz="1400" kern="1200" dirty="0" smtClean="0">
                          <a:solidFill>
                            <a:schemeClr val="dk1"/>
                          </a:solidFill>
                          <a:effectLst/>
                          <a:latin typeface="+mn-lt"/>
                          <a:ea typeface="+mn-ea"/>
                          <a:cs typeface="+mn-cs"/>
                        </a:rPr>
                        <a:t>(Total 5%)</a:t>
                      </a:r>
                      <a:endParaRPr lang="en-US" sz="1400" b="1" i="0" u="none" strike="noStrike" dirty="0">
                        <a:solidFill>
                          <a:srgbClr val="000000"/>
                        </a:solidFill>
                        <a:effectLst/>
                        <a:latin typeface="Calibri"/>
                      </a:endParaRPr>
                    </a:p>
                  </a:txBody>
                  <a:tcPr marL="9525" marR="9525" marT="9525" marB="0" anchor="ctr"/>
                </a:tc>
              </a:tr>
              <a:tr h="525267">
                <a:tc>
                  <a:txBody>
                    <a:bodyPr/>
                    <a:lstStyle/>
                    <a:p>
                      <a:pPr algn="ctr" fontAlgn="b"/>
                      <a:r>
                        <a:rPr lang="en-US" sz="1400" kern="1200" dirty="0" smtClean="0">
                          <a:solidFill>
                            <a:schemeClr val="dk1"/>
                          </a:solidFill>
                          <a:effectLst/>
                          <a:latin typeface="+mn-lt"/>
                          <a:ea typeface="+mn-ea"/>
                          <a:cs typeface="+mn-cs"/>
                        </a:rPr>
                        <a:t>58.9 Hz.</a:t>
                      </a:r>
                      <a:r>
                        <a:rPr lang="en-US" sz="1400" kern="1200" dirty="0">
                          <a:solidFill>
                            <a:schemeClr val="dk1"/>
                          </a:solidFill>
                          <a:effectLst/>
                          <a:latin typeface="+mn-lt"/>
                          <a:ea typeface="+mn-ea"/>
                          <a:cs typeface="+mn-cs"/>
                        </a:rPr>
                        <a:t>  </a:t>
                      </a:r>
                    </a:p>
                  </a:txBody>
                  <a:tcPr marL="9525" marR="9525" marT="9525" marB="0" anchor="ctr"/>
                </a:tc>
                <a:tc>
                  <a:txBody>
                    <a:bodyPr/>
                    <a:lstStyle/>
                    <a:p>
                      <a:pPr algn="ctr"/>
                      <a:r>
                        <a:rPr lang="en-US" sz="1400" kern="1200" dirty="0" smtClean="0">
                          <a:solidFill>
                            <a:schemeClr val="dk1"/>
                          </a:solidFill>
                          <a:effectLst/>
                          <a:latin typeface="+mn-lt"/>
                          <a:ea typeface="+mn-ea"/>
                          <a:cs typeface="+mn-cs"/>
                        </a:rPr>
                        <a:t>An additional 10% of the ERCOT System Load</a:t>
                      </a:r>
                    </a:p>
                    <a:p>
                      <a:pPr algn="ctr"/>
                      <a:r>
                        <a:rPr lang="en-US" sz="1400" kern="1200" dirty="0" smtClean="0">
                          <a:solidFill>
                            <a:schemeClr val="dk1"/>
                          </a:solidFill>
                          <a:effectLst/>
                          <a:latin typeface="+mn-lt"/>
                          <a:ea typeface="+mn-ea"/>
                          <a:cs typeface="+mn-cs"/>
                        </a:rPr>
                        <a:t>(Total 15%)</a:t>
                      </a:r>
                      <a:endParaRPr lang="en-US" sz="1400" b="1" i="0" u="none" strike="noStrike" dirty="0">
                        <a:solidFill>
                          <a:srgbClr val="000000"/>
                        </a:solidFill>
                        <a:effectLst/>
                        <a:latin typeface="Calibri"/>
                      </a:endParaRPr>
                    </a:p>
                  </a:txBody>
                  <a:tcPr marL="9525" marR="9525" marT="9525" marB="0" anchor="ctr"/>
                </a:tc>
              </a:tr>
              <a:tr h="525267">
                <a:tc>
                  <a:txBody>
                    <a:bodyPr/>
                    <a:lstStyle/>
                    <a:p>
                      <a:pPr algn="ctr" fontAlgn="b"/>
                      <a:r>
                        <a:rPr lang="en-US" sz="1400" kern="1200" dirty="0" smtClean="0">
                          <a:solidFill>
                            <a:schemeClr val="dk1"/>
                          </a:solidFill>
                          <a:effectLst/>
                          <a:latin typeface="+mn-lt"/>
                          <a:ea typeface="+mn-ea"/>
                          <a:cs typeface="+mn-cs"/>
                        </a:rPr>
                        <a:t>58.5 Hz.</a:t>
                      </a:r>
                      <a:r>
                        <a:rPr lang="en-US" sz="1400" kern="1200" dirty="0">
                          <a:solidFill>
                            <a:schemeClr val="dk1"/>
                          </a:solidFill>
                          <a:effectLst/>
                          <a:latin typeface="+mn-lt"/>
                          <a:ea typeface="+mn-ea"/>
                          <a:cs typeface="+mn-cs"/>
                        </a:rPr>
                        <a:t> </a:t>
                      </a:r>
                    </a:p>
                  </a:txBody>
                  <a:tcPr marL="9525" marR="9525" marT="9525" marB="0" anchor="ctr"/>
                </a:tc>
                <a:tc>
                  <a:txBody>
                    <a:bodyPr/>
                    <a:lstStyle/>
                    <a:p>
                      <a:pPr algn="ctr"/>
                      <a:r>
                        <a:rPr lang="en-US" sz="1400" kern="1200" dirty="0" smtClean="0">
                          <a:solidFill>
                            <a:schemeClr val="dk1"/>
                          </a:solidFill>
                          <a:effectLst/>
                          <a:latin typeface="+mn-lt"/>
                          <a:ea typeface="+mn-ea"/>
                          <a:cs typeface="+mn-cs"/>
                        </a:rPr>
                        <a:t>An additional 10% of the ERCOT System Load</a:t>
                      </a:r>
                    </a:p>
                    <a:p>
                      <a:pPr algn="ctr"/>
                      <a:r>
                        <a:rPr lang="en-US" sz="1400" kern="1200" dirty="0" smtClean="0">
                          <a:solidFill>
                            <a:schemeClr val="dk1"/>
                          </a:solidFill>
                          <a:effectLst/>
                          <a:latin typeface="+mn-lt"/>
                          <a:ea typeface="+mn-ea"/>
                          <a:cs typeface="+mn-cs"/>
                        </a:rPr>
                        <a:t>(Total 25%)</a:t>
                      </a:r>
                      <a:endParaRPr lang="en-US" sz="1400" b="1" i="0" u="none" strike="noStrike" dirty="0">
                        <a:solidFill>
                          <a:srgbClr val="000000"/>
                        </a:solidFill>
                        <a:effectLst/>
                        <a:latin typeface="Calibri"/>
                      </a:endParaRPr>
                    </a:p>
                  </a:txBody>
                  <a:tcPr marL="9525" marR="9525" marT="9525" marB="0" anchor="ctr"/>
                </a:tc>
              </a:tr>
            </a:tbl>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8581332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000" dirty="0" smtClean="0"/>
              <a:t>Results </a:t>
            </a:r>
            <a:r>
              <a:rPr lang="en-US" sz="2000" dirty="0"/>
              <a:t>of UFLS Survey Requirement</a:t>
            </a:r>
            <a:endParaRPr lang="en-US" sz="2000" b="1" dirty="0">
              <a:solidFill>
                <a:schemeClr val="accent1"/>
              </a:solidFill>
            </a:endParaRPr>
          </a:p>
        </p:txBody>
      </p:sp>
      <p:sp>
        <p:nvSpPr>
          <p:cNvPr id="3" name="Content Placeholder 2"/>
          <p:cNvSpPr>
            <a:spLocks noGrp="1"/>
          </p:cNvSpPr>
          <p:nvPr>
            <p:ph idx="1"/>
          </p:nvPr>
        </p:nvSpPr>
        <p:spPr>
          <a:xfrm>
            <a:off x="292835" y="914400"/>
            <a:ext cx="8534400" cy="4876800"/>
          </a:xfrm>
        </p:spPr>
        <p:txBody>
          <a:bodyPr/>
          <a:lstStyle/>
          <a:p>
            <a:pPr marL="0" indent="0">
              <a:buNone/>
            </a:pPr>
            <a:r>
              <a:rPr lang="en-US" sz="1600" dirty="0">
                <a:solidFill>
                  <a:schemeClr val="tx1"/>
                </a:solidFill>
              </a:rPr>
              <a:t>Below is a list of dates and activities reflecting the timeline and coordination of this survey:</a:t>
            </a:r>
          </a:p>
          <a:p>
            <a:pPr marL="0" lvl="0" indent="0">
              <a:buNone/>
            </a:pPr>
            <a:endParaRPr lang="en-US" sz="2000" dirty="0" smtClean="0"/>
          </a:p>
          <a:p>
            <a:pPr lvl="0"/>
            <a:endParaRPr lang="en-US" sz="2000" dirty="0"/>
          </a:p>
          <a:p>
            <a:pPr lvl="0"/>
            <a:endParaRPr lang="en-US" sz="2000" dirty="0"/>
          </a:p>
          <a:p>
            <a:pPr lvl="0"/>
            <a:endParaRPr lang="en-US" sz="2000" dirty="0"/>
          </a:p>
          <a:p>
            <a:pPr marL="0" lvl="0" indent="0">
              <a:buNone/>
            </a:pPr>
            <a:endParaRPr lang="en-US" sz="2000" dirty="0" smtClean="0"/>
          </a:p>
          <a:p>
            <a:pPr marL="0" lvl="0" indent="0">
              <a:buNone/>
            </a:pPr>
            <a:endParaRPr lang="en-US" sz="2000" dirty="0" smtClean="0"/>
          </a:p>
          <a:p>
            <a:pPr>
              <a:lnSpc>
                <a:spcPct val="150000"/>
              </a:lnSpc>
            </a:pPr>
            <a:endParaRPr lang="en-US" sz="20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924805117"/>
              </p:ext>
            </p:extLst>
          </p:nvPr>
        </p:nvGraphicFramePr>
        <p:xfrm>
          <a:off x="521435" y="1676400"/>
          <a:ext cx="8077200" cy="3779520"/>
        </p:xfrm>
        <a:graphic>
          <a:graphicData uri="http://schemas.openxmlformats.org/drawingml/2006/table">
            <a:tbl>
              <a:tblPr firstRow="1" bandRow="1">
                <a:tableStyleId>{5C22544A-7EE6-4342-B048-85BDC9FD1C3A}</a:tableStyleId>
              </a:tblPr>
              <a:tblGrid>
                <a:gridCol w="3364765"/>
                <a:gridCol w="4712435"/>
              </a:tblGrid>
              <a:tr h="370840">
                <a:tc>
                  <a:txBody>
                    <a:bodyPr/>
                    <a:lstStyle/>
                    <a:p>
                      <a:pPr algn="ctr"/>
                      <a:r>
                        <a:rPr lang="en-US" dirty="0" smtClean="0"/>
                        <a:t>Date</a:t>
                      </a:r>
                      <a:endParaRPr lang="en-US" dirty="0"/>
                    </a:p>
                  </a:txBody>
                  <a:tcPr/>
                </a:tc>
                <a:tc>
                  <a:txBody>
                    <a:bodyPr/>
                    <a:lstStyle/>
                    <a:p>
                      <a:pPr algn="ctr"/>
                      <a:r>
                        <a:rPr lang="en-US" dirty="0" smtClean="0"/>
                        <a:t>Activity</a:t>
                      </a:r>
                      <a:endParaRPr lang="en-US" dirty="0"/>
                    </a:p>
                  </a:txBody>
                  <a:tcPr/>
                </a:tc>
              </a:tr>
              <a:tr h="370840">
                <a:tc>
                  <a:txBody>
                    <a:bodyPr/>
                    <a:lstStyle/>
                    <a:p>
                      <a:pPr algn="ctr"/>
                      <a:r>
                        <a:rPr lang="en-US" dirty="0" smtClean="0"/>
                        <a:t>Wednesday, March 29</a:t>
                      </a:r>
                      <a:r>
                        <a:rPr lang="en-US" baseline="30000" dirty="0" smtClean="0"/>
                        <a:t>th</a:t>
                      </a:r>
                      <a:r>
                        <a:rPr lang="en-US" dirty="0" smtClean="0"/>
                        <a:t> </a:t>
                      </a:r>
                      <a:endParaRPr lang="en-US" dirty="0"/>
                    </a:p>
                  </a:txBody>
                  <a:tcPr anchor="ctr"/>
                </a:tc>
                <a:tc>
                  <a:txBody>
                    <a:bodyPr/>
                    <a:lstStyle/>
                    <a:p>
                      <a:pPr algn="l"/>
                      <a:r>
                        <a:rPr lang="en-US" dirty="0" smtClean="0"/>
                        <a:t>ERCOT announcement of survey timeline to the OWG.</a:t>
                      </a:r>
                      <a:endParaRPr lang="en-US" dirty="0"/>
                    </a:p>
                  </a:txBody>
                  <a:tcPr anchor="ctr"/>
                </a:tc>
              </a:tr>
              <a:tr h="370840">
                <a:tc>
                  <a:txBody>
                    <a:bodyPr/>
                    <a:lstStyle/>
                    <a:p>
                      <a:pPr algn="ctr"/>
                      <a:r>
                        <a:rPr lang="en-US" dirty="0" smtClean="0"/>
                        <a:t>Tuesday,</a:t>
                      </a:r>
                      <a:r>
                        <a:rPr lang="en-US" baseline="0" dirty="0" smtClean="0"/>
                        <a:t> </a:t>
                      </a:r>
                      <a:r>
                        <a:rPr lang="en-US" dirty="0" smtClean="0"/>
                        <a:t>April 4th</a:t>
                      </a:r>
                      <a:endParaRPr lang="en-US" dirty="0"/>
                    </a:p>
                  </a:txBody>
                  <a:tcPr anchor="ctr"/>
                </a:tc>
                <a:tc>
                  <a:txBody>
                    <a:bodyPr/>
                    <a:lstStyle/>
                    <a:p>
                      <a:pPr algn="l"/>
                      <a:r>
                        <a:rPr lang="en-US" dirty="0" smtClean="0"/>
                        <a:t>Market Notice sent</a:t>
                      </a:r>
                      <a:r>
                        <a:rPr lang="en-US" baseline="0" dirty="0" smtClean="0"/>
                        <a:t> by ERCOT Client Services to TSP/DSP Authorized Representatives.</a:t>
                      </a:r>
                      <a:endParaRPr lang="en-US" dirty="0"/>
                    </a:p>
                  </a:txBody>
                  <a:tcPr anchor="ctr"/>
                </a:tc>
              </a:tr>
              <a:tr h="370840">
                <a:tc>
                  <a:txBody>
                    <a:bodyPr/>
                    <a:lstStyle/>
                    <a:p>
                      <a:pPr algn="ctr"/>
                      <a:r>
                        <a:rPr lang="en-US" dirty="0" smtClean="0"/>
                        <a:t>Thursday, May 11</a:t>
                      </a:r>
                      <a:r>
                        <a:rPr lang="en-US" baseline="30000" dirty="0" smtClean="0"/>
                        <a:t>th</a:t>
                      </a:r>
                      <a:r>
                        <a:rPr lang="en-US" dirty="0" smtClean="0"/>
                        <a:t> at 11:00</a:t>
                      </a:r>
                      <a:endParaRPr lang="en-US" dirty="0"/>
                    </a:p>
                  </a:txBody>
                  <a:tcPr anchor="ctr"/>
                </a:tc>
                <a:tc>
                  <a:txBody>
                    <a:bodyPr/>
                    <a:lstStyle/>
                    <a:p>
                      <a:pPr algn="l"/>
                      <a:r>
                        <a:rPr lang="en-US" dirty="0" smtClean="0"/>
                        <a:t>Date and time of survey.</a:t>
                      </a:r>
                      <a:endParaRPr lang="en-US" dirty="0"/>
                    </a:p>
                  </a:txBody>
                  <a:tcPr anchor="ctr"/>
                </a:tc>
              </a:tr>
              <a:tr h="370840">
                <a:tc>
                  <a:txBody>
                    <a:bodyPr/>
                    <a:lstStyle/>
                    <a:p>
                      <a:pPr algn="ctr"/>
                      <a:r>
                        <a:rPr lang="en-US" dirty="0" smtClean="0"/>
                        <a:t>Thursday, June 15</a:t>
                      </a:r>
                      <a:r>
                        <a:rPr lang="en-US" baseline="30000" dirty="0" smtClean="0"/>
                        <a:t>th</a:t>
                      </a:r>
                      <a:endParaRPr lang="en-US" dirty="0" smtClean="0"/>
                    </a:p>
                  </a:txBody>
                  <a:tcPr anchor="ctr"/>
                </a:tc>
                <a:tc>
                  <a:txBody>
                    <a:bodyPr/>
                    <a:lstStyle/>
                    <a:p>
                      <a:pPr algn="l"/>
                      <a:r>
                        <a:rPr lang="en-US" dirty="0" smtClean="0"/>
                        <a:t>Survey results due to ERCOT.</a:t>
                      </a:r>
                      <a:endParaRPr lang="en-US" dirty="0"/>
                    </a:p>
                  </a:txBody>
                  <a:tcPr anchor="ctr"/>
                </a:tc>
              </a:tr>
              <a:tr h="370840">
                <a:tc>
                  <a:txBody>
                    <a:bodyPr/>
                    <a:lstStyle/>
                    <a:p>
                      <a:pPr algn="ctr"/>
                      <a:r>
                        <a:rPr lang="en-US" dirty="0" smtClean="0"/>
                        <a:t>June 28</a:t>
                      </a:r>
                      <a:r>
                        <a:rPr lang="en-US" baseline="30000" dirty="0" smtClean="0"/>
                        <a:t>th</a:t>
                      </a:r>
                      <a:endParaRPr lang="en-US" dirty="0"/>
                    </a:p>
                  </a:txBody>
                  <a:tcPr anchor="ctr"/>
                </a:tc>
                <a:tc>
                  <a:txBody>
                    <a:bodyPr/>
                    <a:lstStyle/>
                    <a:p>
                      <a:pPr algn="l"/>
                      <a:r>
                        <a:rPr lang="en-US" dirty="0" smtClean="0"/>
                        <a:t>Survey results to be reported to the OWG</a:t>
                      </a:r>
                      <a:r>
                        <a:rPr lang="en-US" baseline="0" dirty="0" smtClean="0"/>
                        <a:t>.</a:t>
                      </a:r>
                      <a:endParaRPr lang="en-US" dirty="0"/>
                    </a:p>
                  </a:txBody>
                  <a:tcPr anchor="ctr"/>
                </a:tc>
              </a:tr>
              <a:tr h="370840">
                <a:tc>
                  <a:txBody>
                    <a:bodyPr/>
                    <a:lstStyle/>
                    <a:p>
                      <a:pPr algn="ctr"/>
                      <a:r>
                        <a:rPr lang="en-US" dirty="0" smtClean="0"/>
                        <a:t>July</a:t>
                      </a:r>
                      <a:r>
                        <a:rPr lang="en-US" baseline="0" dirty="0" smtClean="0"/>
                        <a:t> 13</a:t>
                      </a:r>
                      <a:r>
                        <a:rPr lang="en-US" baseline="30000" dirty="0" smtClean="0"/>
                        <a:t>th</a:t>
                      </a:r>
                      <a:endParaRPr lang="en-US"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Survey</a:t>
                      </a:r>
                      <a:r>
                        <a:rPr lang="en-US" baseline="0" dirty="0" smtClean="0"/>
                        <a:t> r</a:t>
                      </a:r>
                      <a:r>
                        <a:rPr lang="en-US" dirty="0" smtClean="0"/>
                        <a:t>esults to be reported to the ROS.</a:t>
                      </a:r>
                    </a:p>
                  </a:txBody>
                  <a:tcPr anchor="ctr"/>
                </a:tc>
              </a:tr>
              <a:tr h="370840">
                <a:tc>
                  <a:txBody>
                    <a:bodyPr/>
                    <a:lstStyle/>
                    <a:p>
                      <a:pPr algn="ctr"/>
                      <a:r>
                        <a:rPr lang="en-US" dirty="0" smtClean="0"/>
                        <a:t>July 27</a:t>
                      </a:r>
                      <a:r>
                        <a:rPr lang="en-US" baseline="30000" dirty="0" smtClean="0"/>
                        <a:t>th</a:t>
                      </a:r>
                      <a:endParaRPr lang="en-US"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Survey</a:t>
                      </a:r>
                      <a:r>
                        <a:rPr lang="en-US" baseline="0" dirty="0" smtClean="0"/>
                        <a:t> r</a:t>
                      </a:r>
                      <a:r>
                        <a:rPr lang="en-US" dirty="0" smtClean="0"/>
                        <a:t>esults to be reported to the TAC.</a:t>
                      </a:r>
                    </a:p>
                  </a:txBody>
                  <a:tcPr anchor="ctr"/>
                </a:tc>
              </a:tr>
            </a:tbl>
          </a:graphicData>
        </a:graphic>
      </p:graphicFrame>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8088" y="960002"/>
            <a:ext cx="8450982" cy="406683"/>
          </a:xfrm>
        </p:spPr>
        <p:txBody>
          <a:bodyPr>
            <a:normAutofit/>
          </a:bodyPr>
          <a:lstStyle/>
          <a:p>
            <a:pPr marL="0" indent="0">
              <a:buNone/>
            </a:pPr>
            <a:r>
              <a:rPr lang="en-US" sz="1600" dirty="0">
                <a:solidFill>
                  <a:schemeClr val="tx1"/>
                </a:solidFill>
              </a:rPr>
              <a:t>The </a:t>
            </a:r>
            <a:r>
              <a:rPr lang="en-US" sz="1600" dirty="0" smtClean="0">
                <a:solidFill>
                  <a:schemeClr val="tx1"/>
                </a:solidFill>
              </a:rPr>
              <a:t>overall results </a:t>
            </a:r>
            <a:r>
              <a:rPr lang="en-US" sz="1600" dirty="0">
                <a:solidFill>
                  <a:schemeClr val="tx1"/>
                </a:solidFill>
              </a:rPr>
              <a:t>of the 2017 </a:t>
            </a:r>
            <a:r>
              <a:rPr lang="en-US" sz="1600" dirty="0" smtClean="0">
                <a:solidFill>
                  <a:schemeClr val="tx1"/>
                </a:solidFill>
              </a:rPr>
              <a:t>UFLS </a:t>
            </a:r>
            <a:r>
              <a:rPr lang="en-US" sz="1600" dirty="0" smtClean="0">
                <a:solidFill>
                  <a:schemeClr val="tx1"/>
                </a:solidFill>
              </a:rPr>
              <a:t>survey </a:t>
            </a:r>
            <a:r>
              <a:rPr lang="en-US" sz="1600" dirty="0">
                <a:solidFill>
                  <a:schemeClr val="tx1"/>
                </a:solidFill>
              </a:rPr>
              <a:t>were successful and are reflected below:</a:t>
            </a:r>
          </a:p>
        </p:txBody>
      </p:sp>
      <p:sp>
        <p:nvSpPr>
          <p:cNvPr id="3" name="Title 2"/>
          <p:cNvSpPr>
            <a:spLocks noGrp="1"/>
          </p:cNvSpPr>
          <p:nvPr>
            <p:ph type="title"/>
          </p:nvPr>
        </p:nvSpPr>
        <p:spPr/>
        <p:txBody>
          <a:bodyPr/>
          <a:lstStyle/>
          <a:p>
            <a:r>
              <a:rPr lang="en-US" sz="2000" dirty="0" smtClean="0"/>
              <a:t>Execution of UFLS Survey Requirement</a:t>
            </a:r>
            <a:endParaRPr lang="en-US" sz="2000" dirty="0"/>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50118" y="3673686"/>
            <a:ext cx="8450982" cy="2269914"/>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600" dirty="0" smtClean="0"/>
              <a:t>The total ERCOT load at the time of the survey was 42,510 MW.</a:t>
            </a:r>
          </a:p>
          <a:p>
            <a:pPr marL="0" indent="0">
              <a:buNone/>
            </a:pPr>
            <a:endParaRPr lang="en-US" sz="1600" dirty="0" smtClean="0"/>
          </a:p>
          <a:p>
            <a:pPr marL="0" indent="0">
              <a:buNone/>
            </a:pPr>
            <a:r>
              <a:rPr lang="en-US" sz="1600" dirty="0" smtClean="0"/>
              <a:t>Only </a:t>
            </a:r>
            <a:r>
              <a:rPr lang="en-US" sz="1600" dirty="0"/>
              <a:t>one participant failed to meet the </a:t>
            </a:r>
            <a:r>
              <a:rPr lang="en-US" sz="1600" dirty="0" smtClean="0"/>
              <a:t>requirement in one block (by less than one percent), however they did exceed the total minimum requirement. </a:t>
            </a:r>
            <a:r>
              <a:rPr lang="en-US" sz="1600" dirty="0"/>
              <a:t>They are in </a:t>
            </a:r>
            <a:r>
              <a:rPr lang="en-US" sz="1600" dirty="0" smtClean="0"/>
              <a:t>the process </a:t>
            </a:r>
            <a:r>
              <a:rPr lang="en-US" sz="1600" dirty="0"/>
              <a:t>of </a:t>
            </a:r>
            <a:r>
              <a:rPr lang="en-US" sz="1600" dirty="0" smtClean="0"/>
              <a:t>swapping a circuit from one block to another which will then satisfy requirement for the block response.</a:t>
            </a:r>
          </a:p>
          <a:p>
            <a:pPr marL="0" indent="0">
              <a:buNone/>
            </a:pPr>
            <a:endParaRPr lang="en-US" sz="1600" dirty="0" smtClean="0"/>
          </a:p>
          <a:p>
            <a:pPr marL="0" indent="0">
              <a:buNone/>
            </a:pPr>
            <a:r>
              <a:rPr lang="en-US" sz="1600" dirty="0" smtClean="0"/>
              <a:t>In comparison, the 2016 survey overall total was 31.9%.</a:t>
            </a:r>
          </a:p>
          <a:p>
            <a:pPr marL="0" indent="0">
              <a:buNone/>
            </a:pPr>
            <a:endParaRPr lang="en-US" sz="1600" dirty="0"/>
          </a:p>
          <a:p>
            <a:pPr marL="0" indent="0">
              <a:buNone/>
            </a:pPr>
            <a:endParaRPr lang="en-US" sz="1600" dirty="0"/>
          </a:p>
        </p:txBody>
      </p:sp>
      <p:graphicFrame>
        <p:nvGraphicFramePr>
          <p:cNvPr id="8" name="Table 7"/>
          <p:cNvGraphicFramePr>
            <a:graphicFrameLocks noGrp="1"/>
          </p:cNvGraphicFramePr>
          <p:nvPr>
            <p:extLst>
              <p:ext uri="{D42A27DB-BD31-4B8C-83A1-F6EECF244321}">
                <p14:modId xmlns:p14="http://schemas.microsoft.com/office/powerpoint/2010/main" val="270889241"/>
              </p:ext>
            </p:extLst>
          </p:nvPr>
        </p:nvGraphicFramePr>
        <p:xfrm>
          <a:off x="591179" y="1366685"/>
          <a:ext cx="7924799" cy="2123440"/>
        </p:xfrm>
        <a:graphic>
          <a:graphicData uri="http://schemas.openxmlformats.org/drawingml/2006/table">
            <a:tbl>
              <a:tblPr firstRow="1" bandRow="1">
                <a:tableStyleId>{5C22544A-7EE6-4342-B048-85BDC9FD1C3A}</a:tableStyleId>
              </a:tblPr>
              <a:tblGrid>
                <a:gridCol w="2533021"/>
                <a:gridCol w="2549781"/>
                <a:gridCol w="2841997"/>
              </a:tblGrid>
              <a:tr h="61451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dirty="0" smtClean="0">
                          <a:effectLst/>
                        </a:rPr>
                        <a:t>Frequency Response Block </a:t>
                      </a:r>
                      <a:endParaRPr lang="en-US" sz="1800" b="1" i="0" u="none" strike="noStrike" dirty="0" smtClean="0">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dirty="0" smtClean="0">
                          <a:effectLst/>
                        </a:rPr>
                        <a:t>Minimum Requirement</a:t>
                      </a:r>
                      <a:endParaRPr lang="en-US" sz="1800" b="1" i="0" u="none" strike="noStrike" dirty="0" smtClean="0">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dirty="0" smtClean="0">
                          <a:effectLst/>
                        </a:rPr>
                        <a:t> Survey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dirty="0" smtClean="0">
                          <a:effectLst/>
                        </a:rPr>
                        <a:t>Measurement</a:t>
                      </a:r>
                      <a:endParaRPr lang="en-US" sz="1800" b="1" i="0" u="none" strike="noStrike" dirty="0" smtClean="0">
                        <a:solidFill>
                          <a:srgbClr val="000000"/>
                        </a:solidFill>
                        <a:effectLst/>
                        <a:latin typeface="Calibri"/>
                      </a:endParaRPr>
                    </a:p>
                  </a:txBody>
                  <a:tcPr anchor="ctr"/>
                </a:tc>
              </a:tr>
              <a:tr h="370840">
                <a:tc>
                  <a:txBody>
                    <a:bodyPr/>
                    <a:lstStyle/>
                    <a:p>
                      <a:pPr algn="ctr" fontAlgn="b"/>
                      <a:r>
                        <a:rPr lang="en-US" sz="1400" b="0" u="none" strike="noStrike" dirty="0">
                          <a:effectLst/>
                        </a:rPr>
                        <a:t>Block 1 response at </a:t>
                      </a:r>
                      <a:r>
                        <a:rPr lang="en-US" sz="1400" b="0" u="none" strike="noStrike" dirty="0" smtClean="0">
                          <a:effectLst/>
                        </a:rPr>
                        <a:t>59.3 Hz. </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b="0" u="none" strike="noStrike" dirty="0">
                          <a:effectLst/>
                        </a:rPr>
                        <a:t>5%</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b="0" u="none" strike="noStrike" dirty="0" smtClean="0">
                          <a:effectLst/>
                        </a:rPr>
                        <a:t>7.8%</a:t>
                      </a:r>
                      <a:endParaRPr lang="en-US" sz="1400" b="0" i="0" u="none" strike="noStrike" dirty="0">
                        <a:solidFill>
                          <a:srgbClr val="000000"/>
                        </a:solidFill>
                        <a:effectLst/>
                        <a:latin typeface="Calibri"/>
                      </a:endParaRPr>
                    </a:p>
                  </a:txBody>
                  <a:tcPr marL="9525" marR="9525" marT="9525" marB="0" anchor="ctr"/>
                </a:tc>
              </a:tr>
              <a:tr h="370840">
                <a:tc>
                  <a:txBody>
                    <a:bodyPr/>
                    <a:lstStyle/>
                    <a:p>
                      <a:pPr algn="ctr" fontAlgn="b"/>
                      <a:r>
                        <a:rPr lang="en-US" sz="1400" b="0" u="none" strike="noStrike" dirty="0">
                          <a:effectLst/>
                        </a:rPr>
                        <a:t>Block 2 response at </a:t>
                      </a:r>
                      <a:r>
                        <a:rPr lang="en-US" sz="1400" b="0" u="none" strike="noStrike" dirty="0" smtClean="0">
                          <a:effectLst/>
                        </a:rPr>
                        <a:t>58.9 Hz.</a:t>
                      </a:r>
                      <a:r>
                        <a:rPr lang="en-US" sz="1400" b="0" u="none" strike="noStrike" dirty="0">
                          <a:effectLst/>
                        </a:rPr>
                        <a:t>  </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b="0" u="none" strike="noStrike" dirty="0">
                          <a:effectLst/>
                        </a:rPr>
                        <a:t>10%</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b="0" u="none" strike="noStrike" dirty="0" smtClean="0">
                          <a:effectLst/>
                        </a:rPr>
                        <a:t>13.2%</a:t>
                      </a:r>
                      <a:endParaRPr lang="en-US" sz="1400" b="0" i="0" u="none" strike="noStrike" dirty="0">
                        <a:solidFill>
                          <a:srgbClr val="000000"/>
                        </a:solidFill>
                        <a:effectLst/>
                        <a:latin typeface="Calibri"/>
                      </a:endParaRPr>
                    </a:p>
                  </a:txBody>
                  <a:tcPr marL="9525" marR="9525" marT="9525" marB="0" anchor="ctr"/>
                </a:tc>
              </a:tr>
              <a:tr h="370840">
                <a:tc>
                  <a:txBody>
                    <a:bodyPr/>
                    <a:lstStyle/>
                    <a:p>
                      <a:pPr algn="ctr" fontAlgn="b"/>
                      <a:r>
                        <a:rPr lang="en-US" sz="1400" b="0" u="none" strike="noStrike" dirty="0">
                          <a:effectLst/>
                        </a:rPr>
                        <a:t>Block 3 response at </a:t>
                      </a:r>
                      <a:r>
                        <a:rPr lang="en-US" sz="1400" b="0" u="none" strike="noStrike" dirty="0" smtClean="0">
                          <a:effectLst/>
                        </a:rPr>
                        <a:t>58.5 Hz.</a:t>
                      </a:r>
                      <a:r>
                        <a:rPr lang="en-US" sz="1400" b="0" u="none" strike="noStrike" dirty="0">
                          <a:effectLst/>
                        </a:rPr>
                        <a:t> </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b="0" u="none" strike="noStrike" dirty="0">
                          <a:effectLst/>
                        </a:rPr>
                        <a:t>10%</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b="0" u="none" strike="noStrike" dirty="0" smtClean="0">
                          <a:effectLst/>
                        </a:rPr>
                        <a:t>13.2%</a:t>
                      </a:r>
                      <a:endParaRPr lang="en-US" sz="1400" b="0" i="0" u="none" strike="noStrike" dirty="0">
                        <a:solidFill>
                          <a:srgbClr val="000000"/>
                        </a:solidFill>
                        <a:effectLst/>
                        <a:latin typeface="Calibri"/>
                      </a:endParaRPr>
                    </a:p>
                  </a:txBody>
                  <a:tcPr marL="9525" marR="9525" marT="9525" marB="0" anchor="ctr"/>
                </a:tc>
              </a:tr>
              <a:tr h="370840">
                <a:tc>
                  <a:txBody>
                    <a:bodyPr/>
                    <a:lstStyle/>
                    <a:p>
                      <a:pPr algn="ctr" fontAlgn="b"/>
                      <a:r>
                        <a:rPr lang="en-US" sz="1400" b="1" u="none" strike="noStrike" dirty="0">
                          <a:effectLst/>
                        </a:rPr>
                        <a:t>Total</a:t>
                      </a:r>
                      <a:endParaRPr lang="en-US" sz="1400" b="1" i="0" u="none" strike="noStrike" dirty="0">
                        <a:solidFill>
                          <a:srgbClr val="000000"/>
                        </a:solidFill>
                        <a:effectLst/>
                        <a:latin typeface="Calibri"/>
                      </a:endParaRPr>
                    </a:p>
                  </a:txBody>
                  <a:tcPr marL="9525" marR="9525" marT="9525" marB="0" anchor="ctr"/>
                </a:tc>
                <a:tc>
                  <a:txBody>
                    <a:bodyPr/>
                    <a:lstStyle/>
                    <a:p>
                      <a:pPr algn="ctr" fontAlgn="b"/>
                      <a:r>
                        <a:rPr lang="en-US" sz="1400" b="1" u="none" strike="noStrike" dirty="0">
                          <a:effectLst/>
                        </a:rPr>
                        <a:t>25%</a:t>
                      </a:r>
                      <a:endParaRPr lang="en-US" sz="1400" b="1" i="0" u="none" strike="noStrike" dirty="0">
                        <a:solidFill>
                          <a:srgbClr val="000000"/>
                        </a:solidFill>
                        <a:effectLst/>
                        <a:latin typeface="Calibri"/>
                      </a:endParaRPr>
                    </a:p>
                  </a:txBody>
                  <a:tcPr marL="9525" marR="9525" marT="9525" marB="0" anchor="ctr"/>
                </a:tc>
                <a:tc>
                  <a:txBody>
                    <a:bodyPr/>
                    <a:lstStyle/>
                    <a:p>
                      <a:pPr algn="ctr" fontAlgn="b"/>
                      <a:r>
                        <a:rPr lang="en-US" sz="1400" b="1" u="none" strike="noStrike" dirty="0" smtClean="0">
                          <a:effectLst/>
                        </a:rPr>
                        <a:t>34.1%</a:t>
                      </a:r>
                      <a:endParaRPr lang="en-US" sz="1400" b="1" i="0" u="none" strike="noStrike" dirty="0">
                        <a:solidFill>
                          <a:srgbClr val="000000"/>
                        </a:solidFill>
                        <a:effectLst/>
                        <a:latin typeface="Calibri"/>
                      </a:endParaRPr>
                    </a:p>
                  </a:txBody>
                  <a:tcPr marL="9525" marR="9525" marT="9525" marB="0" anchor="ctr"/>
                </a:tc>
              </a:tr>
            </a:tbl>
          </a:graphicData>
        </a:graphic>
      </p:graphicFrame>
      <p:sp>
        <p:nvSpPr>
          <p:cNvPr id="9" name="Slide Number Placeholder 8"/>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1977286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www.w3.org/XML/1998/namespace"/>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c34af464-7aa1-4edd-9be4-83dffc1cb926"/>
    <ds:schemaRef ds:uri="http://purl.org/dc/dcmitype/"/>
    <ds:schemaRef ds:uri="http://purl.org/dc/te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2752</TotalTime>
  <Words>464</Words>
  <Application>Microsoft Office PowerPoint</Application>
  <PresentationFormat>On-screen Show (4:3)</PresentationFormat>
  <Paragraphs>82</Paragraphs>
  <Slides>4</Slides>
  <Notes>3</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4</vt:i4>
      </vt:variant>
    </vt:vector>
  </HeadingPairs>
  <TitlesOfParts>
    <vt:vector size="8" baseType="lpstr">
      <vt:lpstr>Arial</vt:lpstr>
      <vt:lpstr>Calibri</vt:lpstr>
      <vt:lpstr>1_Custom Design</vt:lpstr>
      <vt:lpstr>Office Theme</vt:lpstr>
      <vt:lpstr>PowerPoint Presentation</vt:lpstr>
      <vt:lpstr>Background on UFLS Survey Requirement</vt:lpstr>
      <vt:lpstr>Results of UFLS Survey Requirement</vt:lpstr>
      <vt:lpstr>Execution of UFLS Survey Requirement</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Sanchez, Daniel</cp:lastModifiedBy>
  <cp:revision>55</cp:revision>
  <cp:lastPrinted>2016-01-21T20:53:15Z</cp:lastPrinted>
  <dcterms:created xsi:type="dcterms:W3CDTF">2016-01-21T15:20:31Z</dcterms:created>
  <dcterms:modified xsi:type="dcterms:W3CDTF">2017-06-28T14:37:51Z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