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8" r:id="rId8"/>
    <p:sldId id="261" r:id="rId9"/>
    <p:sldId id="257" r:id="rId10"/>
    <p:sldId id="262" r:id="rId11"/>
    <p:sldId id="263" r:id="rId12"/>
    <p:sldId id="265" r:id="rId13"/>
    <p:sldId id="26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howGuides="1">
      <p:cViewPr varScale="1">
        <p:scale>
          <a:sx n="116" d="100"/>
          <a:sy n="116" d="100"/>
        </p:scale>
        <p:origin x="121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226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NOGRR-169 </a:t>
            </a:r>
            <a:endParaRPr lang="en-US" b="1" dirty="0"/>
          </a:p>
          <a:p>
            <a:r>
              <a:rPr lang="en-US" b="1" dirty="0" smtClean="0"/>
              <a:t>OWG discussion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Bill Blevins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June 28,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r>
              <a:rPr lang="en-US" dirty="0" smtClean="0"/>
              <a:t>Overview of PRC-002-2</a:t>
            </a:r>
          </a:p>
          <a:p>
            <a:r>
              <a:rPr lang="en-US" dirty="0" smtClean="0"/>
              <a:t>Existing ERCOT Guides</a:t>
            </a:r>
          </a:p>
          <a:p>
            <a:r>
              <a:rPr lang="en-US" dirty="0" smtClean="0"/>
              <a:t>Alignment of Guides with PRC-002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Phased in PRC-002-2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r>
              <a:rPr lang="en-US" sz="2800" dirty="0"/>
              <a:t>Each Transmission Owner, and Generator Owner shall maintain documentation to demonstrate compliance with PRC-018-1 until that entity meets the requirements of PRC-002-2 in accordance with </a:t>
            </a:r>
            <a:r>
              <a:rPr lang="en-US" sz="2800" dirty="0" smtClean="0"/>
              <a:t>the NERC </a:t>
            </a:r>
            <a:r>
              <a:rPr lang="en-US" sz="2800" dirty="0"/>
              <a:t>Implementation </a:t>
            </a:r>
            <a:r>
              <a:rPr lang="en-US" sz="2800" dirty="0" smtClean="0"/>
              <a:t>Plan.</a:t>
            </a:r>
          </a:p>
          <a:p>
            <a:r>
              <a:rPr lang="en-US" sz="2800" dirty="0"/>
              <a:t>PRC-018-1 Midnight of the day immediately prior to six (6) years after the effective date of PRC-002-2 in the particular jurisdiction in which the new standard is becoming effective.</a:t>
            </a: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Implementation Plan for PRC-002-2 Requirements R1 and </a:t>
            </a:r>
            <a:r>
              <a:rPr lang="en-US" dirty="0" smtClean="0"/>
              <a:t>R5 (07/01/2016):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700833"/>
          </a:xfrm>
        </p:spPr>
        <p:txBody>
          <a:bodyPr/>
          <a:lstStyle/>
          <a:p>
            <a:r>
              <a:rPr lang="en-US" sz="2400" dirty="0"/>
              <a:t>R1 covers sequence of events recording (SER) and fault recording (FR</a:t>
            </a:r>
            <a:r>
              <a:rPr lang="en-US" sz="2400" dirty="0" smtClean="0"/>
              <a:t>) identified by Transmission owners using attachment 1 as the methodology.</a:t>
            </a:r>
          </a:p>
          <a:p>
            <a:r>
              <a:rPr lang="en-US" sz="2400" dirty="0" smtClean="0"/>
              <a:t>Requires Transmission Owners to identify and notify BES locations for SER and FR.</a:t>
            </a:r>
          </a:p>
          <a:p>
            <a:r>
              <a:rPr lang="en-US" sz="2400" dirty="0"/>
              <a:t>R5 covers dynamic Disturbance recording (DDR</a:t>
            </a:r>
            <a:r>
              <a:rPr lang="en-US" sz="2400" dirty="0" smtClean="0"/>
              <a:t>) and is identified by ERCOT.</a:t>
            </a:r>
          </a:p>
          <a:p>
            <a:r>
              <a:rPr lang="en-US" sz="2400" dirty="0" smtClean="0"/>
              <a:t>Evaluate the list every 5 years.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pt-BR" dirty="0"/>
              <a:t>Implementation Plan for PRC-002-2 Requirements R2, R3, R4, R6, R7, R8, R9, R10, R11: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4091233"/>
          </a:xfrm>
        </p:spPr>
        <p:txBody>
          <a:bodyPr/>
          <a:lstStyle/>
          <a:p>
            <a:r>
              <a:rPr lang="en-US" sz="2400" dirty="0"/>
              <a:t>Entities shall be at least 50 percent compliant within four (4) years of the effective date of PRC-002-2 and fully compliant within six (6) years of the effective date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Entities that own only one (1) identified BES bus, BES Element, or generating unit shall be fully compliant within six (6) years of the effective date. </a:t>
            </a:r>
            <a:endParaRPr lang="en-US" sz="2400" dirty="0" smtClean="0"/>
          </a:p>
          <a:p>
            <a:r>
              <a:rPr lang="en-US" sz="2400" dirty="0" smtClean="0"/>
              <a:t>Entities </a:t>
            </a:r>
            <a:r>
              <a:rPr lang="en-US" sz="2400" dirty="0"/>
              <a:t>shall be 100 percent compliant with a re-evaluated list from Requirement R1 or R5 within three (3) years following the notification by the TO or the Responsible Entity that re-evaluated the list.</a:t>
            </a:r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5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Implementation Plan for PRC-002-2 Requirements </a:t>
            </a:r>
            <a:r>
              <a:rPr lang="pt-BR" dirty="0" smtClean="0"/>
              <a:t>R12 (10/01/2016):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Transmission Owner and Generator Owner shall, within 90-calendar days of the discovery of a failure of the recording capability for the SER, FR or DDR data, either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Restore the recording capability, </a:t>
            </a:r>
            <a:r>
              <a:rPr lang="en-US" dirty="0" smtClean="0"/>
              <a:t>or</a:t>
            </a:r>
          </a:p>
          <a:p>
            <a:pPr lvl="1"/>
            <a:r>
              <a:rPr lang="en-US" dirty="0"/>
              <a:t>Submit a Corrective Action Plan (CAP) to the Regional Entity and implement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51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 Revision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04800" y="1359461"/>
            <a:ext cx="8305800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6.1.1, Introduction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6.1.2, Fault Recording Equipment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6.1.2.1, Triggering Requirements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6.1.2.2, Location Requirements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6.1.2.3, Data Recording Requirements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6.1.2.4, Data Retention and Reporting Requirements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6.1.2.5, Maintenance and Testing Requirements (delete)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6.1.3, Phasor Measurement Recording Equipment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6.1.3.1, Recording Requirements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6.1.3.2, Location Requirements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6.1.3.3, Data Recording and Redundancy Requirements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6.1.3.4, Data Retention and Reporting Requirements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6.1.4, Maintenance and Testing Requirements (new)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6.1.4, Equipment Reporting Requirements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6.1.5, Review Process</a:t>
            </a:r>
            <a:endParaRPr kumimoji="0" lang="en-US" altLang="en-US" sz="1800" b="0" i="0" u="sng" strike="noStrike" cap="none" normalizeH="0" baseline="0" dirty="0" smtClean="0">
              <a:ln>
                <a:noFill/>
              </a:ln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sng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8, Attachment M, Selecting Buses for Capturing Sequence of Events Recording and Fault Recording Data (new)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16295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 Revision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ERCOT proposes a new attachment to Section 8, rather than broadly referencing the North American Electric Reliability Corporation (NERC) Reliability Standards.  The new attachment is consistent with Attachment 1 to NERC Reliability Standard PRC-002-2, Define Regional Disturbance Monitoring and Reporting Requirements</a:t>
            </a:r>
            <a:r>
              <a:rPr lang="en-US" sz="1400" dirty="0" smtClean="0"/>
              <a:t>.</a:t>
            </a:r>
          </a:p>
          <a:p>
            <a:r>
              <a:rPr lang="en-US" sz="1400" dirty="0"/>
              <a:t>ERCOT proposes to insert the time required to comply with Fault Recording and Sequence of Events Recording Equipment </a:t>
            </a:r>
            <a:r>
              <a:rPr lang="en-US" sz="1400" dirty="0" smtClean="0"/>
              <a:t>installations, which align with the required NERC implementation timeline.</a:t>
            </a:r>
          </a:p>
          <a:p>
            <a:pPr lvl="0"/>
            <a:r>
              <a:rPr lang="en-US" sz="1400" dirty="0"/>
              <a:t>ERCOT inserts paragraphs (1)(a) through (e), (2), and (3) in Section 6.1.3.2, Location Requirements, to address new requirements for existing generation under NERC Reliability Standard PRC-002-2, Define Regional Disturbance Monitoring and Reporting Requirements, R5.  This allows for generation identified to align their dynamic disturbance recording required locations with the NERC timeline.</a:t>
            </a:r>
          </a:p>
          <a:p>
            <a:r>
              <a:rPr lang="en-US" sz="1400" dirty="0"/>
              <a:t>ERCOT also restores the 18-month implementation date for phasor measurement recording equipment in paragraph (4)(b) of Section 6.1.3.2.  The 18-month implementation date was added on June 1, 2015 after approval of NOGRR142, Phasor Measurement, and just became effective for new units on January 1, 2017.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9045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COT PowerPoint Template.pptx [Read-Only]" id="{A380143D-0830-416C-BCF4-28F0FB882AED}" vid="{550B291E-DD6B-4D12-8940-54C94DBA339B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COT PowerPoint Template.pptx [Read-Only]" id="{A380143D-0830-416C-BCF4-28F0FB882AED}" vid="{5BBD81B1-BF05-4525-9EA5-8B998C7916DE}"/>
    </a:ext>
  </a:extLst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COT PowerPoint Template.pptx [Read-Only]" id="{A380143D-0830-416C-BCF4-28F0FB882AED}" vid="{D581B16F-2C98-40AA-BD7F-674C2C81F3E0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metadata/properties"/>
    <ds:schemaRef ds:uri="c34af464-7aa1-4edd-9be4-83dffc1cb926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ERCOT PowerPoint Template</Template>
  <TotalTime>554</TotalTime>
  <Words>665</Words>
  <Application>Microsoft Office PowerPoint</Application>
  <PresentationFormat>On-screen Show (4:3)</PresentationFormat>
  <Paragraphs>58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PowerPoint Presentation</vt:lpstr>
      <vt:lpstr>Phased in PRC-002-2</vt:lpstr>
      <vt:lpstr>Implementation Plan for PRC-002-2 Requirements R1 and R5 (07/01/2016):</vt:lpstr>
      <vt:lpstr>Implementation Plan for PRC-002-2 Requirements R2, R3, R4, R6, R7, R8, R9, R10, R11:</vt:lpstr>
      <vt:lpstr>Implementation Plan for PRC-002-2 Requirements R12 (10/01/2016):</vt:lpstr>
      <vt:lpstr>Guide Revision summary</vt:lpstr>
      <vt:lpstr>Guide Revision summary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Blevins, Bill</dc:creator>
  <cp:lastModifiedBy>Blevins, Bill</cp:lastModifiedBy>
  <cp:revision>8</cp:revision>
  <cp:lastPrinted>2016-01-21T20:53:15Z</cp:lastPrinted>
  <dcterms:created xsi:type="dcterms:W3CDTF">2017-05-23T17:37:52Z</dcterms:created>
  <dcterms:modified xsi:type="dcterms:W3CDTF">2017-06-26T21:00:47Z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