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2"/>
  </p:notesMasterIdLst>
  <p:handoutMasterIdLst>
    <p:handoutMasterId r:id="rId23"/>
  </p:handoutMasterIdLst>
  <p:sldIdLst>
    <p:sldId id="280" r:id="rId7"/>
    <p:sldId id="281" r:id="rId8"/>
    <p:sldId id="290" r:id="rId9"/>
    <p:sldId id="289" r:id="rId10"/>
    <p:sldId id="261" r:id="rId11"/>
    <p:sldId id="282" r:id="rId12"/>
    <p:sldId id="262" r:id="rId13"/>
    <p:sldId id="283" r:id="rId14"/>
    <p:sldId id="266" r:id="rId15"/>
    <p:sldId id="284" r:id="rId16"/>
    <p:sldId id="286" r:id="rId17"/>
    <p:sldId id="287" r:id="rId18"/>
    <p:sldId id="288" r:id="rId19"/>
    <p:sldId id="291" r:id="rId20"/>
    <p:sldId id="292" r:id="rId2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1" autoAdjust="0"/>
    <p:restoredTop sz="94660"/>
  </p:normalViewPr>
  <p:slideViewPr>
    <p:cSldViewPr showGuides="1">
      <p:cViewPr varScale="1">
        <p:scale>
          <a:sx n="81" d="100"/>
          <a:sy n="81" d="100"/>
        </p:scale>
        <p:origin x="11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6/26/2017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6/26/2017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213105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1702754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663320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982008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423175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6694624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1689544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0" y="2105561"/>
            <a:ext cx="5646034" cy="2339102"/>
          </a:xfrm>
          <a:prstGeom prst="rect">
            <a:avLst/>
          </a:prstGeom>
          <a:noFill/>
        </p:spPr>
        <p:txBody>
          <a:bodyPr wrap="square" rtlCol="0">
            <a:spAutoFit/>
          </a:bodyPr>
          <a:lstStyle/>
          <a:p>
            <a:r>
              <a:rPr lang="en-US" sz="2000" b="1" dirty="0" smtClean="0">
                <a:solidFill>
                  <a:schemeClr val="tx2"/>
                </a:solidFill>
              </a:rPr>
              <a:t>NPRR833 Workshop</a:t>
            </a:r>
            <a:endParaRPr lang="en-US" sz="20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endParaRPr lang="en-US" dirty="0">
              <a:solidFill>
                <a:schemeClr val="tx2"/>
              </a:solidFill>
            </a:endParaRPr>
          </a:p>
          <a:p>
            <a:r>
              <a:rPr lang="en-US" dirty="0" smtClean="0">
                <a:solidFill>
                  <a:schemeClr val="tx2"/>
                </a:solidFill>
              </a:rPr>
              <a:t>June 27, 2017</a:t>
            </a:r>
            <a:endParaRPr lang="en-US" dirty="0">
              <a:solidFill>
                <a:schemeClr val="tx2"/>
              </a:solidFill>
            </a:endParaRPr>
          </a:p>
        </p:txBody>
      </p:sp>
    </p:spTree>
    <p:extLst>
      <p:ext uri="{BB962C8B-B14F-4D97-AF65-F5344CB8AC3E}">
        <p14:creationId xmlns:p14="http://schemas.microsoft.com/office/powerpoint/2010/main" val="287207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#3 </a:t>
            </a:r>
            <a:r>
              <a:rPr lang="en-US" b="0" dirty="0" smtClean="0"/>
              <a:t>Liston to Bates - Processing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352022274"/>
              </p:ext>
            </p:extLst>
          </p:nvPr>
        </p:nvGraphicFramePr>
        <p:xfrm>
          <a:off x="304800" y="815182"/>
          <a:ext cx="8534400" cy="5638800"/>
        </p:xfrm>
        <a:graphic>
          <a:graphicData uri="http://schemas.openxmlformats.org/drawingml/2006/table">
            <a:tbl>
              <a:tblPr firstRow="1" bandRow="1">
                <a:tableStyleId>{5C22544A-7EE6-4342-B048-85BDC9FD1C3A}</a:tableStyleId>
              </a:tblPr>
              <a:tblGrid>
                <a:gridCol w="1676400"/>
                <a:gridCol w="2590800"/>
                <a:gridCol w="2209800"/>
                <a:gridCol w="2057400"/>
              </a:tblGrid>
              <a:tr h="370840">
                <a:tc>
                  <a:txBody>
                    <a:bodyPr/>
                    <a:lstStyle/>
                    <a:p>
                      <a:r>
                        <a:rPr lang="en-US" sz="1800" dirty="0" err="1" smtClean="0"/>
                        <a:t>Outaged</a:t>
                      </a:r>
                      <a:r>
                        <a:rPr lang="en-US" sz="1800" baseline="0" dirty="0" smtClean="0"/>
                        <a:t> equipment</a:t>
                      </a:r>
                      <a:endParaRPr lang="en-US" sz="1800" dirty="0"/>
                    </a:p>
                  </a:txBody>
                  <a:tcPr/>
                </a:tc>
                <a:tc>
                  <a:txBody>
                    <a:bodyPr/>
                    <a:lstStyle/>
                    <a:p>
                      <a:r>
                        <a:rPr lang="en-US" sz="1800" dirty="0" smtClean="0"/>
                        <a:t>SCED</a:t>
                      </a:r>
                      <a:endParaRPr lang="en-US" sz="1800" dirty="0"/>
                    </a:p>
                  </a:txBody>
                  <a:tcPr/>
                </a:tc>
                <a:tc>
                  <a:txBody>
                    <a:bodyPr/>
                    <a:lstStyle/>
                    <a:p>
                      <a:r>
                        <a:rPr lang="en-US" sz="1800" dirty="0" smtClean="0"/>
                        <a:t>DAM</a:t>
                      </a:r>
                      <a:endParaRPr lang="en-US" sz="1800" dirty="0"/>
                    </a:p>
                  </a:txBody>
                  <a:tcPr/>
                </a:tc>
                <a:tc>
                  <a:txBody>
                    <a:bodyPr/>
                    <a:lstStyle/>
                    <a:p>
                      <a:r>
                        <a:rPr lang="en-US" sz="1800" dirty="0" smtClean="0"/>
                        <a:t>CRR</a:t>
                      </a:r>
                      <a:endParaRPr lang="en-US" sz="1800" dirty="0"/>
                    </a:p>
                  </a:txBody>
                  <a:tcPr/>
                </a:tc>
              </a:tr>
              <a:tr h="370840">
                <a:tc>
                  <a:txBody>
                    <a:bodyPr/>
                    <a:lstStyle/>
                    <a:p>
                      <a:r>
                        <a:rPr lang="en-US" sz="1400" b="1" u="sng" dirty="0" smtClean="0"/>
                        <a:t>Lines</a:t>
                      </a:r>
                    </a:p>
                    <a:p>
                      <a:pPr marL="285750" indent="-285750">
                        <a:buFont typeface="Arial" panose="020B0604020202020204" pitchFamily="34" charset="0"/>
                        <a:buChar char="•"/>
                      </a:pPr>
                      <a:r>
                        <a:rPr lang="en-US" sz="1400" dirty="0" smtClean="0"/>
                        <a:t>Liston to Bates 138 kV</a:t>
                      </a:r>
                    </a:p>
                    <a:p>
                      <a:pPr marL="285750" indent="-285750">
                        <a:buFont typeface="Arial" panose="020B0604020202020204" pitchFamily="34" charset="0"/>
                        <a:buChar char="•"/>
                      </a:pPr>
                      <a:r>
                        <a:rPr lang="en-US" sz="1400" dirty="0" smtClean="0"/>
                        <a:t>Liston to Los</a:t>
                      </a:r>
                      <a:r>
                        <a:rPr lang="en-US" sz="1400" baseline="0" dirty="0" smtClean="0"/>
                        <a:t> </a:t>
                      </a:r>
                      <a:r>
                        <a:rPr lang="en-US" sz="1400" baseline="0" dirty="0" err="1" smtClean="0"/>
                        <a:t>Vientos</a:t>
                      </a:r>
                      <a:r>
                        <a:rPr lang="en-US" sz="1400" baseline="0" dirty="0" smtClean="0"/>
                        <a:t> V 138 kV</a:t>
                      </a:r>
                      <a:endParaRPr lang="en-US" sz="1400" dirty="0" smtClean="0"/>
                    </a:p>
                    <a:p>
                      <a:pPr marL="285750" indent="-285750">
                        <a:buFont typeface="Arial" panose="020B0604020202020204" pitchFamily="34" charset="0"/>
                        <a:buChar char="•"/>
                      </a:pPr>
                      <a:endParaRPr lang="en-US" sz="1400" dirty="0" smtClean="0"/>
                    </a:p>
                    <a:p>
                      <a:pPr marL="0" indent="0">
                        <a:buFont typeface="Arial" panose="020B0604020202020204" pitchFamily="34" charset="0"/>
                        <a:buNone/>
                      </a:pPr>
                      <a:r>
                        <a:rPr lang="en-US" sz="1400" b="1" u="sng" dirty="0" smtClean="0"/>
                        <a:t>Resource Node</a:t>
                      </a:r>
                    </a:p>
                    <a:p>
                      <a:pPr marL="285750" indent="-285750">
                        <a:buFont typeface="Arial" panose="020B0604020202020204" pitchFamily="34" charset="0"/>
                        <a:buChar char="•"/>
                      </a:pPr>
                      <a:r>
                        <a:rPr lang="en-US" sz="1400" dirty="0" smtClean="0"/>
                        <a:t>LV5_UNIT1</a:t>
                      </a:r>
                    </a:p>
                    <a:p>
                      <a:pPr marL="285750" indent="-285750">
                        <a:buFont typeface="Arial" panose="020B0604020202020204" pitchFamily="34" charset="0"/>
                        <a:buChar char="•"/>
                      </a:pPr>
                      <a:endParaRPr lang="en-US" sz="1400" dirty="0" smtClean="0"/>
                    </a:p>
                    <a:p>
                      <a:pPr marL="0" indent="0">
                        <a:buFont typeface="Arial" panose="020B0604020202020204" pitchFamily="34" charset="0"/>
                        <a:buNone/>
                      </a:pPr>
                      <a:r>
                        <a:rPr lang="en-US" sz="1400" b="1" u="sng" dirty="0" smtClean="0"/>
                        <a:t>Generator</a:t>
                      </a:r>
                    </a:p>
                    <a:p>
                      <a:pPr marL="285750" indent="-285750">
                        <a:buFont typeface="Arial" panose="020B0604020202020204" pitchFamily="34" charset="0"/>
                        <a:buChar char="•"/>
                      </a:pPr>
                      <a:r>
                        <a:rPr lang="en-US" sz="1400" b="0" u="none" dirty="0" smtClean="0"/>
                        <a:t>LV5</a:t>
                      </a:r>
                      <a:r>
                        <a:rPr lang="en-US" sz="1400" b="0" u="none" baseline="0" dirty="0" smtClean="0"/>
                        <a:t> Unit</a:t>
                      </a:r>
                    </a:p>
                    <a:p>
                      <a:pPr marL="285750" indent="-285750">
                        <a:buFont typeface="Arial" panose="020B0604020202020204" pitchFamily="34" charset="0"/>
                        <a:buChar char="•"/>
                      </a:pPr>
                      <a:endParaRPr lang="en-US" sz="1400" b="0" u="none" baseline="0" dirty="0" smtClean="0"/>
                    </a:p>
                    <a:p>
                      <a:pPr marL="0" indent="0">
                        <a:buFont typeface="Arial" panose="020B0604020202020204" pitchFamily="34" charset="0"/>
                        <a:buNone/>
                      </a:pPr>
                      <a:r>
                        <a:rPr lang="en-US" sz="1400" b="1" u="sng" baseline="0" dirty="0" smtClean="0"/>
                        <a:t>Load</a:t>
                      </a:r>
                    </a:p>
                    <a:p>
                      <a:pPr marL="285750" indent="-285750">
                        <a:buFont typeface="Arial" panose="020B0604020202020204" pitchFamily="34" charset="0"/>
                        <a:buChar char="•"/>
                      </a:pPr>
                      <a:r>
                        <a:rPr lang="en-US" sz="1400" b="0" u="none" baseline="0" dirty="0" smtClean="0"/>
                        <a:t>LV5_LV5_LD</a:t>
                      </a:r>
                      <a:endParaRPr lang="en-US" sz="1400" b="0" u="none" dirty="0"/>
                    </a:p>
                  </a:txBody>
                  <a:tcPr/>
                </a:tc>
                <a:tc>
                  <a:txBody>
                    <a:bodyPr/>
                    <a:lstStyle/>
                    <a:p>
                      <a:pPr marL="0" indent="0">
                        <a:buFont typeface="Arial" panose="020B0604020202020204" pitchFamily="34" charset="0"/>
                        <a:buNone/>
                      </a:pPr>
                      <a:r>
                        <a:rPr lang="en-US" sz="1400" dirty="0" smtClean="0"/>
                        <a:t>Apart from the steps above for processing of </a:t>
                      </a:r>
                      <a:r>
                        <a:rPr lang="en-US" sz="1400" dirty="0" err="1" smtClean="0"/>
                        <a:t>outaged</a:t>
                      </a:r>
                      <a:r>
                        <a:rPr lang="en-US" sz="1400" dirty="0" smtClean="0"/>
                        <a:t> branches and loads in the post contingency power flow, the “pickup” effect is used for the </a:t>
                      </a:r>
                      <a:r>
                        <a:rPr lang="en-US" sz="1400" dirty="0" err="1" smtClean="0"/>
                        <a:t>outaged</a:t>
                      </a:r>
                      <a:r>
                        <a:rPr lang="en-US" sz="1400" dirty="0" smtClean="0"/>
                        <a:t> generator.</a:t>
                      </a:r>
                    </a:p>
                    <a:p>
                      <a:pPr marL="0" indent="0">
                        <a:buFont typeface="Arial" panose="020B0604020202020204" pitchFamily="34" charset="0"/>
                        <a:buNone/>
                      </a:pPr>
                      <a:endParaRPr lang="en-US" sz="1400" dirty="0" smtClean="0"/>
                    </a:p>
                    <a:p>
                      <a:pPr marL="0" indent="0">
                        <a:buFont typeface="Arial" panose="020B0604020202020204" pitchFamily="34" charset="0"/>
                        <a:buNone/>
                      </a:pPr>
                      <a:r>
                        <a:rPr lang="en-US" sz="1400" dirty="0" smtClean="0"/>
                        <a:t>-if there are violations in the post contingency power flow (after SPS/RAS</a:t>
                      </a:r>
                      <a:r>
                        <a:rPr lang="en-US" sz="1400" baseline="0" dirty="0" smtClean="0"/>
                        <a:t> processing)</a:t>
                      </a:r>
                      <a:r>
                        <a:rPr lang="en-US" sz="1400" dirty="0" smtClean="0"/>
                        <a:t> – develop constraints and send to optimization engine to resolve.</a:t>
                      </a:r>
                    </a:p>
                    <a:p>
                      <a:pPr marL="0" indent="0">
                        <a:buFont typeface="Arial" panose="020B0604020202020204" pitchFamily="34" charset="0"/>
                        <a:buNone/>
                      </a:pPr>
                      <a:endParaRPr lang="en-US" sz="1400" dirty="0" smtClean="0"/>
                    </a:p>
                    <a:p>
                      <a:endParaRPr lang="en-US" sz="1400" dirty="0"/>
                    </a:p>
                  </a:txBody>
                  <a:tcPr/>
                </a:tc>
                <a:tc>
                  <a:txBody>
                    <a:bodyPr/>
                    <a:lstStyle/>
                    <a:p>
                      <a:r>
                        <a:rPr lang="en-US" sz="1400" dirty="0" smtClean="0"/>
                        <a:t>Apart from the steps above for processing of </a:t>
                      </a:r>
                      <a:r>
                        <a:rPr lang="en-US" sz="1400" dirty="0" err="1" smtClean="0"/>
                        <a:t>outaged</a:t>
                      </a:r>
                      <a:r>
                        <a:rPr lang="en-US" sz="1400" dirty="0" smtClean="0"/>
                        <a:t> branches and loads in the post contingency power flow, the “pickup” effect is used for the </a:t>
                      </a:r>
                      <a:r>
                        <a:rPr lang="en-US" sz="1400" dirty="0" err="1" smtClean="0"/>
                        <a:t>outaged</a:t>
                      </a:r>
                      <a:r>
                        <a:rPr lang="en-US" sz="1400" dirty="0" smtClean="0"/>
                        <a:t> generator, DAM energy only offers/Bids and PTP. Note – this is already being done for generator and DAM energy only offers/bids</a:t>
                      </a:r>
                    </a:p>
                    <a:p>
                      <a:endParaRPr lang="en-US" sz="1400" dirty="0" smtClean="0"/>
                    </a:p>
                    <a:p>
                      <a:r>
                        <a:rPr lang="en-US" sz="1400" dirty="0" smtClean="0"/>
                        <a:t>-if there are violations in the post contingency power flow (after DAM  SPS/RAS</a:t>
                      </a:r>
                      <a:r>
                        <a:rPr lang="en-US" sz="1400" baseline="0" dirty="0" smtClean="0"/>
                        <a:t> processing) </a:t>
                      </a:r>
                      <a:r>
                        <a:rPr lang="en-US" sz="1400" dirty="0" smtClean="0"/>
                        <a:t>– develop constraints and send to optimization engine to resolve. PTP will be considered in this constraint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Apart from the steps above for processing of </a:t>
                      </a:r>
                      <a:r>
                        <a:rPr lang="en-US" sz="1400" dirty="0" err="1" smtClean="0"/>
                        <a:t>outaged</a:t>
                      </a:r>
                      <a:r>
                        <a:rPr lang="en-US" sz="1400" dirty="0" smtClean="0"/>
                        <a:t> branches and loads in the post contingency power flow, the “pickup” effect is used for CRR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-if there are violations in the post contingency power flow – develop constraints and send to optimization engine to resolve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CRR will be considered in this constraint</a:t>
                      </a:r>
                    </a:p>
                    <a:p>
                      <a:endParaRPr lang="en-US" sz="140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108900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0" dirty="0"/>
              <a:t>#3 Liston to Bates - Processing</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a:solidFill>
                  <a:schemeClr val="tx2"/>
                </a:solidFill>
              </a:rPr>
              <a:t>This type of </a:t>
            </a:r>
            <a:r>
              <a:rPr lang="en-US" sz="2000" dirty="0" smtClean="0">
                <a:solidFill>
                  <a:schemeClr val="tx2"/>
                </a:solidFill>
              </a:rPr>
              <a:t>contingency, where </a:t>
            </a:r>
            <a:r>
              <a:rPr lang="en-US" sz="2000" dirty="0">
                <a:solidFill>
                  <a:schemeClr val="tx2"/>
                </a:solidFill>
              </a:rPr>
              <a:t>the Resource Node is </a:t>
            </a:r>
            <a:r>
              <a:rPr lang="en-US" sz="2000" dirty="0" err="1" smtClean="0">
                <a:solidFill>
                  <a:schemeClr val="tx2"/>
                </a:solidFill>
              </a:rPr>
              <a:t>outaged</a:t>
            </a:r>
            <a:r>
              <a:rPr lang="en-US" sz="2000" dirty="0" smtClean="0">
                <a:solidFill>
                  <a:schemeClr val="tx2"/>
                </a:solidFill>
              </a:rPr>
              <a:t>, is </a:t>
            </a:r>
            <a:r>
              <a:rPr lang="en-US" sz="2000" dirty="0">
                <a:solidFill>
                  <a:schemeClr val="tx2"/>
                </a:solidFill>
              </a:rPr>
              <a:t>when the proposed change ERCOT would </a:t>
            </a:r>
            <a:r>
              <a:rPr lang="en-US" sz="2000" dirty="0" smtClean="0">
                <a:solidFill>
                  <a:schemeClr val="tx2"/>
                </a:solidFill>
              </a:rPr>
              <a:t>implement with NPRR833 occurs would take effect by:</a:t>
            </a:r>
            <a:endParaRPr lang="en-US" sz="2000" dirty="0">
              <a:solidFill>
                <a:schemeClr val="tx2"/>
              </a:solidFill>
            </a:endParaRPr>
          </a:p>
          <a:p>
            <a:pPr marL="457200" indent="-457200">
              <a:lnSpc>
                <a:spcPct val="150000"/>
              </a:lnSpc>
              <a:buFont typeface="+mj-lt"/>
              <a:buAutoNum type="arabicPeriod"/>
            </a:pPr>
            <a:r>
              <a:rPr lang="en-US" sz="2000" dirty="0" smtClean="0">
                <a:solidFill>
                  <a:schemeClr val="tx2"/>
                </a:solidFill>
              </a:rPr>
              <a:t>Changing </a:t>
            </a:r>
            <a:r>
              <a:rPr lang="en-US" sz="2000" dirty="0">
                <a:solidFill>
                  <a:schemeClr val="tx2"/>
                </a:solidFill>
              </a:rPr>
              <a:t>the way we calculate LMP for the settlement point </a:t>
            </a:r>
            <a:r>
              <a:rPr lang="en-US" sz="2000" dirty="0" smtClean="0">
                <a:solidFill>
                  <a:schemeClr val="tx2"/>
                </a:solidFill>
              </a:rPr>
              <a:t>(RT/DAM)</a:t>
            </a:r>
            <a:endParaRPr lang="en-US" sz="2000" dirty="0">
              <a:solidFill>
                <a:schemeClr val="tx2"/>
              </a:solidFill>
            </a:endParaRPr>
          </a:p>
          <a:p>
            <a:pPr marL="457200" indent="-457200">
              <a:lnSpc>
                <a:spcPct val="150000"/>
              </a:lnSpc>
              <a:buFont typeface="+mj-lt"/>
              <a:buAutoNum type="arabicPeriod"/>
            </a:pPr>
            <a:r>
              <a:rPr lang="en-US" sz="2000" dirty="0" smtClean="0">
                <a:solidFill>
                  <a:schemeClr val="tx2"/>
                </a:solidFill>
              </a:rPr>
              <a:t>Changing the </a:t>
            </a:r>
            <a:r>
              <a:rPr lang="en-US" sz="2000" dirty="0">
                <a:solidFill>
                  <a:schemeClr val="tx2"/>
                </a:solidFill>
              </a:rPr>
              <a:t>processing of PTP/CRR in DAM/CRR when contingency disconnects settlement point (DAM/CRR</a:t>
            </a:r>
            <a:r>
              <a:rPr lang="en-US" sz="2000" dirty="0" smtClean="0">
                <a:solidFill>
                  <a:schemeClr val="tx2"/>
                </a:solidFill>
              </a:rPr>
              <a:t>)</a:t>
            </a:r>
          </a:p>
          <a:p>
            <a:pPr marL="0" indent="0">
              <a:lnSpc>
                <a:spcPct val="150000"/>
              </a:lnSpc>
              <a:buNone/>
            </a:pPr>
            <a:r>
              <a:rPr lang="en-US" sz="2000" dirty="0" smtClean="0">
                <a:solidFill>
                  <a:schemeClr val="tx2"/>
                </a:solidFill>
              </a:rPr>
              <a:t>These changes bring the clearing price and the settlement price into alignment.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31254445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#4 </a:t>
            </a:r>
            <a:r>
              <a:rPr lang="en-US" b="0" dirty="0" smtClean="0"/>
              <a:t>STP Unit 2 - Processing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4130642"/>
              </p:ext>
            </p:extLst>
          </p:nvPr>
        </p:nvGraphicFramePr>
        <p:xfrm>
          <a:off x="304800" y="1600200"/>
          <a:ext cx="8534400" cy="2011680"/>
        </p:xfrm>
        <a:graphic>
          <a:graphicData uri="http://schemas.openxmlformats.org/drawingml/2006/table">
            <a:tbl>
              <a:tblPr firstRow="1" bandRow="1">
                <a:tableStyleId>{5C22544A-7EE6-4342-B048-85BDC9FD1C3A}</a:tableStyleId>
              </a:tblPr>
              <a:tblGrid>
                <a:gridCol w="1676400"/>
                <a:gridCol w="2590800"/>
                <a:gridCol w="2209800"/>
                <a:gridCol w="2057400"/>
              </a:tblGrid>
              <a:tr h="370840">
                <a:tc>
                  <a:txBody>
                    <a:bodyPr/>
                    <a:lstStyle/>
                    <a:p>
                      <a:r>
                        <a:rPr lang="en-US" dirty="0" err="1" smtClean="0"/>
                        <a:t>Outaged</a:t>
                      </a:r>
                      <a:r>
                        <a:rPr lang="en-US" baseline="0" dirty="0" smtClean="0"/>
                        <a:t> equipment</a:t>
                      </a:r>
                      <a:endParaRPr lang="en-US" dirty="0"/>
                    </a:p>
                  </a:txBody>
                  <a:tcPr/>
                </a:tc>
                <a:tc>
                  <a:txBody>
                    <a:bodyPr/>
                    <a:lstStyle/>
                    <a:p>
                      <a:r>
                        <a:rPr lang="en-US" dirty="0" smtClean="0"/>
                        <a:t>SCED</a:t>
                      </a:r>
                      <a:endParaRPr lang="en-US" dirty="0"/>
                    </a:p>
                  </a:txBody>
                  <a:tcPr/>
                </a:tc>
                <a:tc>
                  <a:txBody>
                    <a:bodyPr/>
                    <a:lstStyle/>
                    <a:p>
                      <a:r>
                        <a:rPr lang="en-US" dirty="0" smtClean="0"/>
                        <a:t>DAM</a:t>
                      </a:r>
                      <a:endParaRPr lang="en-US" dirty="0"/>
                    </a:p>
                  </a:txBody>
                  <a:tcPr/>
                </a:tc>
                <a:tc>
                  <a:txBody>
                    <a:bodyPr/>
                    <a:lstStyle/>
                    <a:p>
                      <a:r>
                        <a:rPr lang="en-US" dirty="0" smtClean="0"/>
                        <a:t>CRR</a:t>
                      </a:r>
                      <a:endParaRPr lang="en-US" dirty="0"/>
                    </a:p>
                  </a:txBody>
                  <a:tcPr/>
                </a:tc>
              </a:tr>
              <a:tr h="370840">
                <a:tc>
                  <a:txBody>
                    <a:bodyPr/>
                    <a:lstStyle/>
                    <a:p>
                      <a:r>
                        <a:rPr lang="en-US" sz="1400" b="1" u="sng" dirty="0" smtClean="0"/>
                        <a:t>Resource</a:t>
                      </a:r>
                    </a:p>
                    <a:p>
                      <a:r>
                        <a:rPr lang="en-US" sz="1400" dirty="0" smtClean="0"/>
                        <a:t>STP</a:t>
                      </a:r>
                      <a:r>
                        <a:rPr lang="en-US" sz="1400" baseline="0" dirty="0" smtClean="0"/>
                        <a:t> G2</a:t>
                      </a:r>
                    </a:p>
                    <a:p>
                      <a:endParaRPr lang="en-US" sz="1400" dirty="0" smtClean="0"/>
                    </a:p>
                    <a:p>
                      <a:r>
                        <a:rPr lang="en-US" sz="1400" dirty="0" smtClean="0"/>
                        <a:t>The</a:t>
                      </a:r>
                      <a:r>
                        <a:rPr lang="en-US" sz="1400" baseline="0" dirty="0" smtClean="0"/>
                        <a:t> Resource Node remains </a:t>
                      </a:r>
                      <a:r>
                        <a:rPr lang="en-US" sz="1400" dirty="0" smtClean="0"/>
                        <a:t>energized</a:t>
                      </a:r>
                    </a:p>
                  </a:txBody>
                  <a:tcPr/>
                </a:tc>
                <a:tc>
                  <a:txBody>
                    <a:bodyPr/>
                    <a:lstStyle/>
                    <a:p>
                      <a:pPr marL="0" indent="0">
                        <a:buFont typeface="Arial" panose="020B0604020202020204" pitchFamily="34" charset="0"/>
                        <a:buNone/>
                      </a:pPr>
                      <a:r>
                        <a:rPr lang="en-US" sz="1400" dirty="0" smtClean="0"/>
                        <a:t>In the post-contingency power flow, the “pickup” effect is used for the </a:t>
                      </a:r>
                      <a:r>
                        <a:rPr lang="en-US" sz="1400" dirty="0" err="1" smtClean="0"/>
                        <a:t>outaged</a:t>
                      </a:r>
                      <a:r>
                        <a:rPr lang="en-US" sz="1400" dirty="0" smtClean="0"/>
                        <a:t> generator</a:t>
                      </a:r>
                    </a:p>
                  </a:txBody>
                  <a:tcPr/>
                </a:tc>
                <a:tc>
                  <a:txBody>
                    <a:bodyPr/>
                    <a:lstStyle/>
                    <a:p>
                      <a:r>
                        <a:rPr lang="en-US" sz="1400" dirty="0" smtClean="0"/>
                        <a:t>Contingency</a:t>
                      </a:r>
                      <a:r>
                        <a:rPr lang="en-US" sz="1400" baseline="0" dirty="0" smtClean="0"/>
                        <a:t> not considered (no change proposed)</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Contingency not considered</a:t>
                      </a:r>
                      <a:r>
                        <a:rPr lang="en-US" sz="1400" baseline="0" dirty="0" smtClean="0"/>
                        <a:t> (no change proposed)</a:t>
                      </a:r>
                      <a:endParaRPr lang="en-US" sz="1400" dirty="0" smtClean="0"/>
                    </a:p>
                    <a:p>
                      <a:endParaRPr lang="en-US" sz="140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357130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Summary of Contingency Processing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6313517"/>
              </p:ext>
            </p:extLst>
          </p:nvPr>
        </p:nvGraphicFramePr>
        <p:xfrm>
          <a:off x="304800" y="1600200"/>
          <a:ext cx="8534400" cy="4846320"/>
        </p:xfrm>
        <a:graphic>
          <a:graphicData uri="http://schemas.openxmlformats.org/drawingml/2006/table">
            <a:tbl>
              <a:tblPr firstRow="1" bandRow="1">
                <a:tableStyleId>{5C22544A-7EE6-4342-B048-85BDC9FD1C3A}</a:tableStyleId>
              </a:tblPr>
              <a:tblGrid>
                <a:gridCol w="1676400"/>
                <a:gridCol w="2590800"/>
                <a:gridCol w="2209800"/>
                <a:gridCol w="2057400"/>
              </a:tblGrid>
              <a:tr h="370840">
                <a:tc>
                  <a:txBody>
                    <a:bodyPr/>
                    <a:lstStyle/>
                    <a:p>
                      <a:r>
                        <a:rPr lang="en-US" dirty="0" smtClean="0"/>
                        <a:t>Contingency effect</a:t>
                      </a:r>
                      <a:endParaRPr lang="en-US" dirty="0"/>
                    </a:p>
                  </a:txBody>
                  <a:tcPr/>
                </a:tc>
                <a:tc>
                  <a:txBody>
                    <a:bodyPr/>
                    <a:lstStyle/>
                    <a:p>
                      <a:r>
                        <a:rPr lang="en-US" dirty="0" smtClean="0"/>
                        <a:t>SCED</a:t>
                      </a:r>
                      <a:endParaRPr lang="en-US" dirty="0"/>
                    </a:p>
                  </a:txBody>
                  <a:tcPr/>
                </a:tc>
                <a:tc>
                  <a:txBody>
                    <a:bodyPr/>
                    <a:lstStyle/>
                    <a:p>
                      <a:r>
                        <a:rPr lang="en-US" dirty="0" smtClean="0"/>
                        <a:t>DAM</a:t>
                      </a:r>
                      <a:endParaRPr lang="en-US" dirty="0"/>
                    </a:p>
                  </a:txBody>
                  <a:tcPr/>
                </a:tc>
                <a:tc>
                  <a:txBody>
                    <a:bodyPr/>
                    <a:lstStyle/>
                    <a:p>
                      <a:r>
                        <a:rPr lang="en-US" dirty="0" smtClean="0"/>
                        <a:t>CRR</a:t>
                      </a:r>
                      <a:endParaRPr lang="en-US" dirty="0"/>
                    </a:p>
                  </a:txBody>
                  <a:tcPr/>
                </a:tc>
              </a:tr>
              <a:tr h="370840">
                <a:tc>
                  <a:txBody>
                    <a:bodyPr/>
                    <a:lstStyle/>
                    <a:p>
                      <a:r>
                        <a:rPr lang="en-US" sz="1400" b="0" u="none" dirty="0" smtClean="0"/>
                        <a:t>#1 Outages branches</a:t>
                      </a:r>
                    </a:p>
                  </a:txBody>
                  <a:tcPr/>
                </a:tc>
                <a:tc>
                  <a:txBody>
                    <a:bodyPr/>
                    <a:lstStyle/>
                    <a:p>
                      <a:pPr marL="0" indent="0">
                        <a:buFont typeface="Arial" panose="020B0604020202020204" pitchFamily="34" charset="0"/>
                        <a:buNone/>
                      </a:pPr>
                      <a:r>
                        <a:rPr lang="en-US" sz="1400" kern="1200" baseline="0" dirty="0" smtClean="0">
                          <a:solidFill>
                            <a:schemeClr val="dk1"/>
                          </a:solidFill>
                          <a:latin typeface="+mn-lt"/>
                          <a:ea typeface="+mn-ea"/>
                          <a:cs typeface="+mn-cs"/>
                        </a:rPr>
                        <a:t>If violations, constraints developed</a:t>
                      </a:r>
                    </a:p>
                  </a:txBody>
                  <a:tcPr/>
                </a:tc>
                <a:tc>
                  <a:txBody>
                    <a:bodyPr/>
                    <a:lstStyle/>
                    <a:p>
                      <a:r>
                        <a:rPr lang="en-US" sz="1400" kern="1200" baseline="0" dirty="0" smtClean="0">
                          <a:solidFill>
                            <a:schemeClr val="dk1"/>
                          </a:solidFill>
                          <a:latin typeface="+mn-lt"/>
                          <a:ea typeface="+mn-ea"/>
                          <a:cs typeface="+mn-cs"/>
                        </a:rPr>
                        <a:t>Same as real-time</a:t>
                      </a:r>
                      <a:endParaRPr lang="en-US" sz="14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latin typeface="+mn-lt"/>
                          <a:ea typeface="+mn-ea"/>
                          <a:cs typeface="+mn-cs"/>
                        </a:rPr>
                        <a:t>Same as real-time</a:t>
                      </a:r>
                    </a:p>
                  </a:txBody>
                  <a:tcPr/>
                </a:tc>
              </a:tr>
              <a:tr h="370840">
                <a:tc>
                  <a:txBody>
                    <a:bodyPr/>
                    <a:lstStyle/>
                    <a:p>
                      <a:r>
                        <a:rPr lang="en-US" sz="1400" b="0" u="none" dirty="0" smtClean="0"/>
                        <a:t>#2 Outages branches and load</a:t>
                      </a:r>
                    </a:p>
                  </a:txBody>
                  <a:tcPr/>
                </a:tc>
                <a:tc>
                  <a:txBody>
                    <a:bodyPr/>
                    <a:lstStyle/>
                    <a:p>
                      <a:pPr marL="0" indent="0">
                        <a:buFont typeface="Arial" panose="020B0604020202020204" pitchFamily="34" charset="0"/>
                        <a:buNone/>
                      </a:pPr>
                      <a:r>
                        <a:rPr lang="en-US" sz="1400" dirty="0" smtClean="0"/>
                        <a:t>Implement load rollover</a:t>
                      </a:r>
                      <a:r>
                        <a:rPr lang="en-US" sz="1400" baseline="0" dirty="0" smtClean="0"/>
                        <a:t> if available, otherwise generators back down. If violations, constraints developed</a:t>
                      </a:r>
                      <a:endParaRPr lang="en-US" sz="1400" dirty="0" smtClean="0"/>
                    </a:p>
                  </a:txBody>
                  <a:tcPr/>
                </a:tc>
                <a:tc>
                  <a:txBody>
                    <a:bodyPr/>
                    <a:lstStyle/>
                    <a:p>
                      <a:r>
                        <a:rPr lang="en-US" sz="1400" dirty="0" smtClean="0"/>
                        <a:t>Implement load rollover</a:t>
                      </a:r>
                      <a:r>
                        <a:rPr lang="en-US" sz="1400" baseline="0" dirty="0" smtClean="0"/>
                        <a:t> scheme if available, if not load is redistributed in load zone. </a:t>
                      </a:r>
                      <a:r>
                        <a:rPr lang="en-US" sz="1400" dirty="0" smtClean="0"/>
                        <a:t>If there are violations, constraints developed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Same as DAM, except doesn’t implement load</a:t>
                      </a:r>
                      <a:r>
                        <a:rPr lang="en-US" sz="1400" baseline="0" dirty="0" smtClean="0"/>
                        <a:t> rollover.</a:t>
                      </a:r>
                      <a:endParaRPr lang="en-US" sz="1400" dirty="0" smtClean="0"/>
                    </a:p>
                  </a:txBody>
                  <a:tcPr/>
                </a:tc>
              </a:tr>
              <a:tr h="370840">
                <a:tc>
                  <a:txBody>
                    <a:bodyPr/>
                    <a:lstStyle/>
                    <a:p>
                      <a:r>
                        <a:rPr lang="en-US" sz="1400" b="0" u="none" dirty="0" smtClean="0"/>
                        <a:t>#3 Outages branches, load, generation, and resource node</a:t>
                      </a:r>
                    </a:p>
                  </a:txBody>
                  <a:tcPr/>
                </a:tc>
                <a:tc>
                  <a:txBody>
                    <a:bodyPr/>
                    <a:lstStyle/>
                    <a:p>
                      <a:pPr marL="0" indent="0">
                        <a:buFont typeface="Arial" panose="020B0604020202020204" pitchFamily="34" charset="0"/>
                        <a:buNone/>
                      </a:pPr>
                      <a:r>
                        <a:rPr lang="en-US" sz="1400" dirty="0" smtClean="0"/>
                        <a:t>Pickup</a:t>
                      </a:r>
                      <a:r>
                        <a:rPr lang="en-US" sz="1400" baseline="0" dirty="0" smtClean="0"/>
                        <a:t> used for </a:t>
                      </a:r>
                      <a:r>
                        <a:rPr lang="en-US" sz="1400" baseline="0" dirty="0" err="1" smtClean="0"/>
                        <a:t>outaged</a:t>
                      </a:r>
                      <a:r>
                        <a:rPr lang="en-US" sz="1400" baseline="0" dirty="0" smtClean="0"/>
                        <a:t> generator, constraint developed</a:t>
                      </a:r>
                      <a:endParaRPr lang="en-US" sz="1400" dirty="0" smtClean="0"/>
                    </a:p>
                  </a:txBody>
                  <a:tcPr/>
                </a:tc>
                <a:tc>
                  <a:txBody>
                    <a:bodyPr/>
                    <a:lstStyle/>
                    <a:p>
                      <a:r>
                        <a:rPr lang="en-US" sz="1400" dirty="0" smtClean="0"/>
                        <a:t>Pickup used for generator and for transactions at resource node. PTP will be included in the pickup.</a:t>
                      </a:r>
                    </a:p>
                  </a:txBody>
                  <a:tcPr/>
                </a:tc>
                <a:tc>
                  <a:txBody>
                    <a:bodyPr/>
                    <a:lstStyle/>
                    <a:p>
                      <a:r>
                        <a:rPr lang="en-US" sz="1400" dirty="0" smtClean="0"/>
                        <a:t>Similar to DAM</a:t>
                      </a:r>
                      <a:endParaRPr lang="en-US" sz="1400" dirty="0"/>
                    </a:p>
                  </a:txBody>
                  <a:tcPr/>
                </a:tc>
              </a:tr>
              <a:tr h="370840">
                <a:tc>
                  <a:txBody>
                    <a:bodyPr/>
                    <a:lstStyle/>
                    <a:p>
                      <a:r>
                        <a:rPr lang="en-US" sz="1400" b="0" u="none" dirty="0" smtClean="0"/>
                        <a:t>#4 Outages unit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The</a:t>
                      </a:r>
                      <a:r>
                        <a:rPr lang="en-US" sz="1400" baseline="0" dirty="0" smtClean="0"/>
                        <a:t> Resource Node remains </a:t>
                      </a:r>
                      <a:r>
                        <a:rPr lang="en-US" sz="1400" dirty="0" smtClean="0"/>
                        <a:t>energized</a:t>
                      </a:r>
                    </a:p>
                    <a:p>
                      <a:endParaRPr lang="en-US" sz="1400" b="0" u="none" dirty="0" smtClean="0"/>
                    </a:p>
                  </a:txBody>
                  <a:tcPr/>
                </a:tc>
                <a:tc>
                  <a:txBody>
                    <a:bodyPr/>
                    <a:lstStyle/>
                    <a:p>
                      <a:pPr marL="0" indent="0">
                        <a:buFont typeface="Arial" panose="020B0604020202020204" pitchFamily="34" charset="0"/>
                        <a:buNone/>
                      </a:pPr>
                      <a:r>
                        <a:rPr lang="en-US" sz="1400" dirty="0" smtClean="0"/>
                        <a:t>Pickup used</a:t>
                      </a:r>
                    </a:p>
                  </a:txBody>
                  <a:tcPr/>
                </a:tc>
                <a:tc>
                  <a:txBody>
                    <a:bodyPr/>
                    <a:lstStyle/>
                    <a:p>
                      <a:r>
                        <a:rPr lang="en-US" sz="1400" dirty="0" smtClean="0"/>
                        <a:t>Contingency</a:t>
                      </a:r>
                      <a:r>
                        <a:rPr lang="en-US" sz="1400" baseline="0" dirty="0" smtClean="0"/>
                        <a:t> not considered (no change proposed)</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Contingency not considered</a:t>
                      </a:r>
                      <a:r>
                        <a:rPr lang="en-US" sz="1400" baseline="0" dirty="0" smtClean="0"/>
                        <a:t> (no change proposed)</a:t>
                      </a:r>
                      <a:endParaRPr lang="en-US" sz="1400" dirty="0" smtClean="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420168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Summary of Contingency Processing -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83258296"/>
              </p:ext>
            </p:extLst>
          </p:nvPr>
        </p:nvGraphicFramePr>
        <p:xfrm>
          <a:off x="304800" y="1600200"/>
          <a:ext cx="8534400" cy="2743200"/>
        </p:xfrm>
        <a:graphic>
          <a:graphicData uri="http://schemas.openxmlformats.org/drawingml/2006/table">
            <a:tbl>
              <a:tblPr firstRow="1" bandRow="1">
                <a:tableStyleId>{5C22544A-7EE6-4342-B048-85BDC9FD1C3A}</a:tableStyleId>
              </a:tblPr>
              <a:tblGrid>
                <a:gridCol w="1676400"/>
                <a:gridCol w="2590800"/>
                <a:gridCol w="2209800"/>
                <a:gridCol w="2057400"/>
              </a:tblGrid>
              <a:tr h="370840">
                <a:tc>
                  <a:txBody>
                    <a:bodyPr/>
                    <a:lstStyle/>
                    <a:p>
                      <a:r>
                        <a:rPr lang="en-US" dirty="0" smtClean="0"/>
                        <a:t>Contingency effect</a:t>
                      </a:r>
                      <a:endParaRPr lang="en-US" dirty="0"/>
                    </a:p>
                  </a:txBody>
                  <a:tcPr/>
                </a:tc>
                <a:tc>
                  <a:txBody>
                    <a:bodyPr/>
                    <a:lstStyle/>
                    <a:p>
                      <a:r>
                        <a:rPr lang="en-US" dirty="0" smtClean="0"/>
                        <a:t>SCED</a:t>
                      </a:r>
                      <a:endParaRPr lang="en-US" dirty="0"/>
                    </a:p>
                  </a:txBody>
                  <a:tcPr/>
                </a:tc>
                <a:tc>
                  <a:txBody>
                    <a:bodyPr/>
                    <a:lstStyle/>
                    <a:p>
                      <a:r>
                        <a:rPr lang="en-US" dirty="0" smtClean="0"/>
                        <a:t>DAM</a:t>
                      </a:r>
                      <a:endParaRPr lang="en-US" dirty="0"/>
                    </a:p>
                  </a:txBody>
                  <a:tcPr/>
                </a:tc>
                <a:tc>
                  <a:txBody>
                    <a:bodyPr/>
                    <a:lstStyle/>
                    <a:p>
                      <a:r>
                        <a:rPr lang="en-US" dirty="0" smtClean="0"/>
                        <a:t>CRR</a:t>
                      </a:r>
                      <a:endParaRPr lang="en-US" dirty="0"/>
                    </a:p>
                  </a:txBody>
                  <a:tcPr/>
                </a:tc>
              </a:tr>
              <a:tr h="370840">
                <a:tc>
                  <a:txBody>
                    <a:bodyPr/>
                    <a:lstStyle/>
                    <a:p>
                      <a:r>
                        <a:rPr lang="en-US" sz="1400" b="0" u="none" dirty="0" smtClean="0"/>
                        <a:t>#3 Outages branches, load, generation, and resource node</a:t>
                      </a:r>
                    </a:p>
                  </a:txBody>
                  <a:tcPr/>
                </a:tc>
                <a:tc>
                  <a:txBody>
                    <a:bodyPr/>
                    <a:lstStyle/>
                    <a:p>
                      <a:pPr marL="0" indent="0">
                        <a:buFont typeface="Arial" panose="020B0604020202020204" pitchFamily="34" charset="0"/>
                        <a:buNone/>
                      </a:pPr>
                      <a:r>
                        <a:rPr lang="en-US" sz="1400" dirty="0" smtClean="0"/>
                        <a:t>Resource Node Settlement Point Price calculation</a:t>
                      </a:r>
                      <a:r>
                        <a:rPr lang="en-US" sz="1400" baseline="0" dirty="0" smtClean="0"/>
                        <a:t> uses “pickup” Shift Factor</a:t>
                      </a:r>
                      <a:endParaRPr lang="en-US" sz="1400" dirty="0" smtClean="0"/>
                    </a:p>
                  </a:txBody>
                  <a:tcPr/>
                </a:tc>
                <a:tc>
                  <a:txBody>
                    <a:bodyPr/>
                    <a:lstStyle/>
                    <a:p>
                      <a:pPr marL="0" indent="0">
                        <a:buFont typeface="Arial" panose="020B0604020202020204" pitchFamily="34" charset="0"/>
                        <a:buNone/>
                      </a:pPr>
                      <a:r>
                        <a:rPr lang="en-US" sz="1400" dirty="0" smtClean="0"/>
                        <a:t>Resource Node Settlement Point Price calculation</a:t>
                      </a:r>
                      <a:r>
                        <a:rPr lang="en-US" sz="1400" baseline="0" dirty="0" smtClean="0"/>
                        <a:t> uses “pickup” Shift Factor</a:t>
                      </a:r>
                      <a:endParaRPr lang="en-US" sz="1400" dirty="0" smtClean="0"/>
                    </a:p>
                  </a:txBody>
                  <a:tcPr/>
                </a:tc>
                <a:tc>
                  <a:txBody>
                    <a:bodyPr/>
                    <a:lstStyle/>
                    <a:p>
                      <a:r>
                        <a:rPr lang="en-US" sz="1400" dirty="0" smtClean="0"/>
                        <a:t>Not applicable as CRR has “path” prices</a:t>
                      </a:r>
                      <a:endParaRPr lang="en-US" sz="1400" dirty="0"/>
                    </a:p>
                  </a:txBody>
                  <a:tcPr/>
                </a:tc>
              </a:tr>
              <a:tr h="370840">
                <a:tc>
                  <a:txBody>
                    <a:bodyPr/>
                    <a:lstStyle/>
                    <a:p>
                      <a:r>
                        <a:rPr lang="en-US" sz="1400" b="0" u="none" dirty="0" smtClean="0"/>
                        <a:t>#4 Outages unit </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The</a:t>
                      </a:r>
                      <a:r>
                        <a:rPr lang="en-US" sz="1400" baseline="0" dirty="0" smtClean="0"/>
                        <a:t> Resource Node remains </a:t>
                      </a:r>
                      <a:r>
                        <a:rPr lang="en-US" sz="1400" dirty="0" smtClean="0"/>
                        <a:t>energized</a:t>
                      </a:r>
                    </a:p>
                    <a:p>
                      <a:endParaRPr lang="en-US" sz="1400" b="0" u="none" dirty="0" smtClean="0"/>
                    </a:p>
                  </a:txBody>
                  <a:tcPr/>
                </a:tc>
                <a:tc>
                  <a:txBody>
                    <a:bodyPr/>
                    <a:lstStyle/>
                    <a:p>
                      <a:pPr marL="0" indent="0">
                        <a:buFont typeface="Arial" panose="020B0604020202020204" pitchFamily="34" charset="0"/>
                        <a:buNone/>
                      </a:pPr>
                      <a:r>
                        <a:rPr lang="en-US" sz="1400" dirty="0" smtClean="0"/>
                        <a:t>Resource Node Settlement Point Price calculation</a:t>
                      </a:r>
                      <a:r>
                        <a:rPr lang="en-US" sz="1400" baseline="0" dirty="0" smtClean="0"/>
                        <a:t> uses topology Shift Factor</a:t>
                      </a:r>
                      <a:endParaRPr lang="en-US" sz="1400" dirty="0" smtClean="0"/>
                    </a:p>
                  </a:txBody>
                  <a:tcPr/>
                </a:tc>
                <a:tc>
                  <a:txBody>
                    <a:bodyPr/>
                    <a:lstStyle/>
                    <a:p>
                      <a:r>
                        <a:rPr lang="en-US" sz="1400" dirty="0" smtClean="0"/>
                        <a:t>Contingency</a:t>
                      </a:r>
                      <a:r>
                        <a:rPr lang="en-US" sz="1400" baseline="0" dirty="0" smtClean="0"/>
                        <a:t> not considered (no change proposed)</a:t>
                      </a:r>
                      <a:endParaRPr 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Contingency not considered</a:t>
                      </a:r>
                      <a:r>
                        <a:rPr lang="en-US" sz="1400" baseline="0" dirty="0" smtClean="0"/>
                        <a:t> (no change proposed)</a:t>
                      </a:r>
                      <a:endParaRPr lang="en-US" sz="1400" dirty="0" smtClean="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422435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smtClean="0"/>
              <a:t>Calculation of “Pickup”</a:t>
            </a:r>
            <a:endParaRPr lang="en-US" dirty="0"/>
          </a:p>
        </p:txBody>
      </p:sp>
      <mc:AlternateContent xmlns:mc="http://schemas.openxmlformats.org/markup-compatibility/2006" xmlns:a14="http://schemas.microsoft.com/office/drawing/2010/main">
        <mc:Choice Requires="a14">
          <p:graphicFrame>
            <p:nvGraphicFramePr>
              <p:cNvPr id="5" name="Content Placeholder 4"/>
              <p:cNvGraphicFramePr>
                <a:graphicFrameLocks noGrp="1"/>
              </p:cNvGraphicFramePr>
              <p:nvPr>
                <p:ph idx="1"/>
                <p:extLst>
                  <p:ext uri="{D42A27DB-BD31-4B8C-83A1-F6EECF244321}">
                    <p14:modId xmlns:p14="http://schemas.microsoft.com/office/powerpoint/2010/main" val="3005085386"/>
                  </p:ext>
                </p:extLst>
              </p:nvPr>
            </p:nvGraphicFramePr>
            <p:xfrm>
              <a:off x="838200" y="1143000"/>
              <a:ext cx="6858000" cy="2412492"/>
            </p:xfrm>
            <a:graphic>
              <a:graphicData uri="http://schemas.openxmlformats.org/drawingml/2006/table">
                <a:tbl>
                  <a:tblPr firstRow="1" bandRow="1">
                    <a:tableStyleId>{5C22544A-7EE6-4342-B048-85BDC9FD1C3A}</a:tableStyleId>
                  </a:tblPr>
                  <a:tblGrid>
                    <a:gridCol w="2895600"/>
                    <a:gridCol w="2438400"/>
                    <a:gridCol w="1524000"/>
                  </a:tblGrid>
                  <a:tr h="370840">
                    <a:tc>
                      <a:txBody>
                        <a:bodyPr/>
                        <a:lstStyle/>
                        <a:p>
                          <a:r>
                            <a:rPr lang="en-US" dirty="0" smtClean="0"/>
                            <a:t>SCED</a:t>
                          </a:r>
                          <a:endParaRPr lang="en-US" dirty="0"/>
                        </a:p>
                      </a:txBody>
                      <a:tcPr/>
                    </a:tc>
                    <a:tc>
                      <a:txBody>
                        <a:bodyPr/>
                        <a:lstStyle/>
                        <a:p>
                          <a:r>
                            <a:rPr lang="en-US" dirty="0" smtClean="0"/>
                            <a:t>DAM</a:t>
                          </a:r>
                          <a:endParaRPr lang="en-US" dirty="0"/>
                        </a:p>
                      </a:txBody>
                      <a:tcPr/>
                    </a:tc>
                    <a:tc>
                      <a:txBody>
                        <a:bodyPr/>
                        <a:lstStyle/>
                        <a:p>
                          <a:r>
                            <a:rPr lang="en-US" dirty="0" smtClean="0"/>
                            <a:t>CRR</a:t>
                          </a:r>
                          <a:endParaRPr lang="en-US" dirty="0"/>
                        </a:p>
                      </a:txBody>
                      <a:tcPr/>
                    </a:tc>
                  </a:tr>
                  <a:tr h="370840">
                    <a:tc>
                      <a:txBody>
                        <a:bodyPr/>
                        <a:lstStyle/>
                        <a:p>
                          <a:pPr marL="0" indent="0">
                            <a:buFont typeface="+mj-lt"/>
                            <a:buNone/>
                          </a:pPr>
                          <a:r>
                            <a:rPr lang="en-US" sz="1400" kern="1200" baseline="0" dirty="0" smtClean="0">
                              <a:solidFill>
                                <a:schemeClr val="dk1"/>
                              </a:solidFill>
                              <a:latin typeface="+mn-lt"/>
                              <a:ea typeface="+mn-ea"/>
                              <a:cs typeface="+mn-cs"/>
                            </a:rPr>
                            <a:t>The amount of </a:t>
                          </a:r>
                          <a:r>
                            <a:rPr lang="en-US" sz="1400" kern="1200" baseline="0" dirty="0" err="1" smtClean="0">
                              <a:solidFill>
                                <a:schemeClr val="dk1"/>
                              </a:solidFill>
                              <a:latin typeface="+mn-lt"/>
                              <a:ea typeface="+mn-ea"/>
                              <a:cs typeface="+mn-cs"/>
                            </a:rPr>
                            <a:t>outaged</a:t>
                          </a:r>
                          <a:r>
                            <a:rPr lang="en-US" sz="1400" kern="1200" baseline="0" dirty="0" smtClean="0">
                              <a:solidFill>
                                <a:schemeClr val="dk1"/>
                              </a:solidFill>
                              <a:latin typeface="+mn-lt"/>
                              <a:ea typeface="+mn-ea"/>
                              <a:cs typeface="+mn-cs"/>
                            </a:rPr>
                            <a:t> MW distributed to each of the other k online generators with AGC_FLAG set to “true” is given by</a:t>
                          </a:r>
                        </a:p>
                        <a:p>
                          <a:pPr marL="0" indent="0">
                            <a:buFont typeface="+mj-lt"/>
                            <a:buNone/>
                          </a:pPr>
                          <a:endParaRPr lang="en-US" sz="1400" kern="1200" baseline="0" dirty="0" smtClean="0">
                            <a:solidFill>
                              <a:schemeClr val="dk1"/>
                            </a:solidFill>
                            <a:latin typeface="+mn-lt"/>
                            <a:ea typeface="+mn-ea"/>
                            <a:cs typeface="+mn-cs"/>
                          </a:endParaRPr>
                        </a:p>
                        <a:p>
                          <a:pPr marL="0" indent="0">
                            <a:buFont typeface="+mj-lt"/>
                            <a:buNone/>
                          </a:pPr>
                          <a14:m>
                            <m:oMathPara xmlns:m="http://schemas.openxmlformats.org/officeDocument/2006/math">
                              <m:oMathParaPr>
                                <m:jc m:val="centerGroup"/>
                              </m:oMathParaPr>
                              <m:oMath xmlns:m="http://schemas.openxmlformats.org/officeDocument/2006/math">
                                <m:sSub>
                                  <m:sSubPr>
                                    <m:ctrlPr>
                                      <a:rPr lang="en-US" sz="1400" i="1" kern="1200" baseline="0" smtClean="0">
                                        <a:solidFill>
                                          <a:schemeClr val="dk1"/>
                                        </a:solidFill>
                                        <a:latin typeface="Cambria Math" panose="02040503050406030204" pitchFamily="18" charset="0"/>
                                        <a:ea typeface="+mn-ea"/>
                                        <a:cs typeface="+mn-cs"/>
                                      </a:rPr>
                                    </m:ctrlPr>
                                  </m:sSubPr>
                                  <m:e>
                                    <m:r>
                                      <a:rPr lang="en-US" sz="1400" b="0" i="1" kern="1200" baseline="0" smtClean="0">
                                        <a:solidFill>
                                          <a:schemeClr val="dk1"/>
                                        </a:solidFill>
                                        <a:latin typeface="Cambria Math" panose="02040503050406030204" pitchFamily="18" charset="0"/>
                                        <a:ea typeface="+mn-ea"/>
                                        <a:cs typeface="+mn-cs"/>
                                      </a:rPr>
                                      <m:t>𝑃𝑖𝑐𝑘𝑢𝑝𝑀𝑊</m:t>
                                    </m:r>
                                  </m:e>
                                  <m:sub>
                                    <m:r>
                                      <a:rPr lang="en-US" sz="1400" b="0" i="1" kern="1200" baseline="0" smtClean="0">
                                        <a:solidFill>
                                          <a:schemeClr val="dk1"/>
                                        </a:solidFill>
                                        <a:latin typeface="Cambria Math" panose="02040503050406030204" pitchFamily="18" charset="0"/>
                                        <a:ea typeface="+mn-ea"/>
                                        <a:cs typeface="+mn-cs"/>
                                      </a:rPr>
                                      <m:t>𝑘</m:t>
                                    </m:r>
                                  </m:sub>
                                </m:sSub>
                                <m:r>
                                  <a:rPr lang="en-US" sz="1400" b="0" i="1" kern="1200" baseline="0" smtClean="0">
                                    <a:solidFill>
                                      <a:schemeClr val="dk1"/>
                                    </a:solidFill>
                                    <a:latin typeface="Cambria Math" panose="02040503050406030204" pitchFamily="18" charset="0"/>
                                    <a:ea typeface="+mn-ea"/>
                                    <a:cs typeface="+mn-cs"/>
                                  </a:rPr>
                                  <m:t>=</m:t>
                                </m:r>
                                <m:r>
                                  <a:rPr lang="en-US" sz="1400" b="0" i="1" kern="1200" baseline="0" smtClean="0">
                                    <a:solidFill>
                                      <a:schemeClr val="dk1"/>
                                    </a:solidFill>
                                    <a:latin typeface="Cambria Math" panose="02040503050406030204" pitchFamily="18" charset="0"/>
                                    <a:ea typeface="+mn-ea"/>
                                    <a:cs typeface="+mn-cs"/>
                                  </a:rPr>
                                  <m:t>𝑂𝑢𝑡𝑎𝑔𝑒𝑀𝑊</m:t>
                                </m:r>
                                <m:r>
                                  <a:rPr lang="en-US" sz="1400" b="0" i="1" kern="1200" baseline="0" smtClean="0">
                                    <a:solidFill>
                                      <a:schemeClr val="dk1"/>
                                    </a:solidFill>
                                    <a:latin typeface="Cambria Math" panose="02040503050406030204" pitchFamily="18" charset="0"/>
                                    <a:ea typeface="Cambria Math" panose="02040503050406030204" pitchFamily="18" charset="0"/>
                                    <a:cs typeface="+mn-cs"/>
                                  </a:rPr>
                                  <m:t>×</m:t>
                                </m:r>
                                <m:f>
                                  <m:f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fPr>
                                  <m:num>
                                    <m:d>
                                      <m:d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dPr>
                                      <m:e>
                                        <m:sSub>
                                          <m:sSub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sSubPr>
                                          <m:e>
                                            <m:r>
                                              <a:rPr lang="en-US" sz="1400" b="0" i="1" kern="1200" baseline="0" smtClean="0">
                                                <a:solidFill>
                                                  <a:schemeClr val="dk1"/>
                                                </a:solidFill>
                                                <a:latin typeface="Cambria Math" panose="02040503050406030204" pitchFamily="18" charset="0"/>
                                                <a:ea typeface="Cambria Math" panose="02040503050406030204" pitchFamily="18" charset="0"/>
                                                <a:cs typeface="+mn-cs"/>
                                              </a:rPr>
                                              <m:t>𝐻𝑆𝐿</m:t>
                                            </m:r>
                                          </m:e>
                                          <m: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m:t>
                                        </m:r>
                                        <m:sSub>
                                          <m:sSub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sSubPr>
                                          <m:e>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𝑀𝑊</m:t>
                                            </m:r>
                                          </m:e>
                                          <m: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Sub>
                                      </m:e>
                                    </m:d>
                                  </m:num>
                                  <m:den>
                                    <m:nary>
                                      <m:naryPr>
                                        <m:chr m:val="∑"/>
                                        <m:limLoc m:val="subSup"/>
                                        <m:supHide m:val="on"/>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naryPr>
                                      <m:sub>
                                        <m:r>
                                          <m:rPr>
                                            <m:brk m:alnAt="9"/>
                                          </m:rP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up/>
                                      <m:e>
                                        <m:d>
                                          <m:d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dPr>
                                          <m:e>
                                            <m:sSub>
                                              <m:sSub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sSubPr>
                                              <m:e>
                                                <m:r>
                                                  <a:rPr lang="en-US" sz="1400" b="0" i="1" kern="1200" baseline="0" smtClean="0">
                                                    <a:solidFill>
                                                      <a:schemeClr val="dk1"/>
                                                    </a:solidFill>
                                                    <a:latin typeface="Cambria Math" panose="02040503050406030204" pitchFamily="18" charset="0"/>
                                                    <a:ea typeface="Cambria Math" panose="02040503050406030204" pitchFamily="18" charset="0"/>
                                                    <a:cs typeface="+mn-cs"/>
                                                  </a:rPr>
                                                  <m:t>𝐻𝑆𝐿</m:t>
                                                </m:r>
                                              </m:e>
                                              <m: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m:t>
                                            </m:r>
                                            <m:sSub>
                                              <m:sSub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sSubPr>
                                              <m:e>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𝑀𝑊</m:t>
                                                </m:r>
                                              </m:e>
                                              <m: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Sub>
                                          </m:e>
                                        </m:d>
                                      </m:e>
                                    </m:nary>
                                  </m:den>
                                </m:f>
                              </m:oMath>
                            </m:oMathPara>
                          </a14:m>
                          <a:endParaRPr lang="en-US" sz="1400" kern="1200" baseline="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latin typeface="+mn-lt"/>
                              <a:ea typeface="+mn-ea"/>
                              <a:cs typeface="+mn-cs"/>
                            </a:rPr>
                            <a:t>The amount of </a:t>
                          </a:r>
                          <a:r>
                            <a:rPr lang="en-US" sz="1400" kern="1200" baseline="0" dirty="0" err="1" smtClean="0">
                              <a:solidFill>
                                <a:schemeClr val="dk1"/>
                              </a:solidFill>
                              <a:latin typeface="+mn-lt"/>
                              <a:ea typeface="+mn-ea"/>
                              <a:cs typeface="+mn-cs"/>
                            </a:rPr>
                            <a:t>outaged</a:t>
                          </a:r>
                          <a:r>
                            <a:rPr lang="en-US" sz="1400" kern="1200" baseline="0" dirty="0" smtClean="0">
                              <a:solidFill>
                                <a:schemeClr val="dk1"/>
                              </a:solidFill>
                              <a:latin typeface="+mn-lt"/>
                              <a:ea typeface="+mn-ea"/>
                              <a:cs typeface="+mn-cs"/>
                            </a:rPr>
                            <a:t> MW distributed to each of the other k online generators with AGC_FLAG set to “true” is given by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baseline="0" dirty="0" smtClean="0">
                            <a:solidFill>
                              <a:schemeClr val="dk1"/>
                            </a:solidFill>
                            <a:latin typeface="+mn-lt"/>
                            <a:ea typeface="+mn-ea"/>
                            <a:cs typeface="+mn-cs"/>
                          </a:endParaRPr>
                        </a:p>
                        <a:p>
                          <a:pPr/>
                          <a14:m>
                            <m:oMathPara xmlns:m="http://schemas.openxmlformats.org/officeDocument/2006/math">
                              <m:oMathParaPr>
                                <m:jc m:val="centerGroup"/>
                              </m:oMathParaPr>
                              <m:oMath xmlns:m="http://schemas.openxmlformats.org/officeDocument/2006/math">
                                <m:sSub>
                                  <m:sSubPr>
                                    <m:ctrlPr>
                                      <a:rPr lang="en-US" sz="1400" i="1" kern="1200" baseline="0" smtClean="0">
                                        <a:solidFill>
                                          <a:schemeClr val="dk1"/>
                                        </a:solidFill>
                                        <a:latin typeface="Cambria Math" panose="02040503050406030204" pitchFamily="18" charset="0"/>
                                        <a:ea typeface="+mn-ea"/>
                                        <a:cs typeface="+mn-cs"/>
                                      </a:rPr>
                                    </m:ctrlPr>
                                  </m:sSubPr>
                                  <m:e>
                                    <m:r>
                                      <a:rPr lang="en-US" sz="1400" b="0" i="1" kern="1200" baseline="0" smtClean="0">
                                        <a:solidFill>
                                          <a:schemeClr val="dk1"/>
                                        </a:solidFill>
                                        <a:latin typeface="Cambria Math" panose="02040503050406030204" pitchFamily="18" charset="0"/>
                                        <a:ea typeface="+mn-ea"/>
                                        <a:cs typeface="+mn-cs"/>
                                      </a:rPr>
                                      <m:t>𝑃𝑖𝑐𝑘𝑢𝑝𝑀𝑊</m:t>
                                    </m:r>
                                  </m:e>
                                  <m:sub>
                                    <m:r>
                                      <a:rPr lang="en-US" sz="1400" b="0" i="1" kern="1200" baseline="0" smtClean="0">
                                        <a:solidFill>
                                          <a:schemeClr val="dk1"/>
                                        </a:solidFill>
                                        <a:latin typeface="Cambria Math" panose="02040503050406030204" pitchFamily="18" charset="0"/>
                                        <a:ea typeface="+mn-ea"/>
                                        <a:cs typeface="+mn-cs"/>
                                      </a:rPr>
                                      <m:t>𝑘</m:t>
                                    </m:r>
                                  </m:sub>
                                </m:sSub>
                                <m:r>
                                  <a:rPr lang="en-US" sz="1400" b="0" i="1" kern="1200" baseline="0" smtClean="0">
                                    <a:solidFill>
                                      <a:schemeClr val="dk1"/>
                                    </a:solidFill>
                                    <a:latin typeface="Cambria Math" panose="02040503050406030204" pitchFamily="18" charset="0"/>
                                    <a:ea typeface="+mn-ea"/>
                                    <a:cs typeface="+mn-cs"/>
                                  </a:rPr>
                                  <m:t>=</m:t>
                                </m:r>
                                <m:r>
                                  <a:rPr lang="en-US" sz="1400" b="0" i="1" kern="1200" baseline="0" smtClean="0">
                                    <a:solidFill>
                                      <a:schemeClr val="dk1"/>
                                    </a:solidFill>
                                    <a:latin typeface="Cambria Math" panose="02040503050406030204" pitchFamily="18" charset="0"/>
                                    <a:ea typeface="+mn-ea"/>
                                    <a:cs typeface="+mn-cs"/>
                                  </a:rPr>
                                  <m:t>𝑂𝑢𝑡𝑎𝑔𝑒𝑀𝑊</m:t>
                                </m:r>
                                <m:r>
                                  <a:rPr lang="en-US" sz="1400" b="0" i="1" kern="1200" baseline="0" smtClean="0">
                                    <a:solidFill>
                                      <a:schemeClr val="dk1"/>
                                    </a:solidFill>
                                    <a:latin typeface="Cambria Math" panose="02040503050406030204" pitchFamily="18" charset="0"/>
                                    <a:ea typeface="Cambria Math" panose="02040503050406030204" pitchFamily="18" charset="0"/>
                                    <a:cs typeface="+mn-cs"/>
                                  </a:rPr>
                                  <m:t>×</m:t>
                                </m:r>
                                <m:f>
                                  <m:f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fPr>
                                  <m:num>
                                    <m:d>
                                      <m:d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dPr>
                                      <m:e>
                                        <m:sSub>
                                          <m:sSub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sSubPr>
                                          <m:e>
                                            <m:r>
                                              <a:rPr lang="en-US" sz="1400" b="0" i="1" kern="1200" baseline="0" smtClean="0">
                                                <a:solidFill>
                                                  <a:schemeClr val="dk1"/>
                                                </a:solidFill>
                                                <a:latin typeface="Cambria Math" panose="02040503050406030204" pitchFamily="18" charset="0"/>
                                                <a:ea typeface="Cambria Math" panose="02040503050406030204" pitchFamily="18" charset="0"/>
                                                <a:cs typeface="+mn-cs"/>
                                              </a:rPr>
                                              <m:t>𝐻𝑆𝐿</m:t>
                                            </m:r>
                                          </m:e>
                                          <m: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Sub>
                                      </m:e>
                                    </m:d>
                                  </m:num>
                                  <m:den>
                                    <m:nary>
                                      <m:naryPr>
                                        <m:chr m:val="∑"/>
                                        <m:limLoc m:val="subSup"/>
                                        <m:supHide m:val="on"/>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naryPr>
                                      <m:sub>
                                        <m:r>
                                          <m:rPr>
                                            <m:brk m:alnAt="9"/>
                                          </m:rP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up/>
                                      <m:e>
                                        <m:d>
                                          <m:d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dPr>
                                          <m:e>
                                            <m:sSub>
                                              <m:sSubPr>
                                                <m:ctrlPr>
                                                  <a:rPr lang="en-US" sz="1400" b="0" i="1" kern="1200" baseline="0" smtClean="0">
                                                    <a:solidFill>
                                                      <a:schemeClr val="dk1"/>
                                                    </a:solidFill>
                                                    <a:latin typeface="Cambria Math" panose="02040503050406030204" pitchFamily="18" charset="0"/>
                                                    <a:ea typeface="Cambria Math" panose="02040503050406030204" pitchFamily="18" charset="0"/>
                                                    <a:cs typeface="+mn-cs"/>
                                                  </a:rPr>
                                                </m:ctrlPr>
                                              </m:sSubPr>
                                              <m:e>
                                                <m:r>
                                                  <a:rPr lang="en-US" sz="1400" b="0" i="1" kern="1200" baseline="0" smtClean="0">
                                                    <a:solidFill>
                                                      <a:schemeClr val="dk1"/>
                                                    </a:solidFill>
                                                    <a:latin typeface="Cambria Math" panose="02040503050406030204" pitchFamily="18" charset="0"/>
                                                    <a:ea typeface="Cambria Math" panose="02040503050406030204" pitchFamily="18" charset="0"/>
                                                    <a:cs typeface="+mn-cs"/>
                                                  </a:rPr>
                                                  <m:t>𝐻𝑆𝐿</m:t>
                                                </m:r>
                                              </m:e>
                                              <m:sub>
                                                <m:r>
                                                  <a:rPr lang="en-US" sz="1400" b="0" i="1" kern="1200" baseline="0" smtClean="0">
                                                    <a:solidFill>
                                                      <a:schemeClr val="dk1"/>
                                                    </a:solidFill>
                                                    <a:latin typeface="Cambria Math" panose="02040503050406030204" pitchFamily="18" charset="0"/>
                                                    <a:ea typeface="Cambria Math" panose="02040503050406030204" pitchFamily="18" charset="0"/>
                                                    <a:cs typeface="+mn-cs"/>
                                                  </a:rPr>
                                                  <m:t>𝑘</m:t>
                                                </m:r>
                                              </m:sub>
                                            </m:sSub>
                                          </m:e>
                                        </m:d>
                                      </m:e>
                                    </m:nary>
                                  </m:den>
                                </m:f>
                              </m:oMath>
                            </m:oMathPara>
                          </a14:m>
                          <a:endParaRPr lang="en-US" sz="1400"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latin typeface="+mn-lt"/>
                              <a:ea typeface="+mn-ea"/>
                              <a:cs typeface="+mn-cs"/>
                            </a:rPr>
                            <a:t>Similar to DAM</a:t>
                          </a:r>
                        </a:p>
                      </a:txBody>
                      <a:tcPr/>
                    </a:tc>
                  </a:tr>
                </a:tbl>
              </a:graphicData>
            </a:graphic>
          </p:graphicFrame>
        </mc:Choice>
        <mc:Fallback xmlns="">
          <p:graphicFrame>
            <p:nvGraphicFramePr>
              <p:cNvPr id="5" name="Content Placeholder 4"/>
              <p:cNvGraphicFramePr>
                <a:graphicFrameLocks noGrp="1"/>
              </p:cNvGraphicFramePr>
              <p:nvPr>
                <p:ph idx="1"/>
                <p:extLst>
                  <p:ext uri="{D42A27DB-BD31-4B8C-83A1-F6EECF244321}">
                    <p14:modId xmlns:p14="http://schemas.microsoft.com/office/powerpoint/2010/main" val="3005085386"/>
                  </p:ext>
                </p:extLst>
              </p:nvPr>
            </p:nvGraphicFramePr>
            <p:xfrm>
              <a:off x="838200" y="1143000"/>
              <a:ext cx="6858000" cy="2412492"/>
            </p:xfrm>
            <a:graphic>
              <a:graphicData uri="http://schemas.openxmlformats.org/drawingml/2006/table">
                <a:tbl>
                  <a:tblPr firstRow="1" bandRow="1">
                    <a:tableStyleId>{5C22544A-7EE6-4342-B048-85BDC9FD1C3A}</a:tableStyleId>
                  </a:tblPr>
                  <a:tblGrid>
                    <a:gridCol w="2895600"/>
                    <a:gridCol w="2438400"/>
                    <a:gridCol w="1524000"/>
                  </a:tblGrid>
                  <a:tr h="370840">
                    <a:tc>
                      <a:txBody>
                        <a:bodyPr/>
                        <a:lstStyle/>
                        <a:p>
                          <a:r>
                            <a:rPr lang="en-US" dirty="0" smtClean="0"/>
                            <a:t>SCED</a:t>
                          </a:r>
                          <a:endParaRPr lang="en-US" dirty="0"/>
                        </a:p>
                      </a:txBody>
                      <a:tcPr/>
                    </a:tc>
                    <a:tc>
                      <a:txBody>
                        <a:bodyPr/>
                        <a:lstStyle/>
                        <a:p>
                          <a:r>
                            <a:rPr lang="en-US" dirty="0" smtClean="0"/>
                            <a:t>DAM</a:t>
                          </a:r>
                          <a:endParaRPr lang="en-US" dirty="0"/>
                        </a:p>
                      </a:txBody>
                      <a:tcPr/>
                    </a:tc>
                    <a:tc>
                      <a:txBody>
                        <a:bodyPr/>
                        <a:lstStyle/>
                        <a:p>
                          <a:r>
                            <a:rPr lang="en-US" dirty="0" smtClean="0"/>
                            <a:t>CRR</a:t>
                          </a:r>
                          <a:endParaRPr lang="en-US" dirty="0"/>
                        </a:p>
                      </a:txBody>
                      <a:tcPr/>
                    </a:tc>
                  </a:tr>
                  <a:tr h="2041652">
                    <a:tc>
                      <a:txBody>
                        <a:bodyPr/>
                        <a:lstStyle/>
                        <a:p>
                          <a:endParaRPr lang="en-US"/>
                        </a:p>
                      </a:txBody>
                      <a:tcPr>
                        <a:blipFill rotWithShape="0">
                          <a:blip r:embed="rId2"/>
                          <a:stretch>
                            <a:fillRect l="-211" t="-19643" r="-137895" b="-23512"/>
                          </a:stretch>
                        </a:blipFill>
                      </a:tcPr>
                    </a:tc>
                    <a:tc>
                      <a:txBody>
                        <a:bodyPr/>
                        <a:lstStyle/>
                        <a:p>
                          <a:endParaRPr lang="en-US"/>
                        </a:p>
                      </a:txBody>
                      <a:tcPr>
                        <a:blipFill rotWithShape="0">
                          <a:blip r:embed="rId2"/>
                          <a:stretch>
                            <a:fillRect l="-118703" t="-19643" r="-63342" b="-23512"/>
                          </a:stretch>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baseline="0" dirty="0" smtClean="0">
                              <a:solidFill>
                                <a:schemeClr val="dk1"/>
                              </a:solidFill>
                              <a:latin typeface="+mn-lt"/>
                              <a:ea typeface="+mn-ea"/>
                              <a:cs typeface="+mn-cs"/>
                            </a:rPr>
                            <a:t>Similar to DAM</a:t>
                          </a:r>
                          <a:endParaRPr lang="en-US" sz="1400" kern="1200" baseline="0" dirty="0" smtClean="0">
                            <a:solidFill>
                              <a:schemeClr val="dk1"/>
                            </a:solidFill>
                            <a:latin typeface="+mn-lt"/>
                            <a:ea typeface="+mn-ea"/>
                            <a:cs typeface="+mn-cs"/>
                          </a:endParaRPr>
                        </a:p>
                      </a:txBody>
                      <a:tcPr/>
                    </a:tc>
                  </a:tr>
                </a:tbl>
              </a:graphicData>
            </a:graphic>
          </p:graphicFrame>
        </mc:Fallback>
      </mc:AlternateContent>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
        <p:nvSpPr>
          <p:cNvPr id="3" name="TextBox 2"/>
          <p:cNvSpPr txBox="1"/>
          <p:nvPr/>
        </p:nvSpPr>
        <p:spPr>
          <a:xfrm>
            <a:off x="914400" y="4114800"/>
            <a:ext cx="6934200" cy="646331"/>
          </a:xfrm>
          <a:prstGeom prst="rect">
            <a:avLst/>
          </a:prstGeom>
          <a:noFill/>
        </p:spPr>
        <p:txBody>
          <a:bodyPr wrap="square" rtlCol="0">
            <a:spAutoFit/>
          </a:bodyPr>
          <a:lstStyle/>
          <a:p>
            <a:r>
              <a:rPr lang="en-US" dirty="0" smtClean="0"/>
              <a:t>Posting of the list of generators whose AGC-FLAG is set to “true” and max MW capability (from CDR?) </a:t>
            </a:r>
            <a:r>
              <a:rPr lang="en-US" i="1" dirty="0" smtClean="0"/>
              <a:t>– more discussion needed</a:t>
            </a:r>
            <a:endParaRPr lang="en-US" i="1" dirty="0"/>
          </a:p>
        </p:txBody>
      </p:sp>
    </p:spTree>
    <p:extLst>
      <p:ext uri="{BB962C8B-B14F-4D97-AF65-F5344CB8AC3E}">
        <p14:creationId xmlns:p14="http://schemas.microsoft.com/office/powerpoint/2010/main" val="1007554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Agenda</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Purpose of contingency analysis</a:t>
            </a:r>
          </a:p>
          <a:p>
            <a:pPr>
              <a:lnSpc>
                <a:spcPct val="150000"/>
              </a:lnSpc>
            </a:pPr>
            <a:r>
              <a:rPr lang="en-US" sz="2000" dirty="0" smtClean="0">
                <a:solidFill>
                  <a:schemeClr val="tx2"/>
                </a:solidFill>
              </a:rPr>
              <a:t>SPS/RAS processing – high level overview</a:t>
            </a:r>
          </a:p>
          <a:p>
            <a:pPr>
              <a:lnSpc>
                <a:spcPct val="150000"/>
              </a:lnSpc>
            </a:pPr>
            <a:r>
              <a:rPr lang="en-US" sz="2000" dirty="0" smtClean="0">
                <a:solidFill>
                  <a:schemeClr val="tx2"/>
                </a:solidFill>
              </a:rPr>
              <a:t>Discuss example contingencies and processing</a:t>
            </a:r>
          </a:p>
          <a:p>
            <a:pPr lvl="1">
              <a:lnSpc>
                <a:spcPct val="150000"/>
              </a:lnSpc>
            </a:pPr>
            <a:r>
              <a:rPr lang="en-US" sz="1600" dirty="0" smtClean="0">
                <a:solidFill>
                  <a:schemeClr val="tx2"/>
                </a:solidFill>
              </a:rPr>
              <a:t>#1 Outages branches only</a:t>
            </a:r>
          </a:p>
          <a:p>
            <a:pPr lvl="1">
              <a:lnSpc>
                <a:spcPct val="150000"/>
              </a:lnSpc>
            </a:pPr>
            <a:r>
              <a:rPr lang="en-US" sz="1600" dirty="0" smtClean="0">
                <a:solidFill>
                  <a:schemeClr val="tx2"/>
                </a:solidFill>
              </a:rPr>
              <a:t>#2 Outages branches and load</a:t>
            </a:r>
          </a:p>
          <a:p>
            <a:pPr lvl="1">
              <a:lnSpc>
                <a:spcPct val="150000"/>
              </a:lnSpc>
            </a:pPr>
            <a:r>
              <a:rPr lang="en-US" sz="1600" dirty="0" smtClean="0">
                <a:solidFill>
                  <a:schemeClr val="tx2"/>
                </a:solidFill>
              </a:rPr>
              <a:t>#3 Outages branches, load, generation, and resource node</a:t>
            </a:r>
          </a:p>
          <a:p>
            <a:pPr lvl="1">
              <a:lnSpc>
                <a:spcPct val="150000"/>
              </a:lnSpc>
            </a:pPr>
            <a:r>
              <a:rPr lang="en-US" sz="1600" dirty="0" smtClean="0">
                <a:solidFill>
                  <a:schemeClr val="tx2"/>
                </a:solidFill>
              </a:rPr>
              <a:t>#4 Outages unit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75954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Purpose of contingency analysis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marL="457200" indent="-457200">
              <a:lnSpc>
                <a:spcPct val="150000"/>
              </a:lnSpc>
              <a:buFont typeface="+mj-lt"/>
              <a:buAutoNum type="arabicPeriod"/>
            </a:pPr>
            <a:r>
              <a:rPr lang="en-US" sz="2000" dirty="0" smtClean="0">
                <a:solidFill>
                  <a:schemeClr val="tx2"/>
                </a:solidFill>
              </a:rPr>
              <a:t>ERCOT is required to maintain N-1 security in Real-Time where </a:t>
            </a:r>
            <a:r>
              <a:rPr lang="en-US" sz="2000" dirty="0" smtClean="0">
                <a:solidFill>
                  <a:schemeClr val="tx2"/>
                </a:solidFill>
              </a:rPr>
              <a:t>possible</a:t>
            </a:r>
          </a:p>
          <a:p>
            <a:pPr marL="457200" indent="-457200">
              <a:lnSpc>
                <a:spcPct val="150000"/>
              </a:lnSpc>
              <a:buFont typeface="+mj-lt"/>
              <a:buAutoNum type="arabicPeriod"/>
            </a:pPr>
            <a:r>
              <a:rPr lang="en-US" sz="2000" dirty="0" smtClean="0">
                <a:solidFill>
                  <a:schemeClr val="tx2"/>
                </a:solidFill>
              </a:rPr>
              <a:t>Contingency </a:t>
            </a:r>
            <a:r>
              <a:rPr lang="en-US" sz="2000" dirty="0" smtClean="0">
                <a:solidFill>
                  <a:schemeClr val="tx2"/>
                </a:solidFill>
              </a:rPr>
              <a:t>Analysis tool </a:t>
            </a:r>
            <a:r>
              <a:rPr lang="en-US" sz="2000" dirty="0" smtClean="0">
                <a:solidFill>
                  <a:schemeClr val="tx2"/>
                </a:solidFill>
              </a:rPr>
              <a:t>is used to identify </a:t>
            </a:r>
            <a:r>
              <a:rPr lang="en-US" sz="2000" dirty="0" smtClean="0">
                <a:solidFill>
                  <a:schemeClr val="tx2"/>
                </a:solidFill>
              </a:rPr>
              <a:t>transmission branch </a:t>
            </a:r>
            <a:r>
              <a:rPr lang="en-US" sz="2000" dirty="0" smtClean="0">
                <a:solidFill>
                  <a:schemeClr val="tx2"/>
                </a:solidFill>
              </a:rPr>
              <a:t>overloads under various “what-if” scenarios</a:t>
            </a:r>
            <a:endParaRPr lang="en-US" sz="2000" dirty="0" smtClean="0">
              <a:solidFill>
                <a:schemeClr val="tx2"/>
              </a:solidFill>
            </a:endParaRPr>
          </a:p>
          <a:p>
            <a:pPr marL="457200" indent="-457200">
              <a:lnSpc>
                <a:spcPct val="150000"/>
              </a:lnSpc>
              <a:buFont typeface="+mj-lt"/>
              <a:buAutoNum type="arabicPeriod"/>
            </a:pPr>
            <a:r>
              <a:rPr lang="en-US" sz="2000" dirty="0" smtClean="0">
                <a:solidFill>
                  <a:schemeClr val="tx2"/>
                </a:solidFill>
              </a:rPr>
              <a:t>If SPS/RAS cannot resolve transmission branch overloads </a:t>
            </a:r>
            <a:r>
              <a:rPr lang="en-US" sz="2000" dirty="0" smtClean="0">
                <a:solidFill>
                  <a:schemeClr val="tx2"/>
                </a:solidFill>
              </a:rPr>
              <a:t>then </a:t>
            </a:r>
            <a:r>
              <a:rPr lang="en-US" sz="2000" dirty="0" smtClean="0">
                <a:solidFill>
                  <a:schemeClr val="tx2"/>
                </a:solidFill>
              </a:rPr>
              <a:t>transmission </a:t>
            </a:r>
            <a:r>
              <a:rPr lang="en-US" sz="2000" dirty="0" smtClean="0">
                <a:solidFill>
                  <a:schemeClr val="tx2"/>
                </a:solidFill>
              </a:rPr>
              <a:t>constraints are provided </a:t>
            </a:r>
            <a:r>
              <a:rPr lang="en-US" sz="2000" dirty="0" smtClean="0">
                <a:solidFill>
                  <a:schemeClr val="tx2"/>
                </a:solidFill>
              </a:rPr>
              <a:t>to optimization engine to resolve</a:t>
            </a:r>
            <a:r>
              <a:rPr lang="en-US" sz="2000" dirty="0" smtClean="0">
                <a:solidFill>
                  <a:schemeClr val="tx2"/>
                </a:solidFill>
              </a:rPr>
              <a:t>. Note that in Real-Time, the Operator reviews transmission constraints before activating</a:t>
            </a:r>
            <a:endParaRPr lang="en-US" sz="2000" dirty="0" smtClean="0">
              <a:solidFill>
                <a:schemeClr val="tx2"/>
              </a:solidFill>
            </a:endParaRPr>
          </a:p>
          <a:p>
            <a:pPr marL="457200" indent="-457200">
              <a:lnSpc>
                <a:spcPct val="150000"/>
              </a:lnSpc>
              <a:buFont typeface="+mj-lt"/>
              <a:buAutoNum type="arabicPeriod"/>
            </a:pPr>
            <a:r>
              <a:rPr lang="en-US" sz="2000" b="1" dirty="0" smtClean="0">
                <a:solidFill>
                  <a:schemeClr val="tx2"/>
                </a:solidFill>
              </a:rPr>
              <a:t>ERCOT approach to meeting reliability is “Preventative” dispatch</a:t>
            </a:r>
          </a:p>
          <a:p>
            <a:pPr marL="457200" indent="-457200">
              <a:lnSpc>
                <a:spcPct val="150000"/>
              </a:lnSpc>
              <a:buFont typeface="+mj-lt"/>
              <a:buAutoNum type="arabicPeriod"/>
            </a:pPr>
            <a:endParaRPr lang="en-US" sz="1600" dirty="0" smtClean="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7543949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SPS/RAS Processing</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000" dirty="0" smtClean="0">
                <a:solidFill>
                  <a:schemeClr val="tx2"/>
                </a:solidFill>
              </a:rPr>
              <a:t>NERC/TRE reliability standard: IROL and SOL Mitigation in the ERCOT Region (IRO-006-TRE-1)</a:t>
            </a:r>
          </a:p>
          <a:p>
            <a:pPr lvl="1">
              <a:lnSpc>
                <a:spcPct val="150000"/>
              </a:lnSpc>
            </a:pPr>
            <a:r>
              <a:rPr lang="en-US" sz="1600" dirty="0" smtClean="0">
                <a:solidFill>
                  <a:schemeClr val="tx2"/>
                </a:solidFill>
              </a:rPr>
              <a:t>“To provide and execute transmission loading relief procedures that can be used to mitigate SOL or IROL exceedance for the purpose of maintaining reliable operation of the bulk electric system in the ERCOT region”</a:t>
            </a:r>
          </a:p>
          <a:p>
            <a:pPr>
              <a:lnSpc>
                <a:spcPct val="150000"/>
              </a:lnSpc>
            </a:pPr>
            <a:r>
              <a:rPr lang="en-US" sz="2000" dirty="0" smtClean="0">
                <a:solidFill>
                  <a:schemeClr val="tx2"/>
                </a:solidFill>
              </a:rPr>
              <a:t>Contingency Analysis tool identifies transmission branch overloads</a:t>
            </a:r>
          </a:p>
          <a:p>
            <a:pPr lvl="1">
              <a:lnSpc>
                <a:spcPct val="150000"/>
              </a:lnSpc>
            </a:pPr>
            <a:r>
              <a:rPr lang="en-US" sz="1600" dirty="0" smtClean="0">
                <a:solidFill>
                  <a:schemeClr val="tx2"/>
                </a:solidFill>
              </a:rPr>
              <a:t>Transmission branch overloads are mitigated Overloads ide#3 Outages branches, load, generation, and </a:t>
            </a:r>
            <a:r>
              <a:rPr lang="en-US" sz="1600" dirty="0" err="1" smtClean="0">
                <a:solidFill>
                  <a:schemeClr val="tx2"/>
                </a:solidFill>
              </a:rPr>
              <a:t>resourceused</a:t>
            </a:r>
            <a:r>
              <a:rPr lang="en-US" sz="1600" dirty="0" smtClean="0">
                <a:solidFill>
                  <a:schemeClr val="tx2"/>
                </a:solidFill>
              </a:rPr>
              <a:t> to identify  node</a:t>
            </a:r>
          </a:p>
          <a:p>
            <a:pPr lvl="1">
              <a:lnSpc>
                <a:spcPct val="150000"/>
              </a:lnSpc>
            </a:pPr>
            <a:r>
              <a:rPr lang="en-US" sz="1600" dirty="0" smtClean="0">
                <a:solidFill>
                  <a:schemeClr val="tx2"/>
                </a:solidFill>
              </a:rPr>
              <a:t>#4 Outages unit </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324386502"/>
              </p:ext>
            </p:extLst>
          </p:nvPr>
        </p:nvGraphicFramePr>
        <p:xfrm>
          <a:off x="419100" y="968058"/>
          <a:ext cx="8343900" cy="5292835"/>
        </p:xfrm>
        <a:graphic>
          <a:graphicData uri="http://schemas.openxmlformats.org/drawingml/2006/table">
            <a:tbl>
              <a:tblPr firstRow="1" bandRow="1">
                <a:tableStyleId>{5C22544A-7EE6-4342-B048-85BDC9FD1C3A}</a:tableStyleId>
              </a:tblPr>
              <a:tblGrid>
                <a:gridCol w="2781300"/>
                <a:gridCol w="2781300"/>
                <a:gridCol w="2781300"/>
              </a:tblGrid>
              <a:tr h="170387">
                <a:tc>
                  <a:txBody>
                    <a:bodyPr/>
                    <a:lstStyle/>
                    <a:p>
                      <a:r>
                        <a:rPr lang="en-US" sz="1600" dirty="0" smtClean="0"/>
                        <a:t>Real-Time</a:t>
                      </a:r>
                      <a:endParaRPr lang="en-US" sz="1600" dirty="0"/>
                    </a:p>
                  </a:txBody>
                  <a:tcPr/>
                </a:tc>
                <a:tc>
                  <a:txBody>
                    <a:bodyPr/>
                    <a:lstStyle/>
                    <a:p>
                      <a:r>
                        <a:rPr lang="en-US" sz="1600" dirty="0" smtClean="0"/>
                        <a:t>DAM</a:t>
                      </a:r>
                      <a:endParaRPr lang="en-US" sz="1600" dirty="0"/>
                    </a:p>
                  </a:txBody>
                  <a:tcPr/>
                </a:tc>
                <a:tc>
                  <a:txBody>
                    <a:bodyPr/>
                    <a:lstStyle/>
                    <a:p>
                      <a:r>
                        <a:rPr lang="en-US" sz="1600" dirty="0" smtClean="0"/>
                        <a:t>CRR</a:t>
                      </a:r>
                      <a:endParaRPr lang="en-US" sz="1600" dirty="0"/>
                    </a:p>
                  </a:txBody>
                  <a:tcPr/>
                </a:tc>
              </a:tr>
              <a:tr h="4957555">
                <a:tc>
                  <a:txBody>
                    <a:bodyPr/>
                    <a:lstStyle/>
                    <a:p>
                      <a:pPr marL="342900" indent="-342900">
                        <a:buFont typeface="+mj-lt"/>
                        <a:buAutoNum type="arabicPeriod"/>
                      </a:pPr>
                      <a:r>
                        <a:rPr lang="en-US" sz="1600" dirty="0" smtClean="0"/>
                        <a:t>If SPS/RAS triggering condition satisfied</a:t>
                      </a:r>
                      <a:r>
                        <a:rPr lang="en-US" sz="1600" baseline="0" dirty="0" smtClean="0"/>
                        <a:t> then simulate SPS/RAS action and resolve </a:t>
                      </a:r>
                      <a:r>
                        <a:rPr lang="en-US" sz="1600" baseline="0" dirty="0" err="1" smtClean="0"/>
                        <a:t>powerflow</a:t>
                      </a:r>
                      <a:endParaRPr lang="en-US" sz="1600" baseline="0" dirty="0" smtClean="0"/>
                    </a:p>
                    <a:p>
                      <a:pPr marL="342900" indent="-342900">
                        <a:buFont typeface="+mj-lt"/>
                        <a:buAutoNum type="arabicPeriod"/>
                      </a:pPr>
                      <a:endParaRPr lang="en-US" sz="1600" dirty="0" smtClean="0"/>
                    </a:p>
                    <a:p>
                      <a:pPr marL="342900" indent="-342900">
                        <a:buFont typeface="+mj-lt"/>
                        <a:buAutoNum type="arabicPeriod"/>
                      </a:pPr>
                      <a:r>
                        <a:rPr lang="en-US" sz="1600" dirty="0" smtClean="0"/>
                        <a:t>Evaluate</a:t>
                      </a:r>
                      <a:r>
                        <a:rPr lang="en-US" sz="1600" baseline="0" dirty="0" smtClean="0"/>
                        <a:t> whether any transmission branch overloads exist after simulation of SPS/RAS action</a:t>
                      </a:r>
                    </a:p>
                    <a:p>
                      <a:pPr marL="342900" indent="-342900">
                        <a:buFont typeface="+mj-lt"/>
                        <a:buAutoNum type="arabicPeriod"/>
                      </a:pPr>
                      <a:endParaRPr lang="en-US" sz="1600" baseline="0" dirty="0" smtClean="0"/>
                    </a:p>
                    <a:p>
                      <a:pPr marL="342900" indent="-342900">
                        <a:buFont typeface="+mj-lt"/>
                        <a:buAutoNum type="arabicPeriod"/>
                      </a:pPr>
                      <a:r>
                        <a:rPr lang="en-US" sz="1600" baseline="0" dirty="0" smtClean="0"/>
                        <a:t>If transmission branch overload exists, then, Operator can pass transmission constraint to SCED to resolve</a:t>
                      </a:r>
                      <a:endParaRPr lang="en-US" sz="1600" dirty="0"/>
                    </a:p>
                  </a:txBody>
                  <a:tcPr/>
                </a:tc>
                <a:tc>
                  <a:txBody>
                    <a:bodyPr/>
                    <a:lstStyle/>
                    <a:p>
                      <a:pPr marL="342900" indent="-342900">
                        <a:buFont typeface="+mj-lt"/>
                        <a:buAutoNum type="arabicPeriod"/>
                      </a:pPr>
                      <a:r>
                        <a:rPr lang="en-US" sz="1600" dirty="0" smtClean="0"/>
                        <a:t>If SPS/RAS triggering condition satisfied</a:t>
                      </a:r>
                      <a:r>
                        <a:rPr lang="en-US" sz="1600" baseline="0" dirty="0" smtClean="0"/>
                        <a:t> then a</a:t>
                      </a:r>
                      <a:r>
                        <a:rPr lang="en-US" sz="1600" dirty="0" smtClean="0"/>
                        <a:t>ssume that SPS/RAS action would resolve any transmission</a:t>
                      </a:r>
                      <a:r>
                        <a:rPr lang="en-US" sz="1600" baseline="0" dirty="0" smtClean="0"/>
                        <a:t> branch overloads and </a:t>
                      </a:r>
                      <a:r>
                        <a:rPr lang="en-US" sz="1800" b="1" baseline="0" dirty="0" smtClean="0"/>
                        <a:t>no </a:t>
                      </a:r>
                      <a:r>
                        <a:rPr lang="en-US" sz="1600" baseline="0" dirty="0" smtClean="0"/>
                        <a:t>constraints passed to DAM optimization engine for this contingency</a:t>
                      </a:r>
                    </a:p>
                    <a:p>
                      <a:pPr marL="342900" indent="-342900">
                        <a:buFont typeface="+mj-lt"/>
                        <a:buAutoNum type="arabicPeriod"/>
                      </a:pPr>
                      <a:endParaRPr lang="en-US" sz="1600" baseline="0" dirty="0" smtClean="0"/>
                    </a:p>
                  </a:txBody>
                  <a:tcPr/>
                </a:tc>
                <a:tc>
                  <a:txBody>
                    <a:bodyPr/>
                    <a:lstStyle/>
                    <a:p>
                      <a:pPr marL="342900" indent="-342900">
                        <a:buFont typeface="+mj-lt"/>
                        <a:buAutoNum type="arabicPeriod"/>
                      </a:pPr>
                      <a:r>
                        <a:rPr lang="en-US" sz="1600" kern="1200" dirty="0" smtClean="0">
                          <a:solidFill>
                            <a:schemeClr val="dk1"/>
                          </a:solidFill>
                          <a:effectLst/>
                          <a:latin typeface="+mn-lt"/>
                          <a:ea typeface="+mn-ea"/>
                          <a:cs typeface="+mn-cs"/>
                        </a:rPr>
                        <a:t>For each CRR network model, the emergency ratings for</a:t>
                      </a:r>
                      <a:r>
                        <a:rPr lang="en-US" sz="1600" kern="1200" baseline="0" dirty="0" smtClean="0">
                          <a:solidFill>
                            <a:schemeClr val="dk1"/>
                          </a:solidFill>
                          <a:effectLst/>
                          <a:latin typeface="+mn-lt"/>
                          <a:ea typeface="+mn-ea"/>
                          <a:cs typeface="+mn-cs"/>
                        </a:rPr>
                        <a:t> the </a:t>
                      </a:r>
                      <a:r>
                        <a:rPr lang="en-US" sz="1600" kern="1200" dirty="0" smtClean="0">
                          <a:solidFill>
                            <a:schemeClr val="dk1"/>
                          </a:solidFill>
                          <a:effectLst/>
                          <a:latin typeface="+mn-lt"/>
                          <a:ea typeface="+mn-ea"/>
                          <a:cs typeface="+mn-cs"/>
                        </a:rPr>
                        <a:t>set of transmission branches associated with </a:t>
                      </a:r>
                      <a:r>
                        <a:rPr lang="en-US" sz="1600" kern="1200" dirty="0" smtClean="0">
                          <a:solidFill>
                            <a:schemeClr val="dk1"/>
                          </a:solidFill>
                          <a:effectLst/>
                          <a:latin typeface="+mn-lt"/>
                          <a:ea typeface="+mn-ea"/>
                          <a:cs typeface="+mn-cs"/>
                        </a:rPr>
                        <a:t>each </a:t>
                      </a:r>
                      <a:r>
                        <a:rPr lang="en-US" sz="1600" kern="1200" dirty="0" smtClean="0">
                          <a:solidFill>
                            <a:schemeClr val="dk1"/>
                          </a:solidFill>
                          <a:effectLst/>
                          <a:latin typeface="+mn-lt"/>
                          <a:ea typeface="+mn-ea"/>
                          <a:cs typeface="+mn-cs"/>
                        </a:rPr>
                        <a:t>SPS/RAS are</a:t>
                      </a:r>
                      <a:r>
                        <a:rPr lang="en-US" sz="1600" kern="1200" baseline="0" dirty="0" smtClean="0">
                          <a:solidFill>
                            <a:schemeClr val="dk1"/>
                          </a:solidFill>
                          <a:effectLst/>
                          <a:latin typeface="+mn-lt"/>
                          <a:ea typeface="+mn-ea"/>
                          <a:cs typeface="+mn-cs"/>
                        </a:rPr>
                        <a:t> set to 9999 MVA</a:t>
                      </a:r>
                      <a:r>
                        <a:rPr lang="en-US" sz="1600" kern="1200" dirty="0" smtClean="0">
                          <a:solidFill>
                            <a:schemeClr val="dk1"/>
                          </a:solidFill>
                          <a:effectLst/>
                          <a:latin typeface="+mn-lt"/>
                          <a:ea typeface="+mn-ea"/>
                          <a:cs typeface="+mn-cs"/>
                        </a:rPr>
                        <a:t>.</a:t>
                      </a:r>
                    </a:p>
                    <a:p>
                      <a:pPr marL="342900" indent="-342900">
                        <a:buFont typeface="+mj-lt"/>
                        <a:buAutoNum type="arabicPeriod"/>
                      </a:pPr>
                      <a:endParaRPr lang="en-US" sz="1600" kern="1200" dirty="0" smtClean="0">
                        <a:solidFill>
                          <a:schemeClr val="dk1"/>
                        </a:solidFill>
                        <a:effectLst/>
                        <a:latin typeface="+mn-lt"/>
                        <a:ea typeface="+mn-ea"/>
                        <a:cs typeface="+mn-cs"/>
                      </a:endParaRPr>
                    </a:p>
                    <a:p>
                      <a:pPr marL="342900" indent="-342900">
                        <a:buFont typeface="+mj-lt"/>
                        <a:buAutoNum type="arabicPeriod"/>
                      </a:pPr>
                      <a:r>
                        <a:rPr lang="en-US" sz="1600" kern="1200" dirty="0" smtClean="0">
                          <a:solidFill>
                            <a:schemeClr val="dk1"/>
                          </a:solidFill>
                          <a:effectLst/>
                          <a:latin typeface="+mn-lt"/>
                          <a:ea typeface="+mn-ea"/>
                          <a:cs typeface="+mn-cs"/>
                        </a:rPr>
                        <a:t>This effectively blocks</a:t>
                      </a:r>
                      <a:r>
                        <a:rPr lang="en-US" sz="1600" kern="1200" baseline="0" dirty="0" smtClean="0">
                          <a:solidFill>
                            <a:schemeClr val="dk1"/>
                          </a:solidFill>
                          <a:effectLst/>
                          <a:latin typeface="+mn-lt"/>
                          <a:ea typeface="+mn-ea"/>
                          <a:cs typeface="+mn-cs"/>
                        </a:rPr>
                        <a:t> </a:t>
                      </a:r>
                      <a:r>
                        <a:rPr lang="en-US" sz="1600" kern="1200" baseline="0" dirty="0" smtClean="0">
                          <a:solidFill>
                            <a:schemeClr val="dk1"/>
                          </a:solidFill>
                          <a:effectLst/>
                          <a:latin typeface="+mn-lt"/>
                          <a:ea typeface="+mn-ea"/>
                          <a:cs typeface="+mn-cs"/>
                        </a:rPr>
                        <a:t>overloads on these transmission elements from being </a:t>
                      </a:r>
                      <a:r>
                        <a:rPr lang="en-US" sz="1600" kern="1200" baseline="0" dirty="0" smtClean="0">
                          <a:solidFill>
                            <a:schemeClr val="dk1"/>
                          </a:solidFill>
                          <a:effectLst/>
                          <a:latin typeface="+mn-lt"/>
                          <a:ea typeface="+mn-ea"/>
                          <a:cs typeface="+mn-cs"/>
                        </a:rPr>
                        <a:t>considered </a:t>
                      </a:r>
                      <a:r>
                        <a:rPr lang="en-US" sz="1600" kern="1200" baseline="0" dirty="0" smtClean="0">
                          <a:solidFill>
                            <a:schemeClr val="dk1"/>
                          </a:solidFill>
                          <a:effectLst/>
                          <a:latin typeface="+mn-lt"/>
                          <a:ea typeface="+mn-ea"/>
                          <a:cs typeface="+mn-cs"/>
                        </a:rPr>
                        <a:t>in </a:t>
                      </a:r>
                      <a:r>
                        <a:rPr lang="en-US" sz="1600" kern="1200" baseline="0" dirty="0" smtClean="0">
                          <a:solidFill>
                            <a:schemeClr val="dk1"/>
                          </a:solidFill>
                          <a:effectLst/>
                          <a:latin typeface="+mn-lt"/>
                          <a:ea typeface="+mn-ea"/>
                          <a:cs typeface="+mn-cs"/>
                        </a:rPr>
                        <a:t>the optimization engine</a:t>
                      </a:r>
                      <a:endParaRPr lang="en-US" sz="1600" dirty="0"/>
                    </a:p>
                  </a:txBody>
                  <a:tcPr/>
                </a:tc>
              </a:tr>
            </a:tbl>
          </a:graphicData>
        </a:graphic>
      </p:graphicFrame>
    </p:spTree>
    <p:extLst>
      <p:ext uri="{BB962C8B-B14F-4D97-AF65-F5344CB8AC3E}">
        <p14:creationId xmlns:p14="http://schemas.microsoft.com/office/powerpoint/2010/main" val="3497741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0" dirty="0" smtClean="0">
                <a:solidFill>
                  <a:schemeClr val="accent1"/>
                </a:solidFill>
              </a:rPr>
              <a:t>#1 Mercers Gap Switch to Comanche Switch</a:t>
            </a:r>
            <a:endParaRPr lang="en-US" b="0"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pic>
        <p:nvPicPr>
          <p:cNvPr id="10" name="Picture 9"/>
          <p:cNvPicPr>
            <a:picLocks noChangeAspect="1"/>
          </p:cNvPicPr>
          <p:nvPr/>
        </p:nvPicPr>
        <p:blipFill>
          <a:blip r:embed="rId3"/>
          <a:stretch>
            <a:fillRect/>
          </a:stretch>
        </p:blipFill>
        <p:spPr>
          <a:xfrm>
            <a:off x="381000" y="1143000"/>
            <a:ext cx="8077200" cy="4963471"/>
          </a:xfrm>
          <a:prstGeom prst="rect">
            <a:avLst/>
          </a:prstGeom>
        </p:spPr>
      </p:pic>
    </p:spTree>
    <p:extLst>
      <p:ext uri="{BB962C8B-B14F-4D97-AF65-F5344CB8AC3E}">
        <p14:creationId xmlns:p14="http://schemas.microsoft.com/office/powerpoint/2010/main" val="28263589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#1 Mercers Gap Switch to Comanche </a:t>
            </a:r>
            <a:r>
              <a:rPr lang="en-US" b="0" dirty="0" smtClean="0"/>
              <a:t>Switch - Processing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557843024"/>
              </p:ext>
            </p:extLst>
          </p:nvPr>
        </p:nvGraphicFramePr>
        <p:xfrm>
          <a:off x="304800" y="1600200"/>
          <a:ext cx="8534400" cy="2926080"/>
        </p:xfrm>
        <a:graphic>
          <a:graphicData uri="http://schemas.openxmlformats.org/drawingml/2006/table">
            <a:tbl>
              <a:tblPr firstRow="1" bandRow="1">
                <a:tableStyleId>{5C22544A-7EE6-4342-B048-85BDC9FD1C3A}</a:tableStyleId>
              </a:tblPr>
              <a:tblGrid>
                <a:gridCol w="1676400"/>
                <a:gridCol w="2971800"/>
                <a:gridCol w="1828800"/>
                <a:gridCol w="2057400"/>
              </a:tblGrid>
              <a:tr h="370840">
                <a:tc>
                  <a:txBody>
                    <a:bodyPr/>
                    <a:lstStyle/>
                    <a:p>
                      <a:r>
                        <a:rPr lang="en-US" dirty="0" err="1" smtClean="0"/>
                        <a:t>Outaged</a:t>
                      </a:r>
                      <a:r>
                        <a:rPr lang="en-US" baseline="0" dirty="0" smtClean="0"/>
                        <a:t> equipment</a:t>
                      </a:r>
                      <a:endParaRPr lang="en-US" dirty="0"/>
                    </a:p>
                  </a:txBody>
                  <a:tcPr/>
                </a:tc>
                <a:tc>
                  <a:txBody>
                    <a:bodyPr/>
                    <a:lstStyle/>
                    <a:p>
                      <a:r>
                        <a:rPr lang="en-US" dirty="0" smtClean="0"/>
                        <a:t>SCED</a:t>
                      </a:r>
                      <a:endParaRPr lang="en-US" dirty="0"/>
                    </a:p>
                  </a:txBody>
                  <a:tcPr/>
                </a:tc>
                <a:tc>
                  <a:txBody>
                    <a:bodyPr/>
                    <a:lstStyle/>
                    <a:p>
                      <a:r>
                        <a:rPr lang="en-US" dirty="0" smtClean="0"/>
                        <a:t>DAM</a:t>
                      </a:r>
                      <a:endParaRPr lang="en-US" dirty="0"/>
                    </a:p>
                  </a:txBody>
                  <a:tcPr/>
                </a:tc>
                <a:tc>
                  <a:txBody>
                    <a:bodyPr/>
                    <a:lstStyle/>
                    <a:p>
                      <a:r>
                        <a:rPr lang="en-US" dirty="0" smtClean="0"/>
                        <a:t>CRR</a:t>
                      </a:r>
                      <a:endParaRPr lang="en-US" dirty="0"/>
                    </a:p>
                  </a:txBody>
                  <a:tcPr/>
                </a:tc>
              </a:tr>
              <a:tr h="370840">
                <a:tc>
                  <a:txBody>
                    <a:bodyPr/>
                    <a:lstStyle/>
                    <a:p>
                      <a:r>
                        <a:rPr lang="en-US" sz="1600" dirty="0" smtClean="0"/>
                        <a:t>Comanche Switch to Mercers Gap 138 KV</a:t>
                      </a:r>
                      <a:endParaRPr lang="en-US" sz="1600" dirty="0"/>
                    </a:p>
                  </a:txBody>
                  <a:tcPr/>
                </a:tc>
                <a:tc>
                  <a:txBody>
                    <a:bodyPr/>
                    <a:lstStyle/>
                    <a:p>
                      <a:pPr marL="0" indent="0">
                        <a:buFont typeface="Arial" panose="020B0604020202020204" pitchFamily="34" charset="0"/>
                        <a:buNone/>
                      </a:pPr>
                      <a:r>
                        <a:rPr lang="en-US" sz="1600" dirty="0" smtClean="0"/>
                        <a:t>Change topology by removing branch from base case, then</a:t>
                      </a:r>
                    </a:p>
                    <a:p>
                      <a:pPr marL="0" indent="0">
                        <a:buFont typeface="Arial" panose="020B0604020202020204" pitchFamily="34" charset="0"/>
                        <a:buNone/>
                      </a:pPr>
                      <a:r>
                        <a:rPr lang="en-US" sz="1600" dirty="0" smtClean="0"/>
                        <a:t>run post-contingency power flow</a:t>
                      </a:r>
                    </a:p>
                    <a:p>
                      <a:pPr marL="285750" lvl="0" indent="-285750">
                        <a:buFont typeface="Arial" panose="020B0604020202020204" pitchFamily="34" charset="0"/>
                        <a:buChar char="•"/>
                      </a:pPr>
                      <a:r>
                        <a:rPr lang="en-US" sz="1600" dirty="0" smtClean="0"/>
                        <a:t>if there are violations, develop constraints and send to optimization engine to resolve</a:t>
                      </a:r>
                    </a:p>
                    <a:p>
                      <a:endParaRPr lang="en-US" sz="1600" dirty="0"/>
                    </a:p>
                  </a:txBody>
                  <a:tcPr/>
                </a:tc>
                <a:tc>
                  <a:txBody>
                    <a:bodyPr/>
                    <a:lstStyle/>
                    <a:p>
                      <a:r>
                        <a:rPr lang="en-US" sz="1600" dirty="0" smtClean="0"/>
                        <a:t>Same as real-time</a:t>
                      </a:r>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Same as real-time</a:t>
                      </a:r>
                    </a:p>
                    <a:p>
                      <a:endParaRPr lang="en-US" sz="160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501602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0" dirty="0" smtClean="0">
                <a:solidFill>
                  <a:schemeClr val="accent1"/>
                </a:solidFill>
              </a:rPr>
              <a:t>#2 DRNS_TB5</a:t>
            </a:r>
            <a:br>
              <a:rPr lang="en-US" b="0" dirty="0" smtClean="0">
                <a:solidFill>
                  <a:schemeClr val="accent1"/>
                </a:solidFill>
              </a:rPr>
            </a:br>
            <a:endParaRPr lang="en-US" b="0"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7</a:t>
            </a:fld>
            <a:endParaRPr lang="en-US"/>
          </a:p>
        </p:txBody>
      </p:sp>
      <p:pic>
        <p:nvPicPr>
          <p:cNvPr id="4" name="Picture 3"/>
          <p:cNvPicPr>
            <a:picLocks noChangeAspect="1"/>
          </p:cNvPicPr>
          <p:nvPr/>
        </p:nvPicPr>
        <p:blipFill>
          <a:blip r:embed="rId3"/>
          <a:stretch>
            <a:fillRect/>
          </a:stretch>
        </p:blipFill>
        <p:spPr>
          <a:xfrm>
            <a:off x="4175027" y="488273"/>
            <a:ext cx="4664173" cy="5881454"/>
          </a:xfrm>
          <a:prstGeom prst="rect">
            <a:avLst/>
          </a:prstGeom>
        </p:spPr>
      </p:pic>
      <p:pic>
        <p:nvPicPr>
          <p:cNvPr id="3" name="Picture 2"/>
          <p:cNvPicPr>
            <a:picLocks noChangeAspect="1"/>
          </p:cNvPicPr>
          <p:nvPr/>
        </p:nvPicPr>
        <p:blipFill>
          <a:blip r:embed="rId4"/>
          <a:stretch>
            <a:fillRect/>
          </a:stretch>
        </p:blipFill>
        <p:spPr>
          <a:xfrm>
            <a:off x="0" y="1124238"/>
            <a:ext cx="4571429" cy="4609524"/>
          </a:xfrm>
          <a:prstGeom prst="rect">
            <a:avLst/>
          </a:prstGeom>
        </p:spPr>
      </p:pic>
    </p:spTree>
    <p:extLst>
      <p:ext uri="{BB962C8B-B14F-4D97-AF65-F5344CB8AC3E}">
        <p14:creationId xmlns:p14="http://schemas.microsoft.com/office/powerpoint/2010/main" val="705523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dirty="0"/>
              <a:t>#2 DRNS_TB5 </a:t>
            </a:r>
            <a:r>
              <a:rPr lang="en-US" b="0" dirty="0" smtClean="0"/>
              <a:t>- Processing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89963959"/>
              </p:ext>
            </p:extLst>
          </p:nvPr>
        </p:nvGraphicFramePr>
        <p:xfrm>
          <a:off x="304800" y="820361"/>
          <a:ext cx="8534400" cy="5394960"/>
        </p:xfrm>
        <a:graphic>
          <a:graphicData uri="http://schemas.openxmlformats.org/drawingml/2006/table">
            <a:tbl>
              <a:tblPr firstRow="1" bandRow="1">
                <a:tableStyleId>{5C22544A-7EE6-4342-B048-85BDC9FD1C3A}</a:tableStyleId>
              </a:tblPr>
              <a:tblGrid>
                <a:gridCol w="1676400"/>
                <a:gridCol w="2590800"/>
                <a:gridCol w="2209800"/>
                <a:gridCol w="2057400"/>
              </a:tblGrid>
              <a:tr h="721619">
                <a:tc>
                  <a:txBody>
                    <a:bodyPr/>
                    <a:lstStyle/>
                    <a:p>
                      <a:r>
                        <a:rPr lang="en-US" sz="1600" dirty="0" err="1" smtClean="0"/>
                        <a:t>Outaged</a:t>
                      </a:r>
                      <a:r>
                        <a:rPr lang="en-US" sz="1600" baseline="0" dirty="0" smtClean="0"/>
                        <a:t> equipment</a:t>
                      </a:r>
                      <a:endParaRPr lang="en-US" sz="1600" dirty="0"/>
                    </a:p>
                  </a:txBody>
                  <a:tcPr/>
                </a:tc>
                <a:tc>
                  <a:txBody>
                    <a:bodyPr/>
                    <a:lstStyle/>
                    <a:p>
                      <a:r>
                        <a:rPr lang="en-US" sz="1600" dirty="0" smtClean="0"/>
                        <a:t>SCED</a:t>
                      </a:r>
                      <a:endParaRPr lang="en-US" sz="1600" dirty="0"/>
                    </a:p>
                  </a:txBody>
                  <a:tcPr/>
                </a:tc>
                <a:tc>
                  <a:txBody>
                    <a:bodyPr/>
                    <a:lstStyle/>
                    <a:p>
                      <a:r>
                        <a:rPr lang="en-US" sz="1600" dirty="0" smtClean="0"/>
                        <a:t>DAM</a:t>
                      </a:r>
                      <a:endParaRPr lang="en-US" sz="1600" dirty="0"/>
                    </a:p>
                  </a:txBody>
                  <a:tcPr/>
                </a:tc>
                <a:tc>
                  <a:txBody>
                    <a:bodyPr/>
                    <a:lstStyle/>
                    <a:p>
                      <a:r>
                        <a:rPr lang="en-US" sz="1600" dirty="0" smtClean="0"/>
                        <a:t>CRR</a:t>
                      </a:r>
                      <a:endParaRPr lang="en-US" sz="1600" dirty="0"/>
                    </a:p>
                  </a:txBody>
                  <a:tcPr/>
                </a:tc>
              </a:tr>
              <a:tr h="4673341">
                <a:tc>
                  <a:txBody>
                    <a:bodyPr/>
                    <a:lstStyle/>
                    <a:p>
                      <a:pPr marL="0" indent="0">
                        <a:buFont typeface="Arial" panose="020B0604020202020204" pitchFamily="34" charset="0"/>
                        <a:buNone/>
                      </a:pPr>
                      <a:r>
                        <a:rPr lang="en-US" sz="1200" b="1" u="sng" dirty="0" smtClean="0"/>
                        <a:t>Lines</a:t>
                      </a:r>
                    </a:p>
                    <a:p>
                      <a:pPr marL="285750" indent="-285750">
                        <a:buFont typeface="Arial" panose="020B0604020202020204" pitchFamily="34" charset="0"/>
                        <a:buChar char="•"/>
                      </a:pPr>
                      <a:r>
                        <a:rPr lang="en-US" sz="1200" dirty="0" smtClean="0"/>
                        <a:t>Tomball to Singleton 345 kV</a:t>
                      </a:r>
                    </a:p>
                    <a:p>
                      <a:pPr marL="285750" indent="-285750">
                        <a:buFont typeface="Arial" panose="020B0604020202020204" pitchFamily="34" charset="0"/>
                        <a:buChar char="•"/>
                      </a:pPr>
                      <a:r>
                        <a:rPr lang="en-US" sz="1200" dirty="0" err="1" smtClean="0"/>
                        <a:t>Kuykendahl</a:t>
                      </a:r>
                      <a:r>
                        <a:rPr lang="en-US" sz="1200" baseline="0" dirty="0" smtClean="0"/>
                        <a:t> to </a:t>
                      </a:r>
                      <a:r>
                        <a:rPr lang="en-US" sz="1200" baseline="0" dirty="0" err="1" smtClean="0"/>
                        <a:t>Rothwood</a:t>
                      </a:r>
                      <a:r>
                        <a:rPr lang="en-US" sz="1200" baseline="0" dirty="0" smtClean="0"/>
                        <a:t> 345 kV</a:t>
                      </a:r>
                    </a:p>
                    <a:p>
                      <a:pPr marL="285750" indent="-285750">
                        <a:buFont typeface="Arial" panose="020B0604020202020204" pitchFamily="34" charset="0"/>
                        <a:buChar char="•"/>
                      </a:pPr>
                      <a:r>
                        <a:rPr lang="en-US" sz="1200" baseline="0" dirty="0" err="1" smtClean="0"/>
                        <a:t>Kuykendahl</a:t>
                      </a:r>
                      <a:r>
                        <a:rPr lang="en-US" sz="1200" baseline="0" dirty="0" smtClean="0"/>
                        <a:t> to Roans Prairie 345 kV</a:t>
                      </a:r>
                      <a:endParaRPr lang="en-US" sz="1200" dirty="0" smtClean="0"/>
                    </a:p>
                    <a:p>
                      <a:r>
                        <a:rPr lang="en-US" sz="1200" b="1" u="sng" dirty="0" smtClean="0"/>
                        <a:t>Load</a:t>
                      </a:r>
                    </a:p>
                    <a:p>
                      <a:pPr marL="285750" indent="-285750">
                        <a:buFont typeface="Arial" panose="020B0604020202020204" pitchFamily="34" charset="0"/>
                        <a:buChar char="•"/>
                      </a:pPr>
                      <a:r>
                        <a:rPr lang="en-US" sz="1200" dirty="0" err="1" smtClean="0"/>
                        <a:t>Kuykendahl</a:t>
                      </a:r>
                      <a:r>
                        <a:rPr lang="en-US" sz="1200" baseline="0" dirty="0" smtClean="0"/>
                        <a:t> 345 kV KDL_TR2 ~45 MW</a:t>
                      </a:r>
                    </a:p>
                    <a:p>
                      <a:pPr marL="0" indent="0">
                        <a:buFont typeface="Arial" panose="020B0604020202020204" pitchFamily="34" charset="0"/>
                        <a:buNone/>
                      </a:pPr>
                      <a:r>
                        <a:rPr lang="en-US" sz="1200" b="1" u="sng" dirty="0" smtClean="0"/>
                        <a:t>Series Device</a:t>
                      </a:r>
                    </a:p>
                    <a:p>
                      <a:pPr marL="285750" indent="-285750">
                        <a:buFont typeface="Arial" panose="020B0604020202020204" pitchFamily="34" charset="0"/>
                        <a:buChar char="•"/>
                      </a:pPr>
                      <a:r>
                        <a:rPr lang="en-US" sz="1200" b="0" u="none" dirty="0" smtClean="0"/>
                        <a:t>KDLTAP74_1</a:t>
                      </a:r>
                      <a:endParaRPr lang="en-US" sz="1200" b="0" u="none" dirty="0"/>
                    </a:p>
                  </a:txBody>
                  <a:tcPr/>
                </a:tc>
                <a:tc>
                  <a:txBody>
                    <a:bodyPr/>
                    <a:lstStyle/>
                    <a:p>
                      <a:pPr marL="0" indent="0">
                        <a:buFont typeface="Arial" panose="020B0604020202020204" pitchFamily="34" charset="0"/>
                        <a:buNone/>
                      </a:pPr>
                      <a:r>
                        <a:rPr lang="en-US" sz="1200" dirty="0" smtClean="0"/>
                        <a:t>Change topology by removing branch from base case</a:t>
                      </a:r>
                      <a:r>
                        <a:rPr lang="en-US" sz="1200" baseline="0" dirty="0" smtClean="0"/>
                        <a:t> </a:t>
                      </a:r>
                      <a:endParaRPr lang="en-US" sz="1200" dirty="0" smtClean="0"/>
                    </a:p>
                    <a:p>
                      <a:pPr marL="285750" indent="-285750">
                        <a:buFont typeface="Arial" panose="020B0604020202020204" pitchFamily="34" charset="0"/>
                        <a:buChar char="•"/>
                      </a:pPr>
                      <a:r>
                        <a:rPr lang="en-US" sz="1200" dirty="0" smtClean="0"/>
                        <a:t>If load rollover scheme available, implement load roll over.</a:t>
                      </a:r>
                    </a:p>
                    <a:p>
                      <a:pPr marL="285750" indent="-285750">
                        <a:buFont typeface="Arial" panose="020B0604020202020204" pitchFamily="34" charset="0"/>
                        <a:buChar char="•"/>
                      </a:pPr>
                      <a:r>
                        <a:rPr lang="en-US" sz="1200" dirty="0" smtClean="0"/>
                        <a:t>If load rollover not available then this load is lost and post contingency power flow will back generators to meet adjusted load.</a:t>
                      </a:r>
                    </a:p>
                    <a:p>
                      <a:pPr marL="0" indent="0">
                        <a:buFont typeface="Arial" panose="020B0604020202020204" pitchFamily="34" charset="0"/>
                        <a:buNone/>
                      </a:pPr>
                      <a:r>
                        <a:rPr lang="en-US" sz="1200" dirty="0" smtClean="0"/>
                        <a:t>If there are violations (after SPS/RAS</a:t>
                      </a:r>
                      <a:r>
                        <a:rPr lang="en-US" sz="1200" baseline="0" dirty="0" smtClean="0"/>
                        <a:t> processing)</a:t>
                      </a:r>
                      <a:r>
                        <a:rPr lang="en-US" sz="1200" dirty="0" smtClean="0"/>
                        <a:t>,</a:t>
                      </a:r>
                      <a:r>
                        <a:rPr lang="en-US" sz="1200" baseline="0" dirty="0" smtClean="0"/>
                        <a:t> </a:t>
                      </a:r>
                      <a:r>
                        <a:rPr lang="en-US" sz="1200" dirty="0" smtClean="0"/>
                        <a:t>develop constraints and send to optimization engine to resolve</a:t>
                      </a:r>
                    </a:p>
                    <a:p>
                      <a:endParaRPr lang="en-US" sz="1200" dirty="0"/>
                    </a:p>
                  </a:txBody>
                  <a:tcPr/>
                </a:tc>
                <a:tc>
                  <a:txBody>
                    <a:bodyPr/>
                    <a:lstStyle/>
                    <a:p>
                      <a:r>
                        <a:rPr lang="en-US" sz="1200" dirty="0" smtClean="0"/>
                        <a:t>Change topology by removing branch from base case</a:t>
                      </a:r>
                    </a:p>
                    <a:p>
                      <a:pPr marL="285750" indent="-285750">
                        <a:buFont typeface="Arial" panose="020B0604020202020204" pitchFamily="34" charset="0"/>
                        <a:buChar char="•"/>
                      </a:pPr>
                      <a:r>
                        <a:rPr lang="en-US" sz="1200" dirty="0" smtClean="0"/>
                        <a:t>If load rollover scheme available,  implement load rollover.</a:t>
                      </a:r>
                    </a:p>
                    <a:p>
                      <a:pPr marL="285750" indent="-285750">
                        <a:buFont typeface="Arial" panose="020B0604020202020204" pitchFamily="34" charset="0"/>
                        <a:buChar char="•"/>
                      </a:pPr>
                      <a:r>
                        <a:rPr lang="en-US" sz="1200" dirty="0" smtClean="0"/>
                        <a:t>If load rollover not available then this load is redistributed to all other loads in the same load zone.</a:t>
                      </a:r>
                    </a:p>
                    <a:p>
                      <a:pPr marL="285750" indent="-285750">
                        <a:buFont typeface="Arial" panose="020B0604020202020204" pitchFamily="34" charset="0"/>
                        <a:buChar char="•"/>
                      </a:pPr>
                      <a:r>
                        <a:rPr lang="en-US" sz="1200" dirty="0" smtClean="0"/>
                        <a:t>Load Zone Shift Factors impacted by LDFs adjusted by load rollover or redistribution</a:t>
                      </a:r>
                      <a:r>
                        <a:rPr lang="en-US" sz="1200" baseline="0" dirty="0" smtClean="0"/>
                        <a:t> to all other loads in Load Zone</a:t>
                      </a:r>
                      <a:endParaRPr lang="en-US" sz="1200" dirty="0" smtClean="0"/>
                    </a:p>
                    <a:p>
                      <a:r>
                        <a:rPr lang="en-US" sz="1200" dirty="0" smtClean="0"/>
                        <a:t>Run post-contingency power flow, if there are violations (after DAM SPS/RAS</a:t>
                      </a:r>
                      <a:r>
                        <a:rPr lang="en-US" sz="1200" baseline="0" dirty="0" smtClean="0"/>
                        <a:t> processing)</a:t>
                      </a:r>
                      <a:r>
                        <a:rPr lang="en-US" sz="1200" dirty="0" smtClean="0"/>
                        <a:t>,</a:t>
                      </a:r>
                      <a:r>
                        <a:rPr lang="en-US" sz="1200" baseline="0" dirty="0" smtClean="0"/>
                        <a:t> </a:t>
                      </a:r>
                      <a:r>
                        <a:rPr lang="en-US" sz="1200" dirty="0" smtClean="0"/>
                        <a:t>develop constraints and send to optimization engine to resolve</a:t>
                      </a:r>
                    </a:p>
                    <a:p>
                      <a:endParaRPr lang="en-US" sz="12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Same as DAM, except doesn’t implement load</a:t>
                      </a:r>
                      <a:r>
                        <a:rPr lang="en-US" sz="1200" baseline="0" dirty="0" smtClean="0"/>
                        <a:t> rollover.</a:t>
                      </a:r>
                      <a:endParaRPr lang="en-US" sz="1200" dirty="0" smtClean="0"/>
                    </a:p>
                    <a:p>
                      <a:endParaRPr lang="en-US" sz="1200" dirty="0"/>
                    </a:p>
                  </a:txBody>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3586369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b="0" dirty="0" smtClean="0">
                <a:solidFill>
                  <a:schemeClr val="accent1"/>
                </a:solidFill>
              </a:rPr>
              <a:t>#3 Liston to Bates</a:t>
            </a:r>
            <a:br>
              <a:rPr lang="en-US" b="0" dirty="0" smtClean="0">
                <a:solidFill>
                  <a:schemeClr val="accent1"/>
                </a:solidFill>
              </a:rPr>
            </a:br>
            <a:endParaRPr lang="en-US" b="0" dirty="0">
              <a:solidFill>
                <a:schemeClr val="accent1"/>
              </a:solidFill>
            </a:endParaRP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pic>
        <p:nvPicPr>
          <p:cNvPr id="3" name="Picture 2"/>
          <p:cNvPicPr>
            <a:picLocks noChangeAspect="1"/>
          </p:cNvPicPr>
          <p:nvPr/>
        </p:nvPicPr>
        <p:blipFill>
          <a:blip r:embed="rId3"/>
          <a:stretch>
            <a:fillRect/>
          </a:stretch>
        </p:blipFill>
        <p:spPr>
          <a:xfrm>
            <a:off x="381000" y="1295400"/>
            <a:ext cx="5443314" cy="4311104"/>
          </a:xfrm>
          <a:prstGeom prst="rect">
            <a:avLst/>
          </a:prstGeom>
        </p:spPr>
      </p:pic>
    </p:spTree>
    <p:extLst>
      <p:ext uri="{BB962C8B-B14F-4D97-AF65-F5344CB8AC3E}">
        <p14:creationId xmlns:p14="http://schemas.microsoft.com/office/powerpoint/2010/main" val="33089031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infopath/2007/PartnerControls"/>
    <ds:schemaRef ds:uri="http://schemas.microsoft.com/office/2006/metadata/properties"/>
    <ds:schemaRef ds:uri="c34af464-7aa1-4edd-9be4-83dffc1cb926"/>
    <ds:schemaRef ds:uri="http://schemas.microsoft.com/office/2006/documentManagement/types"/>
    <ds:schemaRef ds:uri="http://purl.org/dc/terms/"/>
    <ds:schemaRef ds:uri="http://purl.org/dc/dcmitype/"/>
    <ds:schemaRef ds:uri="http://www.w3.org/XML/1998/namespace"/>
    <ds:schemaRef ds:uri="http://schemas.openxmlformats.org/package/2006/metadata/core-propertie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4926</TotalTime>
  <Words>1284</Words>
  <Application>Microsoft Office PowerPoint</Application>
  <PresentationFormat>On-screen Show (4:3)</PresentationFormat>
  <Paragraphs>188</Paragraphs>
  <Slides>15</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15</vt:i4>
      </vt:variant>
    </vt:vector>
  </HeadingPairs>
  <TitlesOfParts>
    <vt:vector size="21" baseType="lpstr">
      <vt:lpstr>Arial</vt:lpstr>
      <vt:lpstr>Calibri</vt:lpstr>
      <vt:lpstr>Cambria Math</vt:lpstr>
      <vt:lpstr>1_Custom Design</vt:lpstr>
      <vt:lpstr>Office Theme</vt:lpstr>
      <vt:lpstr>Custom Design</vt:lpstr>
      <vt:lpstr>PowerPoint Presentation</vt:lpstr>
      <vt:lpstr>Agenda</vt:lpstr>
      <vt:lpstr>Purpose of contingency analysis</vt:lpstr>
      <vt:lpstr>SPS/RAS Processing</vt:lpstr>
      <vt:lpstr>#1 Mercers Gap Switch to Comanche Switch</vt:lpstr>
      <vt:lpstr>#1 Mercers Gap Switch to Comanche Switch - Processing</vt:lpstr>
      <vt:lpstr>#2 DRNS_TB5 </vt:lpstr>
      <vt:lpstr>#2 DRNS_TB5 - Processing</vt:lpstr>
      <vt:lpstr>#3 Liston to Bates </vt:lpstr>
      <vt:lpstr>#3 Liston to Bates - Processing</vt:lpstr>
      <vt:lpstr>#3 Liston to Bates - Processing</vt:lpstr>
      <vt:lpstr>#4 STP Unit 2 - Processing</vt:lpstr>
      <vt:lpstr>Summary of Contingency Processing</vt:lpstr>
      <vt:lpstr>Summary of Contingency Processing - continued</vt:lpstr>
      <vt:lpstr>Calculation of “Pickup”</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Moorty, Sai</cp:lastModifiedBy>
  <cp:revision>87</cp:revision>
  <cp:lastPrinted>2016-01-21T20:53:15Z</cp:lastPrinted>
  <dcterms:created xsi:type="dcterms:W3CDTF">2016-01-21T15:20:31Z</dcterms:created>
  <dcterms:modified xsi:type="dcterms:W3CDTF">2017-06-26T21:31:54Z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