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7"/>
  </p:notesMasterIdLst>
  <p:handoutMasterIdLst>
    <p:handoutMasterId r:id="rId18"/>
  </p:handoutMasterIdLst>
  <p:sldIdLst>
    <p:sldId id="260" r:id="rId6"/>
    <p:sldId id="278" r:id="rId7"/>
    <p:sldId id="269" r:id="rId8"/>
    <p:sldId id="272" r:id="rId9"/>
    <p:sldId id="288" r:id="rId10"/>
    <p:sldId id="285" r:id="rId11"/>
    <p:sldId id="283" r:id="rId12"/>
    <p:sldId id="286" r:id="rId13"/>
    <p:sldId id="281" r:id="rId14"/>
    <p:sldId id="282" r:id="rId15"/>
    <p:sldId id="287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7" d="100"/>
          <a:sy n="67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01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46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32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52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current_guides/53525/02-010117.doc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334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UFLS Workshop Discussion #3</a:t>
            </a:r>
            <a:endParaRPr lang="en-US" sz="2000" b="1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Matt Mereness</a:t>
            </a:r>
          </a:p>
          <a:p>
            <a:r>
              <a:rPr lang="en-US" dirty="0" smtClean="0"/>
              <a:t>Director of Compliance </a:t>
            </a:r>
          </a:p>
          <a:p>
            <a:endParaRPr lang="en-US" dirty="0"/>
          </a:p>
          <a:p>
            <a:r>
              <a:rPr lang="en-US" dirty="0" smtClean="0"/>
              <a:t>June 28,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72200" y="1447800"/>
            <a:ext cx="990600" cy="760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1444437"/>
            <a:ext cx="990600" cy="764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1448471"/>
            <a:ext cx="990600" cy="7536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9000" y="1458966"/>
            <a:ext cx="990600" cy="7699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5015" y="1458966"/>
            <a:ext cx="990600" cy="743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49653" y="1916096"/>
            <a:ext cx="444893" cy="2925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rgbClr val="FF0000"/>
                </a:solidFill>
              </a:rPr>
              <a:t>LR = 1MW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Content Placeholder 1"/>
          <p:cNvSpPr>
            <a:spLocks noGrp="1"/>
          </p:cNvSpPr>
          <p:nvPr>
            <p:ph idx="1"/>
          </p:nvPr>
        </p:nvSpPr>
        <p:spPr>
          <a:xfrm>
            <a:off x="381000" y="2650451"/>
            <a:ext cx="8398042" cy="10071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smtClean="0"/>
              <a:t>ERCOT assumption in Planning and Operations: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System Load at 60Hz		= 100 MW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9600" y="121920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1981200" y="121920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#2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553904" y="1224352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#4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352800" y="1247001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97154" y="119668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#5</a:t>
            </a:r>
            <a:endParaRPr lang="en-US" sz="1200" dirty="0"/>
          </a:p>
        </p:txBody>
      </p:sp>
      <p:sp>
        <p:nvSpPr>
          <p:cNvPr id="25" name="Rectangle 24"/>
          <p:cNvSpPr/>
          <p:nvPr/>
        </p:nvSpPr>
        <p:spPr>
          <a:xfrm>
            <a:off x="6424774" y="1909641"/>
            <a:ext cx="485451" cy="2925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rgbClr val="FF0000"/>
                </a:solidFill>
              </a:rPr>
              <a:t>LR = 10MW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990761" y="784743"/>
            <a:ext cx="1803066" cy="409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TDSP</a:t>
            </a:r>
            <a:endParaRPr lang="en-US" dirty="0"/>
          </a:p>
        </p:txBody>
      </p:sp>
      <p:cxnSp>
        <p:nvCxnSpPr>
          <p:cNvPr id="28" name="Elbow Connector 27"/>
          <p:cNvCxnSpPr>
            <a:stCxn id="26" idx="2"/>
            <a:endCxn id="8" idx="0"/>
          </p:cNvCxnSpPr>
          <p:nvPr/>
        </p:nvCxnSpPr>
        <p:spPr>
          <a:xfrm rot="16200000" flipH="1">
            <a:off x="4507345" y="579682"/>
            <a:ext cx="249704" cy="14798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endCxn id="7" idx="0"/>
          </p:cNvCxnSpPr>
          <p:nvPr/>
        </p:nvCxnSpPr>
        <p:spPr>
          <a:xfrm>
            <a:off x="3878833" y="1071125"/>
            <a:ext cx="2788667" cy="37667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6" idx="1"/>
            <a:endCxn id="11" idx="0"/>
          </p:cNvCxnSpPr>
          <p:nvPr/>
        </p:nvCxnSpPr>
        <p:spPr>
          <a:xfrm rot="10800000" flipV="1">
            <a:off x="1060315" y="989738"/>
            <a:ext cx="1930446" cy="46922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26" idx="2"/>
            <a:endCxn id="9" idx="0"/>
          </p:cNvCxnSpPr>
          <p:nvPr/>
        </p:nvCxnSpPr>
        <p:spPr>
          <a:xfrm rot="5400000">
            <a:off x="3095628" y="651805"/>
            <a:ext cx="253738" cy="133959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16200000" flipH="1">
            <a:off x="3770086" y="1310847"/>
            <a:ext cx="264234" cy="320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178914" y="1865979"/>
            <a:ext cx="35618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489404" y="1828800"/>
            <a:ext cx="35618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20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Content Placeholder 1"/>
          <p:cNvSpPr txBox="1">
            <a:spLocks/>
          </p:cNvSpPr>
          <p:nvPr/>
        </p:nvSpPr>
        <p:spPr>
          <a:xfrm>
            <a:off x="381000" y="3657600"/>
            <a:ext cx="8398042" cy="1905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System Load in EEA3 or 59.7	= 100 – </a:t>
            </a:r>
            <a:r>
              <a:rPr lang="en-US" sz="1800" dirty="0" smtClean="0">
                <a:solidFill>
                  <a:srgbClr val="FF0000"/>
                </a:solidFill>
              </a:rPr>
              <a:t>11MW LR  </a:t>
            </a:r>
            <a:r>
              <a:rPr lang="en-US" sz="1800" dirty="0" smtClean="0"/>
              <a:t>= 89 MW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#1 armed at 59.3 	= 20MW shed (20/89 = 22%)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#2 armed at 58.9 	= 20MW shed (20/89 = 22%)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#3 armed at 58.5 	= 20MW shed (20/89 = 22%)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820479" y="1371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Load 19MW</a:t>
            </a:r>
          </a:p>
          <a:p>
            <a:r>
              <a:rPr lang="en-US" sz="1400" b="1" dirty="0" smtClean="0">
                <a:solidFill>
                  <a:srgbClr val="FF0000"/>
                </a:solidFill>
              </a:rPr>
              <a:t>----------------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96000" y="1371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Load 10MW</a:t>
            </a:r>
          </a:p>
          <a:p>
            <a:r>
              <a:rPr lang="en-US" sz="1400" b="1" dirty="0" smtClean="0">
                <a:solidFill>
                  <a:srgbClr val="FF0000"/>
                </a:solidFill>
              </a:rPr>
              <a:t>-----------------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79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3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Potential Load Resource data to be provided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TDSP shown on Registration Form</a:t>
            </a:r>
          </a:p>
          <a:p>
            <a:pPr lvl="1"/>
            <a:r>
              <a:rPr lang="en-US" sz="1600" dirty="0"/>
              <a:t>TDSP Duns</a:t>
            </a:r>
          </a:p>
          <a:p>
            <a:r>
              <a:rPr lang="en-US" sz="2000" dirty="0"/>
              <a:t>From the Load Resource Asset Registration Form</a:t>
            </a:r>
          </a:p>
          <a:p>
            <a:pPr lvl="1"/>
            <a:r>
              <a:rPr lang="en-US" sz="1600" dirty="0"/>
              <a:t>Dispatch Asset Code</a:t>
            </a:r>
          </a:p>
          <a:p>
            <a:pPr lvl="1"/>
            <a:r>
              <a:rPr lang="en-US" sz="1600" dirty="0"/>
              <a:t>ESIID (Load Resources for NOIEs will have a non-settlement ESIID)</a:t>
            </a:r>
          </a:p>
          <a:p>
            <a:pPr lvl="1"/>
            <a:r>
              <a:rPr lang="en-US" sz="1600" dirty="0"/>
              <a:t>Station the Load Resource is mapped to in the Network Operations Model</a:t>
            </a:r>
          </a:p>
          <a:p>
            <a:pPr lvl="1"/>
            <a:r>
              <a:rPr lang="en-US" sz="1600" dirty="0"/>
              <a:t>PTI Number</a:t>
            </a:r>
          </a:p>
          <a:p>
            <a:pPr lvl="1"/>
            <a:r>
              <a:rPr lang="en-US" sz="1600" dirty="0"/>
              <a:t>Transmission Transformer Load Name</a:t>
            </a:r>
          </a:p>
          <a:p>
            <a:pPr lvl="1"/>
            <a:r>
              <a:rPr lang="en-US" sz="1600" dirty="0"/>
              <a:t>Maximum Registered Interruptible Load</a:t>
            </a:r>
          </a:p>
          <a:p>
            <a:endParaRPr lang="en-US" sz="2000" dirty="0"/>
          </a:p>
          <a:p>
            <a:r>
              <a:rPr lang="en-US" sz="2000" dirty="0"/>
              <a:t>Historical Data </a:t>
            </a:r>
            <a:r>
              <a:rPr lang="en-US" sz="2000" dirty="0" smtClean="0"/>
              <a:t>(more analysis needed)</a:t>
            </a:r>
            <a:endParaRPr lang="en-US" sz="2000" dirty="0"/>
          </a:p>
          <a:p>
            <a:pPr lvl="1"/>
            <a:r>
              <a:rPr lang="en-US" sz="1600" dirty="0"/>
              <a:t>Average hourly RRS Responsibility for LR during a predefined date </a:t>
            </a:r>
            <a:r>
              <a:rPr lang="en-US" sz="1600" dirty="0" smtClean="0"/>
              <a:t>range</a:t>
            </a:r>
            <a:endParaRPr lang="en-US" sz="1600" dirty="0"/>
          </a:p>
          <a:p>
            <a:pPr lvl="1"/>
            <a:r>
              <a:rPr lang="en-US" sz="1600" dirty="0"/>
              <a:t>Maximum RRS Responsibility during the same time period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72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UFLS Discussion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Antitrust </a:t>
            </a:r>
            <a:r>
              <a:rPr lang="en-US" sz="2000" dirty="0" smtClean="0"/>
              <a:t>Admonition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Recap of Workshops #1 &amp; 2</a:t>
            </a:r>
          </a:p>
          <a:p>
            <a:pPr lvl="1"/>
            <a:r>
              <a:rPr lang="en-US" sz="1600" dirty="0" smtClean="0"/>
              <a:t>Background </a:t>
            </a:r>
            <a:r>
              <a:rPr lang="en-US" sz="1600" dirty="0"/>
              <a:t>on issues </a:t>
            </a:r>
            <a:r>
              <a:rPr lang="en-US" sz="1600" dirty="0" smtClean="0"/>
              <a:t>being </a:t>
            </a:r>
            <a:r>
              <a:rPr lang="en-US" sz="1600" dirty="0"/>
              <a:t>considered regarding the UFLS Compliance Survey and the Operations/Planning expectations </a:t>
            </a:r>
          </a:p>
          <a:p>
            <a:endParaRPr lang="en-US" sz="2000" dirty="0" smtClean="0"/>
          </a:p>
          <a:p>
            <a:r>
              <a:rPr lang="en-US" sz="2000" dirty="0" smtClean="0"/>
              <a:t>Workshop #3 Goals</a:t>
            </a:r>
          </a:p>
          <a:p>
            <a:pPr lvl="1"/>
            <a:r>
              <a:rPr lang="en-US" sz="1600" dirty="0"/>
              <a:t>ERCOT to discuss follow-up items</a:t>
            </a:r>
          </a:p>
          <a:p>
            <a:pPr lvl="1"/>
            <a:r>
              <a:rPr lang="en-US" sz="1600" dirty="0" smtClean="0"/>
              <a:t>Market Participants to consider draft NOGRR</a:t>
            </a:r>
          </a:p>
          <a:p>
            <a:pPr lvl="1"/>
            <a:endParaRPr lang="en-US" sz="2000" dirty="0"/>
          </a:p>
          <a:p>
            <a:r>
              <a:rPr lang="en-US" sz="2000" dirty="0" smtClean="0"/>
              <a:t>Appendix </a:t>
            </a:r>
          </a:p>
          <a:p>
            <a:pPr lvl="1"/>
            <a:r>
              <a:rPr lang="en-US" sz="1600" dirty="0"/>
              <a:t>NERC requirement excerpt</a:t>
            </a:r>
          </a:p>
          <a:p>
            <a:pPr lvl="1"/>
            <a:r>
              <a:rPr lang="en-US" sz="1600" dirty="0"/>
              <a:t>UFLS examples</a:t>
            </a:r>
          </a:p>
          <a:p>
            <a:pPr lvl="1"/>
            <a:r>
              <a:rPr lang="en-US" sz="1600" dirty="0"/>
              <a:t>Potential Load Resource data to provide</a:t>
            </a:r>
          </a:p>
          <a:p>
            <a:pPr lvl="1"/>
            <a:endParaRPr lang="en-US" sz="16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8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Recap- Background on UFLS Survey Requirement</a:t>
            </a:r>
            <a:endParaRPr lang="en-US" sz="2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1675" y="30940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95600"/>
            <a:ext cx="8037322" cy="241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1"/>
          <p:cNvSpPr>
            <a:spLocks noGrp="1"/>
          </p:cNvSpPr>
          <p:nvPr>
            <p:ph idx="1"/>
          </p:nvPr>
        </p:nvSpPr>
        <p:spPr>
          <a:xfrm>
            <a:off x="266700" y="1043779"/>
            <a:ext cx="8686800" cy="5052221"/>
          </a:xfrm>
        </p:spPr>
        <p:txBody>
          <a:bodyPr>
            <a:normAutofit/>
          </a:bodyPr>
          <a:lstStyle/>
          <a:p>
            <a:r>
              <a:rPr lang="en-US" sz="1800" dirty="0" smtClean="0"/>
              <a:t>ERCOT Compliance coordinates </a:t>
            </a:r>
            <a:r>
              <a:rPr lang="en-US" sz="1800" dirty="0"/>
              <a:t>and </a:t>
            </a:r>
            <a:r>
              <a:rPr lang="en-US" sz="1800" dirty="0" smtClean="0"/>
              <a:t>conducts </a:t>
            </a:r>
            <a:r>
              <a:rPr lang="en-US" sz="1800" dirty="0"/>
              <a:t>an annual survey </a:t>
            </a:r>
            <a:r>
              <a:rPr lang="en-US" sz="1800" dirty="0" smtClean="0"/>
              <a:t>with </a:t>
            </a:r>
            <a:r>
              <a:rPr lang="en-US" sz="1800" dirty="0"/>
              <a:t>the TSPs and DSPs to ensure that the required automatic under-frequency load shed circuits </a:t>
            </a:r>
            <a:r>
              <a:rPr lang="en-US" sz="1800" dirty="0" smtClean="0"/>
              <a:t>are </a:t>
            </a:r>
            <a:r>
              <a:rPr lang="en-US" sz="1800" dirty="0"/>
              <a:t>configured to provide the appropriate load relief in an under-frequency event as required by table below from </a:t>
            </a:r>
            <a:r>
              <a:rPr lang="en-US" sz="1800" dirty="0">
                <a:hlinkClick r:id="rId3"/>
              </a:rPr>
              <a:t>Operating Guides 2.6.1(1</a:t>
            </a:r>
            <a:r>
              <a:rPr lang="en-US" sz="1800" dirty="0" smtClean="0">
                <a:hlinkClick r:id="rId3"/>
              </a:rPr>
              <a:t>) </a:t>
            </a:r>
            <a:r>
              <a:rPr lang="en-US" sz="1800" dirty="0"/>
              <a:t>Requirements for Under-Frequency Load </a:t>
            </a:r>
            <a:r>
              <a:rPr lang="en-US" sz="1800" dirty="0" smtClean="0"/>
              <a:t>Shedding:</a:t>
            </a:r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2016 results were 7.2% / 12.2% / 12.6%  for total of 31.23% </a:t>
            </a:r>
          </a:p>
          <a:p>
            <a:endParaRPr lang="en-US" sz="1800" dirty="0" smtClean="0"/>
          </a:p>
          <a:p>
            <a:endParaRPr lang="en-US" sz="2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7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066800"/>
            <a:ext cx="8839200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ERCOT Compliance was asked at OWG in 2016 about clarifying the assumptions for measurement of UFLS in the survey, as well as emerging operational concerns.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u="sng" dirty="0" smtClean="0"/>
              <a:t>For reference:</a:t>
            </a:r>
          </a:p>
          <a:p>
            <a:r>
              <a:rPr lang="en-US" sz="1600" dirty="0" smtClean="0"/>
              <a:t>NERC </a:t>
            </a:r>
            <a:r>
              <a:rPr lang="en-US" sz="1600" dirty="0"/>
              <a:t>Requirements reflect </a:t>
            </a:r>
            <a:r>
              <a:rPr lang="en-US" sz="1600" dirty="0" smtClean="0"/>
              <a:t>Planning Coordinator shall </a:t>
            </a:r>
            <a:r>
              <a:rPr lang="en-US" sz="1600" dirty="0"/>
              <a:t>have a </a:t>
            </a:r>
            <a:r>
              <a:rPr lang="en-US" sz="1600" dirty="0" smtClean="0"/>
              <a:t>“</a:t>
            </a:r>
            <a:r>
              <a:rPr lang="en-US" sz="1600" dirty="0"/>
              <a:t>UFLS program </a:t>
            </a:r>
            <a:r>
              <a:rPr lang="en-US" sz="1600" dirty="0" smtClean="0"/>
              <a:t>design”  </a:t>
            </a:r>
          </a:p>
          <a:p>
            <a:pPr lvl="1"/>
            <a:r>
              <a:rPr lang="en-US" sz="1200" dirty="0" smtClean="0"/>
              <a:t>See Appendix for NERC details</a:t>
            </a:r>
          </a:p>
          <a:p>
            <a:r>
              <a:rPr lang="en-US" sz="1600" dirty="0" smtClean="0"/>
              <a:t>Operating Guide 2.6.1 is the design of ERCOT Automatic Load Shedding</a:t>
            </a:r>
          </a:p>
          <a:p>
            <a:pPr lvl="1"/>
            <a:r>
              <a:rPr lang="en-US" sz="1200" dirty="0" smtClean="0"/>
              <a:t>In </a:t>
            </a:r>
            <a:r>
              <a:rPr lang="en-US" sz="1200" dirty="0"/>
              <a:t>effect since </a:t>
            </a:r>
            <a:r>
              <a:rPr lang="en-US" sz="1200" dirty="0" smtClean="0"/>
              <a:t>zonal </a:t>
            </a:r>
            <a:r>
              <a:rPr lang="en-US" sz="1200" dirty="0"/>
              <a:t>Operating Guides in 2010</a:t>
            </a:r>
          </a:p>
          <a:p>
            <a:pPr marL="0" lvl="0" indent="0">
              <a:buNone/>
            </a:pPr>
            <a:endParaRPr lang="en-US" sz="1600" dirty="0" smtClean="0"/>
          </a:p>
          <a:p>
            <a:pPr marL="0" lvl="0" indent="0">
              <a:buNone/>
            </a:pPr>
            <a:r>
              <a:rPr lang="en-US" sz="1600" u="sng" dirty="0" smtClean="0"/>
              <a:t>Issues:</a:t>
            </a:r>
          </a:p>
          <a:p>
            <a:pPr lvl="0"/>
            <a:r>
              <a:rPr lang="en-US" sz="1600" dirty="0" smtClean="0"/>
              <a:t>For the survey just reviewed, current </a:t>
            </a:r>
            <a:r>
              <a:rPr lang="en-US" sz="1600" dirty="0" err="1" smtClean="0"/>
              <a:t>OpGuide</a:t>
            </a:r>
            <a:r>
              <a:rPr lang="en-US" sz="1600" dirty="0" smtClean="0"/>
              <a:t> language reflects the approach of “</a:t>
            </a:r>
            <a:r>
              <a:rPr lang="en-US" sz="1400" dirty="0"/>
              <a:t>At least 25% of the ERCOT System Load </a:t>
            </a:r>
            <a:r>
              <a:rPr lang="en-US" sz="1400" u="sng" dirty="0">
                <a:solidFill>
                  <a:srgbClr val="FF0000"/>
                </a:solidFill>
              </a:rPr>
              <a:t>that is not equipped with high-set under-frequency </a:t>
            </a:r>
            <a:r>
              <a:rPr lang="en-US" sz="1400" u="sng" dirty="0" smtClean="0">
                <a:solidFill>
                  <a:srgbClr val="FF0000"/>
                </a:solidFill>
              </a:rPr>
              <a:t>relays</a:t>
            </a:r>
            <a:r>
              <a:rPr lang="en-US" sz="1400" dirty="0" smtClean="0"/>
              <a:t> shall </a:t>
            </a:r>
            <a:r>
              <a:rPr lang="en-US" sz="1400" dirty="0"/>
              <a:t>be equipped at all times with provisions for automatic under-frequency load shedding.</a:t>
            </a:r>
            <a:r>
              <a:rPr lang="en-US" sz="1600" dirty="0" smtClean="0"/>
              <a:t>”</a:t>
            </a:r>
          </a:p>
          <a:p>
            <a:pPr lvl="1"/>
            <a:r>
              <a:rPr lang="en-US" sz="1200" dirty="0" smtClean="0"/>
              <a:t>Survey data collected does not identify or align circuits with Load Resources for exclusion</a:t>
            </a:r>
          </a:p>
          <a:p>
            <a:pPr lvl="0"/>
            <a:endParaRPr lang="en-US" sz="1600" dirty="0"/>
          </a:p>
          <a:p>
            <a:pPr lvl="0"/>
            <a:r>
              <a:rPr lang="en-US" sz="1600" dirty="0" smtClean="0"/>
              <a:t>There has also been some “double-counting” discussions over whether Load Resources that deploy at 59.7 Hz can be counted towards the UFLS response at 59.3Hz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Recap- Current Issues with UFLS (why being discussed)</a:t>
            </a:r>
            <a:endParaRPr lang="en-US" sz="2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1675" y="30940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4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066800"/>
            <a:ext cx="8839200" cy="4724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Key discussions to date</a:t>
            </a:r>
          </a:p>
          <a:p>
            <a:pPr lvl="1"/>
            <a:r>
              <a:rPr lang="en-US" sz="1600" dirty="0" smtClean="0"/>
              <a:t>Recognize there are at least two scenarios of UFLS being activated</a:t>
            </a:r>
          </a:p>
          <a:p>
            <a:pPr lvl="2"/>
            <a:r>
              <a:rPr lang="en-US" sz="1200" dirty="0" smtClean="0"/>
              <a:t>Sudden event: normal day but then significant loss of generation (starting point of 60Hz and no LR deployed)</a:t>
            </a:r>
          </a:p>
          <a:p>
            <a:pPr lvl="2"/>
            <a:r>
              <a:rPr lang="en-US" sz="1200" dirty="0" smtClean="0"/>
              <a:t>Slow-burn event: system is in emergency operations (EEA2), LR deployed, and then loss of generation </a:t>
            </a:r>
          </a:p>
          <a:p>
            <a:pPr lvl="1"/>
            <a:r>
              <a:rPr lang="en-US" sz="1600" dirty="0" smtClean="0"/>
              <a:t>In both cases, need for 25% of armed UFLS to arrest frequency</a:t>
            </a:r>
          </a:p>
          <a:p>
            <a:pPr lvl="1"/>
            <a:r>
              <a:rPr lang="en-US" sz="1600" dirty="0" smtClean="0"/>
              <a:t>ERCOT view that as frequency drops from 60 to 59.7 to 59.3, that the measurement of 25% response is tied to what the Load was when crossing 59.3 and initiating UFLS levels.</a:t>
            </a:r>
          </a:p>
          <a:p>
            <a:pPr lvl="1"/>
            <a:r>
              <a:rPr lang="en-US" sz="1600" dirty="0" smtClean="0"/>
              <a:t>Agreement that annual Compliance survey measurement should align with expected Operations compliance (post event reports and analysis)</a:t>
            </a:r>
          </a:p>
          <a:p>
            <a:pPr lvl="1"/>
            <a:r>
              <a:rPr lang="en-US" sz="1600" dirty="0" smtClean="0"/>
              <a:t>ERCOT was asked about creating initial draft reflecting expectations </a:t>
            </a:r>
          </a:p>
          <a:p>
            <a:pPr lvl="2"/>
            <a:r>
              <a:rPr lang="en-US" sz="1200" dirty="0" smtClean="0"/>
              <a:t>Draft NOGRR created and reviewed briefly at April meting</a:t>
            </a:r>
          </a:p>
          <a:p>
            <a:pPr lvl="1"/>
            <a:r>
              <a:rPr lang="en-US" sz="1600" dirty="0" smtClean="0"/>
              <a:t>ERCOT asked about providing inventory of LRs in DSP footprint </a:t>
            </a:r>
          </a:p>
          <a:p>
            <a:pPr lvl="2"/>
            <a:r>
              <a:rPr lang="en-US" sz="1200" dirty="0" smtClean="0"/>
              <a:t>ERCOT noted this is in network model but can also be provided</a:t>
            </a:r>
          </a:p>
          <a:p>
            <a:pPr lvl="1"/>
            <a:r>
              <a:rPr lang="en-US" sz="1600" dirty="0" smtClean="0"/>
              <a:t>ERCOT asked about providing historical trends/deployments </a:t>
            </a:r>
          </a:p>
          <a:p>
            <a:pPr lvl="2"/>
            <a:r>
              <a:rPr lang="en-US" sz="1200" dirty="0" smtClean="0"/>
              <a:t>ERCOT offered to provide annually if market can agree how to summarize (min, max, </a:t>
            </a:r>
            <a:r>
              <a:rPr lang="en-US" sz="1200" dirty="0" err="1" smtClean="0"/>
              <a:t>avg</a:t>
            </a:r>
            <a:r>
              <a:rPr lang="en-US" sz="1200" dirty="0" smtClean="0"/>
              <a:t>, annual, hourly, </a:t>
            </a:r>
            <a:r>
              <a:rPr lang="en-US" sz="1200" dirty="0" err="1" smtClean="0"/>
              <a:t>etc</a:t>
            </a:r>
            <a:r>
              <a:rPr lang="en-US" sz="1200" dirty="0" smtClean="0"/>
              <a:t>)</a:t>
            </a:r>
          </a:p>
          <a:p>
            <a:pPr lvl="1"/>
            <a:endParaRPr lang="en-US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Recap- First two workshops</a:t>
            </a:r>
            <a:endParaRPr lang="en-US" sz="2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1675" y="30940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3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562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Today is review 3 action items from April meeting</a:t>
            </a:r>
          </a:p>
          <a:p>
            <a:pPr lvl="1"/>
            <a:r>
              <a:rPr lang="en-US" sz="1600" u="sng" dirty="0" smtClean="0"/>
              <a:t>Input from ERCOT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 smtClean="0">
                <a:solidFill>
                  <a:srgbClr val="FF0000"/>
                </a:solidFill>
              </a:rPr>
              <a:t>Is </a:t>
            </a:r>
            <a:r>
              <a:rPr lang="en-US" sz="1600" dirty="0">
                <a:solidFill>
                  <a:srgbClr val="FF0000"/>
                </a:solidFill>
              </a:rPr>
              <a:t>DSP the appropriate role/definition for compliance in the NOGRR? </a:t>
            </a:r>
            <a:endParaRPr lang="en-US" sz="1600" dirty="0" smtClean="0">
              <a:solidFill>
                <a:srgbClr val="FF0000"/>
              </a:solidFill>
            </a:endParaRPr>
          </a:p>
          <a:p>
            <a:pPr lvl="3"/>
            <a:r>
              <a:rPr lang="en-US" sz="1200" dirty="0" smtClean="0"/>
              <a:t>Consider whether TO is proper entity as the DSP agent (see ERCOT’s updated draft NOGRR)</a:t>
            </a:r>
          </a:p>
          <a:p>
            <a:pPr lvl="3"/>
            <a:r>
              <a:rPr lang="en-US" sz="1200" dirty="0" smtClean="0"/>
              <a:t>TO designation reflects current survey responses </a:t>
            </a:r>
          </a:p>
          <a:p>
            <a:pPr lvl="3">
              <a:buFont typeface="+mj-lt"/>
              <a:buAutoNum type="arabicPeriod"/>
            </a:pPr>
            <a:endParaRPr lang="en-US" sz="1200" dirty="0"/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 smtClean="0">
                <a:solidFill>
                  <a:srgbClr val="FF0000"/>
                </a:solidFill>
              </a:rPr>
              <a:t>Is </a:t>
            </a:r>
            <a:r>
              <a:rPr lang="en-US" sz="1600" dirty="0">
                <a:solidFill>
                  <a:srgbClr val="FF0000"/>
                </a:solidFill>
              </a:rPr>
              <a:t>it feasible (with a system change) for TSPs to receive real-time telemetry status of Load Resources from ERCOT? </a:t>
            </a:r>
            <a:endParaRPr lang="en-US" sz="1600" dirty="0" smtClean="0">
              <a:solidFill>
                <a:srgbClr val="FF0000"/>
              </a:solidFill>
            </a:endParaRPr>
          </a:p>
          <a:p>
            <a:pPr lvl="3"/>
            <a:r>
              <a:rPr lang="en-US" sz="1200" dirty="0" smtClean="0"/>
              <a:t>Yes, in a similar manner to how all generation is observable by TSPs in telemetry</a:t>
            </a:r>
          </a:p>
          <a:p>
            <a:pPr lvl="3"/>
            <a:r>
              <a:rPr lang="en-US" sz="1200" dirty="0" smtClean="0"/>
              <a:t>Project needed for configuration work to make available</a:t>
            </a:r>
          </a:p>
          <a:p>
            <a:pPr lvl="3"/>
            <a:r>
              <a:rPr lang="en-US" sz="1200" dirty="0" smtClean="0"/>
              <a:t>ERCOT still also open to providing an annual analysis of Load Resources</a:t>
            </a:r>
          </a:p>
          <a:p>
            <a:pPr lvl="3"/>
            <a:endParaRPr lang="en-US" sz="1200" dirty="0"/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 smtClean="0">
                <a:solidFill>
                  <a:srgbClr val="FF0000"/>
                </a:solidFill>
              </a:rPr>
              <a:t>Based </a:t>
            </a:r>
            <a:r>
              <a:rPr lang="en-US" sz="1600" dirty="0">
                <a:solidFill>
                  <a:srgbClr val="FF0000"/>
                </a:solidFill>
              </a:rPr>
              <a:t>on percentage of time individual Load Resources are armed, is there a probability approach that would best model expected Load Resources response to see if there is a </a:t>
            </a:r>
            <a:r>
              <a:rPr lang="en-US" sz="1600" dirty="0" smtClean="0">
                <a:solidFill>
                  <a:srgbClr val="FF0000"/>
                </a:solidFill>
              </a:rPr>
              <a:t>P90-type </a:t>
            </a:r>
            <a:r>
              <a:rPr lang="en-US" sz="1600" dirty="0">
                <a:solidFill>
                  <a:srgbClr val="FF0000"/>
                </a:solidFill>
              </a:rPr>
              <a:t>fit? </a:t>
            </a:r>
            <a:endParaRPr lang="en-US" sz="1600" dirty="0" smtClean="0">
              <a:solidFill>
                <a:srgbClr val="FF0000"/>
              </a:solidFill>
            </a:endParaRPr>
          </a:p>
          <a:p>
            <a:pPr lvl="3"/>
            <a:r>
              <a:rPr lang="en-US" sz="1200" dirty="0" smtClean="0"/>
              <a:t>ERCOT would like to discuss in more detail how this might work</a:t>
            </a:r>
          </a:p>
          <a:p>
            <a:pPr lvl="3"/>
            <a:endParaRPr lang="en-US" sz="1100" dirty="0" smtClean="0"/>
          </a:p>
          <a:p>
            <a:pPr lvl="1"/>
            <a:r>
              <a:rPr lang="en-US" sz="1600" u="sng" dirty="0" smtClean="0"/>
              <a:t>Input from Market Participants</a:t>
            </a:r>
          </a:p>
          <a:p>
            <a:pPr lvl="2"/>
            <a:r>
              <a:rPr lang="en-US" sz="1400" dirty="0" smtClean="0"/>
              <a:t>STEC comments on a </a:t>
            </a:r>
            <a:r>
              <a:rPr lang="en-US" sz="1400" dirty="0" smtClean="0"/>
              <a:t>P90 type probabilistic </a:t>
            </a:r>
            <a:r>
              <a:rPr lang="en-US" sz="1400" dirty="0" smtClean="0"/>
              <a:t>solution</a:t>
            </a:r>
          </a:p>
          <a:p>
            <a:pPr lvl="2"/>
            <a:r>
              <a:rPr lang="en-US" sz="1400" dirty="0" smtClean="0"/>
              <a:t>Potential concern over using DSP or TO as defined participant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Goals for this workshop</a:t>
            </a:r>
            <a:endParaRPr lang="en-US" sz="2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1675" y="30940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3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APPENDIX:</a:t>
            </a:r>
          </a:p>
          <a:p>
            <a:pPr>
              <a:buFontTx/>
              <a:buChar char="-"/>
            </a:pPr>
            <a:r>
              <a:rPr lang="en-US" sz="2000" dirty="0" smtClean="0"/>
              <a:t>NERC requirement excerpt</a:t>
            </a:r>
          </a:p>
          <a:p>
            <a:pPr>
              <a:buFontTx/>
              <a:buChar char="-"/>
            </a:pPr>
            <a:r>
              <a:rPr lang="en-US" sz="2000" dirty="0" smtClean="0"/>
              <a:t>UFLS examples</a:t>
            </a:r>
          </a:p>
          <a:p>
            <a:pPr>
              <a:buFontTx/>
              <a:buChar char="-"/>
            </a:pPr>
            <a:r>
              <a:rPr lang="en-US" sz="2000" dirty="0" smtClean="0"/>
              <a:t>Potential Load Resource data to provide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1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Appendix-</a:t>
            </a:r>
            <a:r>
              <a:rPr lang="en-US" dirty="0" smtClean="0"/>
              <a:t> NERC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b="1" dirty="0" smtClean="0"/>
              <a:t>NERC standard </a:t>
            </a:r>
            <a:r>
              <a:rPr lang="en-US" sz="1600" b="1" dirty="0"/>
              <a:t>PRC-006-2 — Automatic </a:t>
            </a:r>
            <a:r>
              <a:rPr lang="en-US" sz="1600" b="1" dirty="0" err="1"/>
              <a:t>Underfrequency</a:t>
            </a:r>
            <a:r>
              <a:rPr lang="en-US" sz="1600" b="1" dirty="0"/>
              <a:t> Load Shedding</a:t>
            </a:r>
            <a:r>
              <a:rPr lang="en-US" sz="1600" dirty="0" smtClean="0"/>
              <a:t>:</a:t>
            </a:r>
          </a:p>
          <a:p>
            <a:endParaRPr lang="en-US" sz="1600" dirty="0" smtClean="0"/>
          </a:p>
          <a:p>
            <a:r>
              <a:rPr lang="en-US" sz="1600" dirty="0" smtClean="0"/>
              <a:t>Requirement 9</a:t>
            </a:r>
            <a:r>
              <a:rPr lang="en-US" sz="1600" dirty="0"/>
              <a:t>. Each UFLS entity shall provide automatic tripping of Load in accordance with the </a:t>
            </a:r>
            <a:r>
              <a:rPr lang="en-US" sz="1600" dirty="0" smtClean="0">
                <a:solidFill>
                  <a:srgbClr val="FF0000"/>
                </a:solidFill>
              </a:rPr>
              <a:t>UFLS program </a:t>
            </a:r>
            <a:r>
              <a:rPr lang="en-US" sz="1600" dirty="0">
                <a:solidFill>
                  <a:srgbClr val="FF0000"/>
                </a:solidFill>
              </a:rPr>
              <a:t>design and schedule </a:t>
            </a:r>
            <a:r>
              <a:rPr lang="en-US" sz="1600" dirty="0"/>
              <a:t>for implementation, including any Corrective Action Plan</a:t>
            </a:r>
            <a:r>
              <a:rPr lang="en-US" sz="1600" dirty="0" smtClean="0"/>
              <a:t>, </a:t>
            </a:r>
            <a:r>
              <a:rPr lang="en-US" sz="1600" dirty="0" smtClean="0">
                <a:solidFill>
                  <a:srgbClr val="FF0000"/>
                </a:solidFill>
              </a:rPr>
              <a:t>as </a:t>
            </a:r>
            <a:r>
              <a:rPr lang="en-US" sz="1600" dirty="0">
                <a:solidFill>
                  <a:srgbClr val="FF0000"/>
                </a:solidFill>
              </a:rPr>
              <a:t>determined by its Planning Coordinator(s) in each Planning Coordinator area </a:t>
            </a:r>
            <a:r>
              <a:rPr lang="en-US" sz="1600" dirty="0" smtClean="0"/>
              <a:t>in which </a:t>
            </a:r>
            <a:r>
              <a:rPr lang="en-US" sz="1600" dirty="0"/>
              <a:t>it owns assets. [VRF: High][Time Horizon: Long-term Planning]</a:t>
            </a:r>
          </a:p>
          <a:p>
            <a:endParaRPr lang="en-US" sz="1600" dirty="0" smtClean="0"/>
          </a:p>
          <a:p>
            <a:r>
              <a:rPr lang="en-US" sz="1600" dirty="0" smtClean="0"/>
              <a:t>Measurement 9</a:t>
            </a:r>
            <a:r>
              <a:rPr lang="en-US" sz="1600" dirty="0"/>
              <a:t>. Each UFLS Entity shall have dated evidence such as spreadsheets summarizing </a:t>
            </a:r>
            <a:r>
              <a:rPr lang="en-US" sz="1600" dirty="0" smtClean="0"/>
              <a:t>feeder load </a:t>
            </a:r>
            <a:r>
              <a:rPr lang="en-US" sz="1600" dirty="0"/>
              <a:t>armed with UFLS relays, spreadsheets with UFLS relay settings, or other </a:t>
            </a:r>
            <a:r>
              <a:rPr lang="en-US" sz="1600" dirty="0" smtClean="0"/>
              <a:t>dated documentation </a:t>
            </a:r>
            <a:r>
              <a:rPr lang="en-US" sz="1600" dirty="0"/>
              <a:t>that it provided automatic tripping of load </a:t>
            </a:r>
            <a:r>
              <a:rPr lang="en-US" sz="1600" dirty="0">
                <a:solidFill>
                  <a:srgbClr val="FF0000"/>
                </a:solidFill>
              </a:rPr>
              <a:t>in accordance with the </a:t>
            </a:r>
            <a:r>
              <a:rPr lang="en-US" sz="1600" dirty="0" smtClean="0">
                <a:solidFill>
                  <a:srgbClr val="FF0000"/>
                </a:solidFill>
              </a:rPr>
              <a:t>UFLS program </a:t>
            </a:r>
            <a:r>
              <a:rPr lang="en-US" sz="1600" dirty="0">
                <a:solidFill>
                  <a:srgbClr val="FF0000"/>
                </a:solidFill>
              </a:rPr>
              <a:t>design</a:t>
            </a:r>
            <a:r>
              <a:rPr lang="en-US" sz="1600" dirty="0"/>
              <a:t> and schedule for </a:t>
            </a:r>
            <a:r>
              <a:rPr lang="en-US" sz="1600" dirty="0" smtClean="0"/>
              <a:t>implementation, </a:t>
            </a:r>
            <a:r>
              <a:rPr lang="en-US" sz="1600" dirty="0"/>
              <a:t>including any Corrective </a:t>
            </a:r>
            <a:r>
              <a:rPr lang="en-US" sz="1600" dirty="0" smtClean="0"/>
              <a:t>Action Plan</a:t>
            </a:r>
            <a:r>
              <a:rPr lang="en-US" sz="1600" dirty="0"/>
              <a:t>, per Requirement R9.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3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72200" y="1447800"/>
            <a:ext cx="990600" cy="760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1444437"/>
            <a:ext cx="990600" cy="764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1448471"/>
            <a:ext cx="990600" cy="7536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9000" y="1458966"/>
            <a:ext cx="990600" cy="7496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5015" y="1458966"/>
            <a:ext cx="990600" cy="743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Load  20MW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49653" y="1916096"/>
            <a:ext cx="444893" cy="2925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rgbClr val="FF0000"/>
                </a:solidFill>
              </a:rPr>
              <a:t>LR = 1MW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Content Placeholder 1"/>
          <p:cNvSpPr>
            <a:spLocks noGrp="1"/>
          </p:cNvSpPr>
          <p:nvPr>
            <p:ph idx="1"/>
          </p:nvPr>
        </p:nvSpPr>
        <p:spPr>
          <a:xfrm>
            <a:off x="381000" y="2650451"/>
            <a:ext cx="8398042" cy="10071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smtClean="0"/>
              <a:t>Current Annual Survey language could imply this methodology: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Actual System Load 		= 100 MW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9600" y="121920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1981200" y="121920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#2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553904" y="1224352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#4</a:t>
            </a:r>
            <a:endParaRPr lang="en-US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352800" y="1247001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97154" y="1196680"/>
            <a:ext cx="55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#5</a:t>
            </a:r>
            <a:endParaRPr lang="en-US" sz="1200" dirty="0"/>
          </a:p>
        </p:txBody>
      </p:sp>
      <p:sp>
        <p:nvSpPr>
          <p:cNvPr id="25" name="Rectangle 24"/>
          <p:cNvSpPr/>
          <p:nvPr/>
        </p:nvSpPr>
        <p:spPr>
          <a:xfrm>
            <a:off x="6424774" y="1909641"/>
            <a:ext cx="485451" cy="2925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rgbClr val="FF0000"/>
                </a:solidFill>
              </a:rPr>
              <a:t>LR = 10MW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990761" y="784743"/>
            <a:ext cx="1803066" cy="409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TDSP</a:t>
            </a:r>
            <a:endParaRPr lang="en-US" dirty="0"/>
          </a:p>
        </p:txBody>
      </p:sp>
      <p:cxnSp>
        <p:nvCxnSpPr>
          <p:cNvPr id="28" name="Elbow Connector 27"/>
          <p:cNvCxnSpPr>
            <a:stCxn id="26" idx="2"/>
            <a:endCxn id="8" idx="0"/>
          </p:cNvCxnSpPr>
          <p:nvPr/>
        </p:nvCxnSpPr>
        <p:spPr>
          <a:xfrm rot="16200000" flipH="1">
            <a:off x="4507345" y="579682"/>
            <a:ext cx="249704" cy="14798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endCxn id="7" idx="0"/>
          </p:cNvCxnSpPr>
          <p:nvPr/>
        </p:nvCxnSpPr>
        <p:spPr>
          <a:xfrm>
            <a:off x="3878833" y="1071125"/>
            <a:ext cx="2788667" cy="37667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6" idx="1"/>
            <a:endCxn id="11" idx="0"/>
          </p:cNvCxnSpPr>
          <p:nvPr/>
        </p:nvCxnSpPr>
        <p:spPr>
          <a:xfrm rot="10800000" flipV="1">
            <a:off x="1060315" y="989738"/>
            <a:ext cx="1930446" cy="46922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26" idx="2"/>
            <a:endCxn id="9" idx="0"/>
          </p:cNvCxnSpPr>
          <p:nvPr/>
        </p:nvCxnSpPr>
        <p:spPr>
          <a:xfrm rot="5400000">
            <a:off x="3095628" y="651805"/>
            <a:ext cx="253738" cy="133959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16200000" flipH="1">
            <a:off x="3770086" y="1310847"/>
            <a:ext cx="264234" cy="3200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044554" y="1438870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344333" y="1420485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Content Placeholder 1"/>
          <p:cNvSpPr txBox="1">
            <a:spLocks/>
          </p:cNvSpPr>
          <p:nvPr/>
        </p:nvSpPr>
        <p:spPr>
          <a:xfrm>
            <a:off x="381000" y="3657600"/>
            <a:ext cx="8398042" cy="1905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Survey System Load	 	= 100 – </a:t>
            </a:r>
            <a:r>
              <a:rPr lang="en-US" sz="1800" dirty="0" smtClean="0">
                <a:solidFill>
                  <a:srgbClr val="FF0000"/>
                </a:solidFill>
              </a:rPr>
              <a:t>40 (Feeders with any LR)</a:t>
            </a:r>
            <a:r>
              <a:rPr lang="en-US" sz="1800" dirty="0" smtClean="0"/>
              <a:t> = 60 MW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#1 armed at 59.3 	= 20MW shed (20/60 = 33%)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#2 armed at 58.9 	= 20MW shed (20/60 = 33%)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TDSP Breaker #3 armed at 58.5 	= 20MW shed (20/60 = 33%)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99455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c34af464-7aa1-4edd-9be4-83dffc1cb926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1154</TotalTime>
  <Words>1018</Words>
  <Application>Microsoft Office PowerPoint</Application>
  <PresentationFormat>On-screen Show (4:3)</PresentationFormat>
  <Paragraphs>170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PowerPoint Presentation</vt:lpstr>
      <vt:lpstr>UFLS Discussion outline</vt:lpstr>
      <vt:lpstr>Recap- Background on UFLS Survey Requirement</vt:lpstr>
      <vt:lpstr>Recap- Current Issues with UFLS (why being discussed)</vt:lpstr>
      <vt:lpstr>Recap- First two workshops</vt:lpstr>
      <vt:lpstr>Goals for this workshop</vt:lpstr>
      <vt:lpstr>PowerPoint Presentation</vt:lpstr>
      <vt:lpstr>Appendix- NERC Requirement</vt:lpstr>
      <vt:lpstr>Example</vt:lpstr>
      <vt:lpstr>Example</vt:lpstr>
      <vt:lpstr>Potential Load Resource data to be provided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Meeting 0621</cp:lastModifiedBy>
  <cp:revision>83</cp:revision>
  <cp:lastPrinted>2016-01-21T20:53:15Z</cp:lastPrinted>
  <dcterms:created xsi:type="dcterms:W3CDTF">2016-01-21T15:20:31Z</dcterms:created>
  <dcterms:modified xsi:type="dcterms:W3CDTF">2017-06-23T12:26:14Z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