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6"/>
  </p:notesMasterIdLst>
  <p:handoutMasterIdLst>
    <p:handoutMasterId r:id="rId27"/>
  </p:handoutMasterIdLst>
  <p:sldIdLst>
    <p:sldId id="260" r:id="rId7"/>
    <p:sldId id="258" r:id="rId8"/>
    <p:sldId id="291" r:id="rId9"/>
    <p:sldId id="302" r:id="rId10"/>
    <p:sldId id="296" r:id="rId11"/>
    <p:sldId id="303" r:id="rId12"/>
    <p:sldId id="314" r:id="rId13"/>
    <p:sldId id="315" r:id="rId14"/>
    <p:sldId id="316" r:id="rId15"/>
    <p:sldId id="317" r:id="rId16"/>
    <p:sldId id="304" r:id="rId17"/>
    <p:sldId id="305" r:id="rId18"/>
    <p:sldId id="306" r:id="rId19"/>
    <p:sldId id="307" r:id="rId20"/>
    <p:sldId id="310" r:id="rId21"/>
    <p:sldId id="311" r:id="rId22"/>
    <p:sldId id="319" r:id="rId23"/>
    <p:sldId id="312" r:id="rId24"/>
    <p:sldId id="318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990" autoAdjust="0"/>
  </p:normalViewPr>
  <p:slideViewPr>
    <p:cSldViewPr showGuides="1">
      <p:cViewPr varScale="1">
        <p:scale>
          <a:sx n="83" d="100"/>
          <a:sy n="83" d="100"/>
        </p:scale>
        <p:origin x="8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Top Ranked Drivers for ERCOT Grid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Drivers!$M$1</c:f>
              <c:strCache>
                <c:ptCount val="1"/>
                <c:pt idx="0">
                  <c:v>Rank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Drivers!$A$2:$A$11</c:f>
              <c:strCache>
                <c:ptCount val="10"/>
                <c:pt idx="0">
                  <c:v>New DC tie additions</c:v>
                </c:pt>
                <c:pt idx="1">
                  <c:v>Energy efficiency adoption</c:v>
                </c:pt>
                <c:pt idx="2">
                  <c:v>Growth in Demand Response</c:v>
                </c:pt>
                <c:pt idx="3">
                  <c:v>Global economic conditions</c:v>
                </c:pt>
                <c:pt idx="4">
                  <c:v>Crude oil prices</c:v>
                </c:pt>
                <c:pt idx="5">
                  <c:v>Weather conditions in Texas</c:v>
                </c:pt>
                <c:pt idx="6">
                  <c:v>Environmental regulations and Energy Policy</c:v>
                </c:pt>
                <c:pt idx="7">
                  <c:v>Capital costs for renewable energy</c:v>
                </c:pt>
                <c:pt idx="8">
                  <c:v>Natural gas prices</c:v>
                </c:pt>
                <c:pt idx="9">
                  <c:v>Texas economic conditions</c:v>
                </c:pt>
              </c:strCache>
            </c:strRef>
          </c:cat>
          <c:val>
            <c:numRef>
              <c:f>Drivers!$M$2:$M$11</c:f>
              <c:numCache>
                <c:formatCode>General</c:formatCode>
                <c:ptCount val="10"/>
                <c:pt idx="0">
                  <c:v>3.36</c:v>
                </c:pt>
                <c:pt idx="1">
                  <c:v>3.68</c:v>
                </c:pt>
                <c:pt idx="2">
                  <c:v>4.2300000000000004</c:v>
                </c:pt>
                <c:pt idx="3">
                  <c:v>4.32</c:v>
                </c:pt>
                <c:pt idx="4">
                  <c:v>4.59</c:v>
                </c:pt>
                <c:pt idx="5">
                  <c:v>4.7699999999999996</c:v>
                </c:pt>
                <c:pt idx="6">
                  <c:v>6.95</c:v>
                </c:pt>
                <c:pt idx="7">
                  <c:v>7.23</c:v>
                </c:pt>
                <c:pt idx="8">
                  <c:v>7.82</c:v>
                </c:pt>
                <c:pt idx="9">
                  <c:v>8.0500000000000007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6026832"/>
        <c:axId val="196367312"/>
      </c:barChart>
      <c:catAx>
        <c:axId val="196026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367312"/>
        <c:crosses val="autoZero"/>
        <c:auto val="1"/>
        <c:lblAlgn val="ctr"/>
        <c:lblOffset val="100"/>
        <c:noMultiLvlLbl val="0"/>
      </c:catAx>
      <c:valAx>
        <c:axId val="196367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02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Top sensitivities for 2018</a:t>
            </a:r>
            <a:r>
              <a:rPr lang="en-US" baseline="0" dirty="0"/>
              <a:t> LTSA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Sensitivities!$H$8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Sensitivities!$A$9:$A$13</c:f>
              <c:strCache>
                <c:ptCount val="5"/>
                <c:pt idx="0">
                  <c:v>Emission cost projections</c:v>
                </c:pt>
                <c:pt idx="1">
                  <c:v>Reserve margin</c:v>
                </c:pt>
                <c:pt idx="2">
                  <c:v>Capital cost projections</c:v>
                </c:pt>
                <c:pt idx="3">
                  <c:v>Natural gas price projections</c:v>
                </c:pt>
                <c:pt idx="4">
                  <c:v>Load projections</c:v>
                </c:pt>
              </c:strCache>
            </c:strRef>
          </c:cat>
          <c:val>
            <c:numRef>
              <c:f>Sensitivities!$H$9:$H$13</c:f>
              <c:numCache>
                <c:formatCode>General</c:formatCode>
                <c:ptCount val="5"/>
                <c:pt idx="0">
                  <c:v>2</c:v>
                </c:pt>
                <c:pt idx="1">
                  <c:v>2.5</c:v>
                </c:pt>
                <c:pt idx="2">
                  <c:v>2.91</c:v>
                </c:pt>
                <c:pt idx="3">
                  <c:v>3.68</c:v>
                </c:pt>
                <c:pt idx="4">
                  <c:v>3.91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5574456"/>
        <c:axId val="166952040"/>
      </c:barChart>
      <c:catAx>
        <c:axId val="195574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952040"/>
        <c:crosses val="autoZero"/>
        <c:auto val="1"/>
        <c:lblAlgn val="ctr"/>
        <c:lblOffset val="100"/>
        <c:noMultiLvlLbl val="0"/>
      </c:catAx>
      <c:valAx>
        <c:axId val="166952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74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05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47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34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091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40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59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3045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080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328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87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38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59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723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8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577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81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00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739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andeep.borkar@ercot.co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Priya.Ramasubbu@ercot.com" TargetMode="External"/><Relationship Id="rId4" Type="http://schemas.openxmlformats.org/officeDocument/2006/relationships/hyperlink" Target="mailto:douglas.murray@ercot.com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08868/LTSA_Input_Assumptions_Initial_Data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ontent/wcm/key_documents_lists/108868/051617_Gulen_-_ERCOT_LTSA_workshop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362200"/>
            <a:ext cx="510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LTSA Scenario Development Workshop</a:t>
            </a:r>
          </a:p>
          <a:p>
            <a:endParaRPr lang="en-US" sz="2800" b="1" dirty="0"/>
          </a:p>
          <a:p>
            <a:r>
              <a:rPr lang="en-US" sz="2000" dirty="0" smtClean="0"/>
              <a:t>Sandeep Borkar</a:t>
            </a:r>
          </a:p>
          <a:p>
            <a:endParaRPr lang="en-US" sz="2000" dirty="0"/>
          </a:p>
          <a:p>
            <a:r>
              <a:rPr lang="en-US" sz="2000" dirty="0" smtClean="0"/>
              <a:t>June 2017, RPG Meeting</a:t>
            </a:r>
            <a:endParaRPr lang="en-US" sz="2000" dirty="0"/>
          </a:p>
          <a:p>
            <a:endParaRPr lang="en-US" sz="2400" b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A</a:t>
            </a:r>
            <a:r>
              <a:rPr lang="en-US" dirty="0" smtClean="0"/>
              <a:t>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142232"/>
              </p:ext>
            </p:extLst>
          </p:nvPr>
        </p:nvGraphicFramePr>
        <p:xfrm>
          <a:off x="990600" y="1219200"/>
          <a:ext cx="6553200" cy="45720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32745"/>
                <a:gridCol w="1481855"/>
                <a:gridCol w="4038600"/>
              </a:tblGrid>
              <a:tr h="15240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General</a:t>
                      </a:r>
                      <a:endParaRPr lang="en-US" sz="2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Scenario Name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Scenario Name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Participants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participants for this particular workshop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524000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Sensitivities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any Sensitivities that should be considered when studying this scenario. Prioritize sensitivities.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81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</a:t>
            </a:r>
            <a:r>
              <a:rPr lang="en-US" dirty="0"/>
              <a:t>Assumptions: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060738"/>
              </p:ext>
            </p:extLst>
          </p:nvPr>
        </p:nvGraphicFramePr>
        <p:xfrm>
          <a:off x="1295400" y="1733550"/>
          <a:ext cx="6553200" cy="39243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32745"/>
                <a:gridCol w="2472455"/>
                <a:gridCol w="3048000"/>
              </a:tblGrid>
              <a:tr h="981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Load Forecasting</a:t>
                      </a:r>
                      <a:endParaRPr lang="en-US" sz="2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System Load Growth (Peak and Total Energy)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forecast of the one’s presented at the May RPG meeting would you recommend? Current forecast, High overall growth, Industrial Growth?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Geographic </a:t>
                      </a:r>
                      <a:r>
                        <a:rPr lang="en-US" sz="1400" u="none" strike="noStrike" dirty="0">
                          <a:effectLst/>
                        </a:rPr>
                        <a:t>distribution of load growth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Indicate geographic distribution: along I35 corridor, Houston, West Texas, Rural v/s Urban</a:t>
                      </a: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LNG export terminal additions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new LNG Terminals to be added? If so where and what size?</a:t>
                      </a: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 assumptions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weather year (90th percentile, 50th percentile etc.) should be considered for this scenario?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6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  <a:r>
              <a:rPr lang="en-US" dirty="0" smtClean="0"/>
              <a:t>Assumptions: cont.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110636"/>
              </p:ext>
            </p:extLst>
          </p:nvPr>
        </p:nvGraphicFramePr>
        <p:xfrm>
          <a:off x="1686683" y="1600199"/>
          <a:ext cx="5770634" cy="431959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909417"/>
                <a:gridCol w="2429741"/>
                <a:gridCol w="2431476"/>
              </a:tblGrid>
              <a:tr h="86391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Environmental Regulations/Energy </a:t>
                      </a:r>
                      <a:r>
                        <a:rPr lang="en-US" sz="2400" u="none" strike="noStrike" dirty="0">
                          <a:effectLst/>
                        </a:rPr>
                        <a:t>Policy</a:t>
                      </a:r>
                      <a:endParaRPr lang="en-US" sz="2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8" marR="8388" marT="8388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Environmental Regs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regulations to include: CSAPR, Regional Haze, CPP, MATS </a:t>
                      </a: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etc.. 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SO2 non-attainment zones</a:t>
                      </a:r>
                    </a:p>
                  </a:txBody>
                  <a:tcPr marL="8388" marR="8388" marT="8388" marB="0" anchor="ctr"/>
                </a:tc>
              </a:tr>
              <a:tr h="863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 Cost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Carbon and SO2 price for the scenario</a:t>
                      </a:r>
                    </a:p>
                  </a:txBody>
                  <a:tcPr marL="8388" marR="8388" marT="8388" marB="0" anchor="ctr"/>
                </a:tc>
              </a:tr>
              <a:tr h="863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Renewable incentives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Whether to extend PTC/ITC beyond its current life? Any new or other subsidies to model?</a:t>
                      </a:r>
                    </a:p>
                  </a:txBody>
                  <a:tcPr marL="8388" marR="8388" marT="8388" marB="0" anchor="ctr"/>
                </a:tc>
              </a:tr>
              <a:tr h="863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 margin mandates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reserve margins be mandated in this scenario? If so how much?</a:t>
                      </a:r>
                    </a:p>
                  </a:txBody>
                  <a:tcPr marL="8388" marR="8388" marT="8388" marB="0" anchor="ctr"/>
                </a:tc>
              </a:tr>
              <a:tr h="863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DC Tie additions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new DC ties be added to the </a:t>
                      </a: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scenario? 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so then define location and capacity.</a:t>
                      </a:r>
                    </a:p>
                  </a:txBody>
                  <a:tcPr marL="8388" marR="8388" marT="8388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7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  <a:r>
              <a:rPr lang="en-US" dirty="0" smtClean="0"/>
              <a:t>Assumptions</a:t>
            </a:r>
            <a:r>
              <a:rPr lang="en-US" dirty="0"/>
              <a:t>: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986187"/>
              </p:ext>
            </p:extLst>
          </p:nvPr>
        </p:nvGraphicFramePr>
        <p:xfrm>
          <a:off x="1219200" y="1752600"/>
          <a:ext cx="5848350" cy="2943225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905531"/>
                <a:gridCol w="1285219"/>
                <a:gridCol w="3657600"/>
              </a:tblGrid>
              <a:tr h="9810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End </a:t>
                      </a:r>
                      <a:r>
                        <a:rPr lang="en-US" sz="2400" u="none" strike="noStrike" dirty="0" smtClean="0">
                          <a:effectLst/>
                        </a:rPr>
                        <a:t>Use/Demand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Side Management</a:t>
                      </a:r>
                      <a:endParaRPr lang="en-US" sz="2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Distributed PV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much of the load will be served by </a:t>
                      </a: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Distributed 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PV? </a:t>
                      </a: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What's 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annual growth rate? Etc.</a:t>
                      </a: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 Growth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much load reduction would be accounted to EE? Annual growth rate?</a:t>
                      </a: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 Growth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much price responsive DR should be modeled?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97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  <a:r>
              <a:rPr lang="en-US" dirty="0" smtClean="0"/>
              <a:t>Assumptions</a:t>
            </a:r>
            <a:r>
              <a:rPr lang="en-US" dirty="0"/>
              <a:t>: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125973"/>
              </p:ext>
            </p:extLst>
          </p:nvPr>
        </p:nvGraphicFramePr>
        <p:xfrm>
          <a:off x="1066800" y="1676400"/>
          <a:ext cx="6553200" cy="196215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32745"/>
                <a:gridCol w="2243855"/>
                <a:gridCol w="3276600"/>
              </a:tblGrid>
              <a:tr h="9810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Alternative Generation</a:t>
                      </a:r>
                      <a:endParaRPr lang="en-US" sz="2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Renewable and storage capital cost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Specify capital cost projections - baseline or aggressive or muted growth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Limitation on renewable development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Any limitations on renewable (Wind and Solar) development in ERCOT grid? Annual caps? Caps on growth rate?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300421"/>
              </p:ext>
            </p:extLst>
          </p:nvPr>
        </p:nvGraphicFramePr>
        <p:xfrm>
          <a:off x="1066800" y="3928268"/>
          <a:ext cx="6553200" cy="196215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66800"/>
                <a:gridCol w="2209800"/>
                <a:gridCol w="3276600"/>
              </a:tblGrid>
              <a:tr h="9810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Fuel price forecast</a:t>
                      </a:r>
                      <a:endParaRPr lang="en-US" sz="2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NG price forecast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NG Price projections in 10 and 15 years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Coal price forecast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Coal Price projections in 10 and 15 years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75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 Schedule (tentative)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701369"/>
              </p:ext>
            </p:extLst>
          </p:nvPr>
        </p:nvGraphicFramePr>
        <p:xfrm>
          <a:off x="762000" y="1397000"/>
          <a:ext cx="73152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Draft LTSA Scope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2017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LTSA Workshop #1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May 2017 RPG Meeting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LTSA Workshop 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2017 RPG Meeting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Finalize</a:t>
                      </a:r>
                      <a:r>
                        <a:rPr lang="en-US" baseline="0" dirty="0" smtClean="0"/>
                        <a:t> scenarios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August 2017 RPG Meeting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Trends Gen expansion and Load forecasting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Quarter 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Trends transmission</a:t>
                      </a:r>
                      <a:r>
                        <a:rPr lang="en-US" baseline="0" dirty="0" smtClean="0"/>
                        <a:t> basecase ready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Quarter </a:t>
                      </a:r>
                      <a:r>
                        <a:rPr lang="en-US" baseline="0" dirty="0" smtClean="0"/>
                        <a:t> 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 expansion</a:t>
                      </a:r>
                      <a:r>
                        <a:rPr lang="en-US" baseline="0" dirty="0" smtClean="0"/>
                        <a:t> and Load forecasting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Quarter </a:t>
                      </a:r>
                      <a:r>
                        <a:rPr lang="en-US" dirty="0" smtClean="0"/>
                        <a:t>2018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Transmission Expansion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Quarter </a:t>
                      </a:r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8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15514" y="2973120"/>
            <a:ext cx="25146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>
                <a:solidFill>
                  <a:schemeClr val="accent1"/>
                </a:solidFill>
              </a:rPr>
              <a:t>?</a:t>
            </a:r>
            <a:endParaRPr lang="en-US" sz="23900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256571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Sandeep </a:t>
            </a:r>
            <a:r>
              <a:rPr lang="en-US" dirty="0">
                <a:solidFill>
                  <a:schemeClr val="tx2"/>
                </a:solidFill>
              </a:rPr>
              <a:t>Borkar</a:t>
            </a:r>
          </a:p>
          <a:p>
            <a:r>
              <a:rPr lang="en-US" dirty="0" smtClean="0">
                <a:hlinkClick r:id="rId3"/>
              </a:rPr>
              <a:t>S</a:t>
            </a:r>
            <a:r>
              <a:rPr lang="en-US" dirty="0" smtClean="0">
                <a:hlinkClick r:id="rId3"/>
              </a:rPr>
              <a:t>andeep.Borkar@ercot.com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512.248.6642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4343400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Doug Murray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hlinkClick r:id="rId4"/>
              </a:rPr>
              <a:t>D</a:t>
            </a:r>
            <a:r>
              <a:rPr lang="en-US" dirty="0" smtClean="0">
                <a:hlinkClick r:id="rId4"/>
              </a:rPr>
              <a:t>ouglas.Murray@ercot.com</a:t>
            </a:r>
            <a:endParaRPr lang="en-US" dirty="0"/>
          </a:p>
          <a:p>
            <a:r>
              <a:rPr lang="en-US" dirty="0">
                <a:solidFill>
                  <a:schemeClr val="tx2"/>
                </a:solidFill>
              </a:rPr>
              <a:t>512.248.6908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2731125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Julie Jin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hlinkClick r:id="rId3"/>
              </a:rPr>
              <a:t>Julie.Jin@ercot.com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512.248.3982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10100" y="1256571"/>
            <a:ext cx="33147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Priya Ramasubbu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hlinkClick r:id="rId5"/>
              </a:rPr>
              <a:t>Priya.Ramasubbu@ercot.com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512.248.4661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10100" y="2728845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Tim McGinnis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hlinkClick r:id="rId3"/>
              </a:rPr>
              <a:t>Tim.McGinnis@ercot.com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512.248.6642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1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819400"/>
            <a:ext cx="8610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Appendix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1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Forecasts and trends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388" y="1219200"/>
            <a:ext cx="8534400" cy="4319832"/>
          </a:xfrm>
        </p:spPr>
        <p:txBody>
          <a:bodyPr/>
          <a:lstStyle/>
          <a:p>
            <a:r>
              <a:rPr lang="en-US" sz="2000" dirty="0" smtClean="0"/>
              <a:t>ERCOT staff </a:t>
            </a:r>
            <a:r>
              <a:rPr lang="en-US" sz="2000" dirty="0"/>
              <a:t>research/presentations (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www.ercot.com/content/wcm/key_documents_lists/108868/LTSA_Input_Assumptions_Initial_Data.pptx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Oil and Gas Development presentation by Gurcan Gulen of Bureau of </a:t>
            </a:r>
            <a:r>
              <a:rPr lang="en-US" sz="2000" dirty="0"/>
              <a:t>Economic Geology (</a:t>
            </a:r>
            <a:r>
              <a:rPr lang="en-US" sz="2000" dirty="0">
                <a:hlinkClick r:id="rId4"/>
              </a:rPr>
              <a:t>http://www.ercot.com/content/wcm/key_documents_lists/108868/051617_Gulen_-_</a:t>
            </a:r>
            <a:r>
              <a:rPr lang="en-US" sz="2000" dirty="0" smtClean="0">
                <a:hlinkClick r:id="rId4"/>
              </a:rPr>
              <a:t>ERCOT_LTSA_workshop.pdf</a:t>
            </a:r>
            <a:r>
              <a:rPr lang="en-US" sz="2000" dirty="0" smtClean="0"/>
              <a:t>)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98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1143000"/>
          </a:xfrm>
        </p:spPr>
        <p:txBody>
          <a:bodyPr/>
          <a:lstStyle/>
          <a:p>
            <a:r>
              <a:rPr lang="en-US" dirty="0" smtClean="0"/>
              <a:t>Distributed PV: </a:t>
            </a:r>
            <a:r>
              <a:rPr lang="en-US" dirty="0"/>
              <a:t>P</a:t>
            </a:r>
            <a:r>
              <a:rPr lang="en-US" dirty="0" smtClean="0"/>
              <a:t>rojections v/s Potential Capacity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410199"/>
            <a:ext cx="8229600" cy="509833"/>
          </a:xfrm>
        </p:spPr>
        <p:txBody>
          <a:bodyPr/>
          <a:lstStyle/>
          <a:p>
            <a:r>
              <a:rPr lang="en-US" sz="1200" dirty="0" smtClean="0"/>
              <a:t>Chart is based on NREL Projections of 56.4 GW of Potential Capacity</a:t>
            </a:r>
            <a:endParaRPr lang="en-US" sz="1200" dirty="0"/>
          </a:p>
        </p:txBody>
      </p:sp>
      <p:pic>
        <p:nvPicPr>
          <p:cNvPr id="1026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7981951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021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685800"/>
            <a:ext cx="6858000" cy="5486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Agenda</a:t>
            </a:r>
          </a:p>
          <a:p>
            <a:r>
              <a:rPr lang="en-US" sz="2400" dirty="0"/>
              <a:t>Summary of LTSA Survey</a:t>
            </a:r>
          </a:p>
          <a:p>
            <a:r>
              <a:rPr lang="en-US" sz="2400" dirty="0"/>
              <a:t>Generation Expansion Methodology</a:t>
            </a:r>
          </a:p>
          <a:p>
            <a:r>
              <a:rPr lang="en-US" sz="2400" dirty="0"/>
              <a:t>Breakout sessions – scenario assumptions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LTSA: </a:t>
            </a:r>
            <a:r>
              <a:rPr lang="en-US" dirty="0"/>
              <a:t>Key drivers – survey responses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63290"/>
              </p:ext>
            </p:extLst>
          </p:nvPr>
        </p:nvGraphicFramePr>
        <p:xfrm>
          <a:off x="1143000" y="1066800"/>
          <a:ext cx="7010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07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LTSA: </a:t>
            </a:r>
            <a:r>
              <a:rPr lang="en-US" dirty="0"/>
              <a:t>Top sensitivities </a:t>
            </a:r>
            <a:r>
              <a:rPr lang="en-US" dirty="0" smtClean="0"/>
              <a:t>– </a:t>
            </a:r>
            <a:r>
              <a:rPr lang="en-US" dirty="0"/>
              <a:t>survey responses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863419"/>
              </p:ext>
            </p:extLst>
          </p:nvPr>
        </p:nvGraphicFramePr>
        <p:xfrm>
          <a:off x="1295400" y="1524000"/>
          <a:ext cx="6553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13527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2018 LTSA: Assumptions – survey responses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478752"/>
              </p:ext>
            </p:extLst>
          </p:nvPr>
        </p:nvGraphicFramePr>
        <p:xfrm>
          <a:off x="457200" y="1386682"/>
          <a:ext cx="8229600" cy="402351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56410"/>
                <a:gridCol w="1360799"/>
                <a:gridCol w="1289179"/>
                <a:gridCol w="1504040"/>
                <a:gridCol w="1217557"/>
                <a:gridCol w="1801615"/>
              </a:tblGrid>
              <a:tr h="4267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Most likely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smtClean="0">
                          <a:effectLst/>
                        </a:rPr>
                        <a:t>Least likely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Low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High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Notes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</a:tr>
              <a:tr h="864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NG Price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2017 EIA AEO average of HOG and Ref Case (6.10 </a:t>
                      </a:r>
                      <a:r>
                        <a:rPr lang="en-US" sz="1100" u="none" strike="noStrike" dirty="0" smtClean="0">
                          <a:effectLst/>
                        </a:rPr>
                        <a:t>$/MMBtu by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2033</a:t>
                      </a:r>
                      <a:r>
                        <a:rPr lang="en-US" sz="1100" u="none" strike="noStrike" dirty="0" smtClean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2017 EIA AEO Reference Case (7.23</a:t>
                      </a:r>
                      <a:r>
                        <a:rPr lang="en-US" sz="1100" u="none" strike="noStrike" dirty="0" smtClean="0">
                          <a:effectLst/>
                        </a:rPr>
                        <a:t>$/MMBtu </a:t>
                      </a:r>
                      <a:r>
                        <a:rPr lang="en-US" sz="1100" u="none" strike="noStrike" dirty="0">
                          <a:effectLst/>
                        </a:rPr>
                        <a:t>by 2033)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2017 EIA AEO High Oil and Gas production Case (4.97</a:t>
                      </a:r>
                      <a:r>
                        <a:rPr lang="en-US" sz="1100" u="none" strike="noStrike" dirty="0" smtClean="0">
                          <a:effectLst/>
                        </a:rPr>
                        <a:t>$/MMBtu </a:t>
                      </a:r>
                      <a:r>
                        <a:rPr lang="en-US" sz="1100" u="none" strike="noStrike" dirty="0">
                          <a:effectLst/>
                        </a:rPr>
                        <a:t>by 2033)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2017 EIA AEO Reference Case (7.23</a:t>
                      </a:r>
                      <a:r>
                        <a:rPr lang="en-US" sz="1100" u="none" strike="noStrike" dirty="0" smtClean="0">
                          <a:effectLst/>
                        </a:rPr>
                        <a:t>$/MMBtu </a:t>
                      </a:r>
                      <a:r>
                        <a:rPr lang="en-US" sz="1100" u="none" strike="noStrike" dirty="0">
                          <a:effectLst/>
                        </a:rPr>
                        <a:t>by 2033)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sub 4$ prices in 2033 for Current Trends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</a:tr>
              <a:tr h="505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EE adoption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Business as usual (0.25%/year)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Aggressive (1.5%/year)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Business as usual (0.25%/year)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Aggressive (1.5%/year)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</a:tr>
              <a:tr h="7107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Distributed PV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Mid-case scenario (12.3 GW by 2033)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Low cost renewable energy </a:t>
                      </a:r>
                      <a:r>
                        <a:rPr lang="en-US" sz="1100" u="none" strike="noStrike" dirty="0" smtClean="0">
                          <a:effectLst/>
                        </a:rPr>
                        <a:t>(</a:t>
                      </a:r>
                      <a:r>
                        <a:rPr lang="en-US" sz="1100" u="none" strike="noStrike" dirty="0">
                          <a:effectLst/>
                        </a:rPr>
                        <a:t>21.1 GW by 2033)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High cost renewable energy (2.5 GW by 2033)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Low cost renewable energy (21.1 GW by 2033)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 GW by 2033 for Current Trends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</a:tr>
              <a:tr h="2526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Carbon price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10$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&gt;30$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40$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</a:tr>
              <a:tr h="1263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Environmental Regulations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CPP, CSAPW, Regional Haze, MATS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SO2 regulation for non-attainment for SO2 around coal plants &amp; Carbon capture scenario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3" marR="8273" marT="827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8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Scenarios for 2018 LTSA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Current </a:t>
            </a:r>
            <a:r>
              <a:rPr lang="en-US" sz="2400" dirty="0" smtClean="0"/>
              <a:t>Trends</a:t>
            </a:r>
            <a:endParaRPr lang="en-US" sz="2400" dirty="0" smtClean="0"/>
          </a:p>
          <a:p>
            <a:r>
              <a:rPr lang="en-US" sz="2400" dirty="0" smtClean="0"/>
              <a:t>High </a:t>
            </a:r>
            <a:r>
              <a:rPr lang="en-US" sz="2400" dirty="0" smtClean="0"/>
              <a:t>Economic </a:t>
            </a:r>
            <a:r>
              <a:rPr lang="en-US" sz="2400" dirty="0"/>
              <a:t>G</a:t>
            </a:r>
            <a:r>
              <a:rPr lang="en-US" sz="2400" dirty="0" smtClean="0"/>
              <a:t>rowth </a:t>
            </a:r>
            <a:r>
              <a:rPr lang="en-US" sz="2400" dirty="0" smtClean="0"/>
              <a:t>along with growth in Industrial, LNG terminal and oil &amp; gas load</a:t>
            </a:r>
          </a:p>
          <a:p>
            <a:r>
              <a:rPr lang="en-US" sz="2400" dirty="0" smtClean="0"/>
              <a:t>High </a:t>
            </a:r>
            <a:r>
              <a:rPr lang="en-US" sz="2400" dirty="0" smtClean="0"/>
              <a:t>Cost </a:t>
            </a:r>
            <a:r>
              <a:rPr lang="en-US" sz="2400" dirty="0" smtClean="0"/>
              <a:t>of </a:t>
            </a:r>
            <a:r>
              <a:rPr lang="en-US" sz="2400" dirty="0" smtClean="0"/>
              <a:t>Renewables</a:t>
            </a:r>
            <a:endParaRPr lang="en-US" sz="2400" dirty="0" smtClean="0"/>
          </a:p>
          <a:p>
            <a:r>
              <a:rPr lang="en-US" sz="2400" dirty="0" smtClean="0"/>
              <a:t>High </a:t>
            </a:r>
            <a:r>
              <a:rPr lang="en-US" sz="2400" dirty="0" smtClean="0"/>
              <a:t>Renewable </a:t>
            </a:r>
            <a:r>
              <a:rPr lang="en-US" sz="2400" dirty="0"/>
              <a:t>P</a:t>
            </a:r>
            <a:r>
              <a:rPr lang="en-US" sz="2400" dirty="0" smtClean="0"/>
              <a:t>enetration </a:t>
            </a:r>
            <a:r>
              <a:rPr lang="en-US" sz="2400" dirty="0" smtClean="0"/>
              <a:t>with increase in Distributed PV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/>
              <a:t>Generation Expansion 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2362199"/>
          </a:xfrm>
        </p:spPr>
        <p:txBody>
          <a:bodyPr/>
          <a:lstStyle/>
          <a:p>
            <a:r>
              <a:rPr lang="en-US" altLang="en-US" sz="2400" dirty="0" smtClean="0"/>
              <a:t>Develop scenarios based on Stakeholder input</a:t>
            </a:r>
          </a:p>
          <a:p>
            <a:r>
              <a:rPr lang="en-US" altLang="en-US" sz="2400" dirty="0" smtClean="0"/>
              <a:t>Develop a list of potential sensitivities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Natural gas price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Capital costs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Load growth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Other</a:t>
            </a:r>
          </a:p>
          <a:p>
            <a:r>
              <a:rPr lang="en-US" altLang="en-US" sz="2400" dirty="0" smtClean="0"/>
              <a:t>Create matrix of potential model runs</a:t>
            </a:r>
          </a:p>
          <a:p>
            <a:r>
              <a:rPr lang="en-US" altLang="en-US" sz="2400" dirty="0" smtClean="0"/>
              <a:t>Run a new generation expansion for each potential run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Look for large changes in expansion results from the different sensitivities (including retirements)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Runs with large differences would be passed on for transmission analysis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25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/>
              <a:t>Generation Expansion Methodology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14300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matrix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752600"/>
            <a:ext cx="8179520" cy="415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00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/>
              <a:t>Breakout Sessions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3716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Signup sheets – used to create small breakout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Handouts – Input trends/forecasts presented in May RPG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Template – to organize assumptions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3</a:t>
            </a:r>
            <a:r>
              <a:rPr lang="en-US" sz="2400" dirty="0" smtClean="0"/>
              <a:t>0 Minutes per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Each group presents their scenario assumptions with a brief rationale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Thoughts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Rely on information backed by references for key assumptions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Think about “stretch” assumptions when appropriate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376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c34af464-7aa1-4edd-9be4-83dffc1cb926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8164</TotalTime>
  <Words>931</Words>
  <Application>Microsoft Office PowerPoint</Application>
  <PresentationFormat>On-screen Show (4:3)</PresentationFormat>
  <Paragraphs>205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2018 LTSA: Key drivers – survey responses</vt:lpstr>
      <vt:lpstr>2018 LTSA: Top sensitivities – survey responses</vt:lpstr>
      <vt:lpstr>2018 LTSA: Assumptions – survey responses</vt:lpstr>
      <vt:lpstr>Potential Scenarios for 2018 LTSA</vt:lpstr>
      <vt:lpstr>Generation Expansion Methodology</vt:lpstr>
      <vt:lpstr>Generation Expansion Methodology</vt:lpstr>
      <vt:lpstr>Breakout Sessions</vt:lpstr>
      <vt:lpstr>Scenario Assumptions</vt:lpstr>
      <vt:lpstr>Scenario Assumptions: cont.</vt:lpstr>
      <vt:lpstr>Scenario Assumptions: cont.</vt:lpstr>
      <vt:lpstr>Scenario Assumptions: cont.</vt:lpstr>
      <vt:lpstr>Scenario Assumptions: cont.</vt:lpstr>
      <vt:lpstr>2018 LTSA Schedule (tentative)</vt:lpstr>
      <vt:lpstr>Questions</vt:lpstr>
      <vt:lpstr>Appendix</vt:lpstr>
      <vt:lpstr>Appendix: Forecasts and trends research</vt:lpstr>
      <vt:lpstr>Distributed PV: Projections v/s Potential Capacity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193</cp:revision>
  <cp:lastPrinted>2016-01-21T20:53:15Z</cp:lastPrinted>
  <dcterms:created xsi:type="dcterms:W3CDTF">2016-01-21T15:20:31Z</dcterms:created>
  <dcterms:modified xsi:type="dcterms:W3CDTF">2017-06-19T21:55:05Z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