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51" r:id="rId5"/>
    <p:sldMasterId id="2147483661" r:id="rId6"/>
    <p:sldMasterId id="2147483664" r:id="rId7"/>
  </p:sldMasterIdLst>
  <p:notesMasterIdLst>
    <p:notesMasterId r:id="rId16"/>
  </p:notesMasterIdLst>
  <p:handoutMasterIdLst>
    <p:handoutMasterId r:id="rId17"/>
  </p:handoutMasterIdLst>
  <p:sldIdLst>
    <p:sldId id="260" r:id="rId8"/>
    <p:sldId id="267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983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57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79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9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22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107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21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85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0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27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30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3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1071"/>
            <a:ext cx="5646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TDTMS</a:t>
            </a:r>
          </a:p>
          <a:p>
            <a:r>
              <a:rPr lang="en-US" b="1" dirty="0" err="1" smtClean="0"/>
              <a:t>MarkeTrak</a:t>
            </a:r>
            <a:r>
              <a:rPr lang="en-US" b="1" dirty="0" smtClean="0"/>
              <a:t> Subtype Stats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June 21,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600" dirty="0" smtClean="0"/>
              <a:t>TDTMS has requested the following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 data for calendar year 2016: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Customer </a:t>
            </a:r>
            <a:r>
              <a:rPr lang="en-US" sz="1600" dirty="0" err="1" smtClean="0"/>
              <a:t>Recission</a:t>
            </a:r>
            <a:r>
              <a:rPr lang="en-US" sz="1600" dirty="0" smtClean="0"/>
              <a:t>: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/>
              <a:t>Analysis of elapsed time between </a:t>
            </a:r>
            <a:r>
              <a:rPr lang="en-US" sz="1200" dirty="0" smtClean="0"/>
              <a:t>completion of enrollment and submit date of </a:t>
            </a:r>
            <a:r>
              <a:rPr lang="en-US" sz="1200" dirty="0" err="1" smtClean="0"/>
              <a:t>MarkeTrak</a:t>
            </a:r>
            <a:r>
              <a:rPr lang="en-US" sz="1200" dirty="0" smtClean="0"/>
              <a:t> </a:t>
            </a:r>
            <a:r>
              <a:rPr lang="en-US" sz="1200" dirty="0" smtClean="0"/>
              <a:t>issue</a:t>
            </a:r>
            <a:endParaRPr lang="en-US" sz="12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Switch Hold Removal: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/>
              <a:t>2016 Issues Transitioned ‘</a:t>
            </a:r>
            <a:r>
              <a:rPr lang="en-US" sz="1200" i="1" dirty="0" smtClean="0"/>
              <a:t>Switch Hold Not Removed</a:t>
            </a:r>
            <a:r>
              <a:rPr lang="en-US" sz="1200" dirty="0" smtClean="0"/>
              <a:t>’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sz="800" dirty="0" smtClean="0"/>
              <a:t>Totals by TDSP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sz="800" dirty="0" smtClean="0"/>
              <a:t>Totals by CR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/>
              <a:t>2016 Issues Transitioned ‘</a:t>
            </a:r>
            <a:r>
              <a:rPr lang="en-US" sz="1200" i="1" dirty="0" err="1" smtClean="0"/>
              <a:t>Unexecutable</a:t>
            </a:r>
            <a:r>
              <a:rPr lang="en-US" sz="1200" dirty="0" smtClean="0"/>
              <a:t>’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sz="800" dirty="0" smtClean="0"/>
              <a:t>Totals by </a:t>
            </a:r>
            <a:r>
              <a:rPr lang="en-US" sz="800" dirty="0" err="1" smtClean="0"/>
              <a:t>Unexecutable</a:t>
            </a:r>
            <a:r>
              <a:rPr lang="en-US" sz="800" dirty="0" smtClean="0"/>
              <a:t> Reason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sz="800" dirty="0" smtClean="0"/>
              <a:t>TDSP breakout by highest volume </a:t>
            </a:r>
            <a:r>
              <a:rPr lang="en-US" sz="800" dirty="0" err="1" smtClean="0"/>
              <a:t>Unexecutable</a:t>
            </a:r>
            <a:r>
              <a:rPr lang="en-US" sz="800" dirty="0" smtClean="0"/>
              <a:t> Reason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sz="800" dirty="0" smtClean="0"/>
              <a:t>CR breakout by </a:t>
            </a:r>
            <a:r>
              <a:rPr lang="en-US" sz="800" dirty="0" err="1" smtClean="0"/>
              <a:t>Unexecutable</a:t>
            </a:r>
            <a:r>
              <a:rPr lang="en-US" sz="800" dirty="0" smtClean="0"/>
              <a:t> Reason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Usage &amp; Billing Missing: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/>
              <a:t>Update totals for 2016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/>
              <a:t>Total Issues and Average Completion Times by TDSP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/>
              <a:t>Totals by Tran Type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/>
              <a:t>CR Totals by Tran Type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lvl="2">
              <a:spcBef>
                <a:spcPts val="1200"/>
              </a:spcBef>
              <a:spcAft>
                <a:spcPts val="1200"/>
              </a:spcAft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endParaRPr lang="en-US" sz="1600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6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Customer Rescission – Time elapsed between completion of enrollment and </a:t>
            </a:r>
            <a:r>
              <a:rPr lang="en-US" dirty="0" err="1" smtClean="0"/>
              <a:t>MarkeTrak</a:t>
            </a:r>
            <a:r>
              <a:rPr lang="en-US" dirty="0"/>
              <a:t> </a:t>
            </a:r>
            <a:r>
              <a:rPr lang="en-US" dirty="0" smtClean="0"/>
              <a:t>issue submit date – June 2016 Data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33368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Total Submitted June 2016: </a:t>
            </a:r>
            <a:r>
              <a:rPr lang="en-US" sz="2400" dirty="0" smtClean="0">
                <a:solidFill>
                  <a:srgbClr val="FF0000"/>
                </a:solidFill>
              </a:rPr>
              <a:t>1,176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Average days from enrollment to issue submit date:  </a:t>
            </a:r>
            <a:r>
              <a:rPr lang="en-US" sz="2400" dirty="0" smtClean="0">
                <a:solidFill>
                  <a:srgbClr val="FF0000"/>
                </a:solidFill>
              </a:rPr>
              <a:t>5.34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300" dirty="0" smtClean="0"/>
              <a:t>Switch Hold Removal – 2016 Issues Transitioned </a:t>
            </a:r>
            <a:r>
              <a:rPr lang="en-US" sz="2300" i="1" dirty="0" smtClean="0"/>
              <a:t>Switch Hold Not Removed</a:t>
            </a:r>
            <a:endParaRPr lang="en-US" sz="2300" b="1" i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" y="1600200"/>
          <a:ext cx="3886200" cy="312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4480"/>
                <a:gridCol w="2331720"/>
              </a:tblGrid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TDSP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TOTAL NO. ISSUES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TDSP 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539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TDSP </a:t>
                      </a:r>
                      <a:r>
                        <a:rPr lang="en-US" sz="1800" u="none" strike="noStrike" dirty="0" smtClean="0">
                          <a:effectLst/>
                        </a:rPr>
                        <a:t>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360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TDSP </a:t>
                      </a:r>
                      <a:r>
                        <a:rPr lang="en-US" sz="1800" u="none" strike="noStrike" dirty="0" smtClean="0">
                          <a:effectLst/>
                        </a:rPr>
                        <a:t>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311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TDSP </a:t>
                      </a:r>
                      <a:r>
                        <a:rPr lang="en-US" sz="1800" u="none" strike="noStrike" dirty="0" smtClean="0">
                          <a:effectLst/>
                        </a:rPr>
                        <a:t>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TDSP 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TDSP </a:t>
                      </a:r>
                      <a:r>
                        <a:rPr lang="en-US" sz="1800" u="none" strike="noStrike" dirty="0" smtClean="0">
                          <a:effectLst/>
                        </a:rPr>
                        <a:t>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TDSP 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983872"/>
              </p:ext>
            </p:extLst>
          </p:nvPr>
        </p:nvGraphicFramePr>
        <p:xfrm>
          <a:off x="4724400" y="1600200"/>
          <a:ext cx="3956189" cy="3366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3811"/>
                <a:gridCol w="3202378"/>
              </a:tblGrid>
              <a:tr h="2175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TOTAL NO. ISSUES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111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 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1</a:t>
                      </a:r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  <a:tr h="217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Other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18" marR="7018" marT="701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08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300" dirty="0" smtClean="0"/>
              <a:t>Switch Hold Removal – 2016 Issues Transitioned </a:t>
            </a:r>
            <a:r>
              <a:rPr lang="en-US" sz="2300" i="1" dirty="0" err="1" smtClean="0"/>
              <a:t>Unexecutable</a:t>
            </a:r>
            <a:endParaRPr lang="en-US" sz="2300" b="1" i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066800" y="1331542"/>
          <a:ext cx="6324600" cy="4253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  <a:gridCol w="2133600"/>
              </a:tblGrid>
              <a:tr h="387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TDSP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TOTAL NO. ISSUES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424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5332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15224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155128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17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  <a:latin typeface="+mn-lt"/>
                        </a:rPr>
                        <a:t>Unexecutable</a:t>
                      </a: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 Reason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TOTAL NO. ISSUES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48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Documentation Invalid/Incomplete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287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82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No Switch Hold Pending on this ESIID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209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Customer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Assoc.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with Current Occupant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272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Issue Should not be Submitted by 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0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300" dirty="0" smtClean="0"/>
              <a:t>Switch Hold Removal – 2016 Issues Transitioned </a:t>
            </a:r>
            <a:r>
              <a:rPr lang="en-US" sz="2300" i="1" dirty="0" err="1" smtClean="0"/>
              <a:t>Unexecutable</a:t>
            </a:r>
            <a:endParaRPr lang="en-US" sz="2300" b="1" i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04800" y="1104220"/>
          <a:ext cx="8458200" cy="1105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/>
                <a:gridCol w="624840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TDSP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DOCUMENTATION</a:t>
                      </a:r>
                      <a:r>
                        <a:rPr lang="en-US" sz="1400" b="1" u="none" strike="noStrike" baseline="0" dirty="0" smtClean="0">
                          <a:effectLst/>
                          <a:latin typeface="+mn-lt"/>
                        </a:rPr>
                        <a:t> INVALID/INCOMPLETE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756" marR="7756" marT="7756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" y="2362200"/>
          <a:ext cx="8459561" cy="3714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/>
                <a:gridCol w="1447800"/>
                <a:gridCol w="100584"/>
                <a:gridCol w="531813"/>
                <a:gridCol w="1197764"/>
                <a:gridCol w="100584"/>
                <a:gridCol w="938192"/>
                <a:gridCol w="1475824"/>
                <a:gridCol w="100584"/>
                <a:gridCol w="549170"/>
                <a:gridCol w="1483846"/>
              </a:tblGrid>
              <a:tr h="285994">
                <a:tc gridSpan="11"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u="none" strike="noStrike" dirty="0">
                          <a:effectLst/>
                        </a:rPr>
                        <a:t>TOP 10 CR VOLUME TRANSITIONED BY UNEXECUTABLE REASON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2" marR="7152" marT="715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CR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Documentation 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Invalid/Incomplete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2" marR="7152" marT="715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No Switch Hold </a:t>
                      </a: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Pending 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ESIID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7152" marR="7152" marT="715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CR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Customer </a:t>
                      </a: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Assoc. w/Current 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Occupant 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7152" marR="7152" marT="7152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CR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Issue Should not be Submitted by </a:t>
                      </a: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ROR</a:t>
                      </a:r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7152" marR="7152" marT="7152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111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111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 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61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Usage &amp; Billing - Missing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Total Submitted 2016:  </a:t>
            </a:r>
            <a:r>
              <a:rPr lang="en-US" sz="2400" dirty="0" smtClean="0">
                <a:solidFill>
                  <a:srgbClr val="FF0000"/>
                </a:solidFill>
              </a:rPr>
              <a:t>8,180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No. issues transitioned ‘</a:t>
            </a:r>
            <a:r>
              <a:rPr lang="en-US" sz="2400" i="1" dirty="0" smtClean="0"/>
              <a:t>Complete</a:t>
            </a:r>
            <a:r>
              <a:rPr lang="en-US" sz="2400" dirty="0" smtClean="0"/>
              <a:t>’:  </a:t>
            </a:r>
            <a:r>
              <a:rPr lang="en-US" sz="2400" dirty="0" smtClean="0">
                <a:solidFill>
                  <a:srgbClr val="FF0000"/>
                </a:solidFill>
              </a:rPr>
              <a:t>6,348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No. issues transitioned ‘</a:t>
            </a:r>
            <a:r>
              <a:rPr lang="en-US" sz="2400" i="1" dirty="0" err="1"/>
              <a:t>Unexecutable</a:t>
            </a:r>
            <a:r>
              <a:rPr lang="en-US" sz="2400" dirty="0"/>
              <a:t>’:  </a:t>
            </a:r>
            <a:r>
              <a:rPr lang="en-US" sz="2400" dirty="0" smtClean="0">
                <a:solidFill>
                  <a:srgbClr val="FF0000"/>
                </a:solidFill>
              </a:rPr>
              <a:t>1,412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No. issues transitioned other:  </a:t>
            </a:r>
            <a:r>
              <a:rPr lang="en-US" sz="2400" dirty="0" smtClean="0">
                <a:solidFill>
                  <a:srgbClr val="FF0000"/>
                </a:solidFill>
              </a:rPr>
              <a:t>420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Data by TDSP: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200" i="1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948916"/>
              </p:ext>
            </p:extLst>
          </p:nvPr>
        </p:nvGraphicFramePr>
        <p:xfrm>
          <a:off x="2971800" y="3657600"/>
          <a:ext cx="5181600" cy="2386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/>
                <a:gridCol w="1905000"/>
                <a:gridCol w="2133600"/>
              </a:tblGrid>
              <a:tr h="248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</a:rPr>
                        <a:t>TDSP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</a:rPr>
                        <a:t>TOTAL </a:t>
                      </a:r>
                      <a:r>
                        <a:rPr lang="en-US" sz="1600" b="1" u="sng" strike="noStrike" dirty="0" smtClean="0">
                          <a:effectLst/>
                        </a:rPr>
                        <a:t>NO. ISSUES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sng" strike="noStrike" dirty="0">
                          <a:effectLst/>
                        </a:rPr>
                        <a:t>AVG. DAYS OPEN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3,120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20.14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2,540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17.96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1,279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12.45</a:t>
                      </a: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13.91</a:t>
                      </a: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13.42</a:t>
                      </a: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17.44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TSDP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9.72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TSDP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20.96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20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Usage &amp; Billing – Missing (Tran Type Data)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805657"/>
            <a:ext cx="8534400" cy="431983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Data by Tran Type: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0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0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8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8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/>
              <a:t>Data by CR: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048000" y="847291"/>
          <a:ext cx="3479800" cy="2386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/>
                <a:gridCol w="1905000"/>
              </a:tblGrid>
              <a:tr h="248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 smtClean="0">
                          <a:effectLst/>
                        </a:rPr>
                        <a:t>Tran</a:t>
                      </a:r>
                      <a:r>
                        <a:rPr lang="en-US" sz="1600" b="1" u="sng" strike="noStrike" baseline="0" dirty="0" smtClean="0">
                          <a:effectLst/>
                        </a:rPr>
                        <a:t> Type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</a:rPr>
                        <a:t>TOTAL </a:t>
                      </a:r>
                      <a:r>
                        <a:rPr lang="en-US" sz="1600" b="1" u="sng" strike="noStrike" dirty="0" smtClean="0">
                          <a:effectLst/>
                        </a:rPr>
                        <a:t>NO. ISSUES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867_03 Monthly 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4,767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867_03F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2,438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867_03 Monthly 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298</a:t>
                      </a: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810_02 Monthly 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867_03 Monthly 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241</a:t>
                      </a: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810_02 Monthly 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810_02 Monthly 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810_03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845660"/>
              </p:ext>
            </p:extLst>
          </p:nvPr>
        </p:nvGraphicFramePr>
        <p:xfrm>
          <a:off x="2514600" y="3581400"/>
          <a:ext cx="2901950" cy="2907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8025"/>
                <a:gridCol w="2193925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CR</a:t>
                      </a:r>
                      <a:endParaRPr lang="en-US" sz="13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sng" strike="noStrike" dirty="0">
                          <a:effectLst/>
                        </a:rPr>
                        <a:t>867_03 Monthly </a:t>
                      </a:r>
                      <a:r>
                        <a:rPr lang="en-US" sz="1300" b="1" u="sng" strike="noStrike" dirty="0" smtClean="0">
                          <a:effectLst/>
                        </a:rPr>
                        <a:t>00</a:t>
                      </a:r>
                      <a:endParaRPr lang="en-US" sz="13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1,685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1,421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52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349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22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129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125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122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13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88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35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77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12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36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61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28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53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 Other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532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407682"/>
              </p:ext>
            </p:extLst>
          </p:nvPr>
        </p:nvGraphicFramePr>
        <p:xfrm>
          <a:off x="5943600" y="3581400"/>
          <a:ext cx="2768600" cy="2284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8025"/>
                <a:gridCol w="2060575"/>
              </a:tblGrid>
              <a:tr h="171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CR</a:t>
                      </a:r>
                      <a:endParaRPr lang="en-US" sz="13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sng" strike="noStrike" dirty="0" smtClean="0">
                          <a:effectLst/>
                        </a:rPr>
                        <a:t>867_03F</a:t>
                      </a:r>
                      <a:endParaRPr lang="en-US" sz="13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2,108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111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96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52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13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26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CR 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 Other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US" sz="13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1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3475</TotalTime>
  <Words>668</Words>
  <Application>Microsoft Office PowerPoint</Application>
  <PresentationFormat>On-screen Show (4:3)</PresentationFormat>
  <Paragraphs>338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1_Custom Design</vt:lpstr>
      <vt:lpstr>Custom Design</vt:lpstr>
      <vt:lpstr>Office Theme</vt:lpstr>
      <vt:lpstr>1_Office Theme</vt:lpstr>
      <vt:lpstr>PowerPoint Presentation</vt:lpstr>
      <vt:lpstr>Overview</vt:lpstr>
      <vt:lpstr>Customer Rescission – Time elapsed between completion of enrollment and MarkeTrak issue submit date – June 2016 Data  </vt:lpstr>
      <vt:lpstr>Switch Hold Removal – 2016 Issues Transitioned Switch Hold Not Removed</vt:lpstr>
      <vt:lpstr>Switch Hold Removal – 2016 Issues Transitioned Unexecutable</vt:lpstr>
      <vt:lpstr>Switch Hold Removal – 2016 Issues Transitioned Unexecutable</vt:lpstr>
      <vt:lpstr>Usage &amp; Billing - Missing</vt:lpstr>
      <vt:lpstr>Usage &amp; Billing – Missing (Tran Type Data)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Stewart, Tammy</cp:lastModifiedBy>
  <cp:revision>62</cp:revision>
  <cp:lastPrinted>2016-02-11T15:40:19Z</cp:lastPrinted>
  <dcterms:created xsi:type="dcterms:W3CDTF">2016-01-21T15:20:31Z</dcterms:created>
  <dcterms:modified xsi:type="dcterms:W3CDTF">2017-06-15T19:05:51Z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