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57" r:id="rId8"/>
    <p:sldId id="26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45" autoAdjust="0"/>
    <p:restoredTop sz="94660"/>
  </p:normalViewPr>
  <p:slideViewPr>
    <p:cSldViewPr showGuides="1">
      <p:cViewPr varScale="1">
        <p:scale>
          <a:sx n="127" d="100"/>
          <a:sy n="127" d="100"/>
        </p:scale>
        <p:origin x="1254" y="12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 smtClean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Dave </a:t>
            </a: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Pagliai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Manager, IT Support Services</a:t>
            </a:r>
          </a:p>
          <a:p>
            <a:endParaRPr lang="en-US" dirty="0" smtClean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</a:t>
            </a:r>
            <a:r>
              <a:rPr lang="en-US" b="1" dirty="0" smtClean="0">
                <a:solidFill>
                  <a:srgbClr val="000000"/>
                </a:solidFill>
              </a:rPr>
              <a:t>Public</a:t>
            </a:r>
          </a:p>
          <a:p>
            <a:pPr lvl="0" defTabSz="457200"/>
            <a:r>
              <a:rPr lang="en-US" b="1" dirty="0" smtClean="0">
                <a:solidFill>
                  <a:srgbClr val="000000"/>
                </a:solidFill>
              </a:rPr>
              <a:t>June </a:t>
            </a:r>
            <a:r>
              <a:rPr lang="en-US" b="1" dirty="0" smtClean="0">
                <a:solidFill>
                  <a:srgbClr val="000000"/>
                </a:solidFill>
              </a:rPr>
              <a:t>2017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 smtClean="0">
                <a:solidFill>
                  <a:srgbClr val="000000"/>
                </a:solidFill>
              </a:rPr>
              <a:t>Service </a:t>
            </a:r>
            <a:r>
              <a:rPr lang="en-US" sz="1600" b="1" kern="0" dirty="0">
                <a:solidFill>
                  <a:srgbClr val="000000"/>
                </a:solidFill>
              </a:rPr>
              <a:t>Availability </a:t>
            </a:r>
            <a:r>
              <a:rPr lang="en-US" sz="1600" b="1" kern="0" dirty="0" smtClean="0">
                <a:solidFill>
                  <a:srgbClr val="000000"/>
                </a:solidFill>
              </a:rPr>
              <a:t>– May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met all SLA targets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Incidents 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May, June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kern="0" dirty="0" smtClean="0">
                <a:solidFill>
                  <a:srgbClr val="000000"/>
                </a:solidFill>
              </a:rPr>
              <a:t>04/21/17 – 05/05/17 – </a:t>
            </a:r>
            <a:r>
              <a:rPr lang="en-US" sz="1600" kern="0" dirty="0" err="1" smtClean="0">
                <a:solidFill>
                  <a:srgbClr val="000000"/>
                </a:solidFill>
              </a:rPr>
              <a:t>MarkeTrak</a:t>
            </a:r>
            <a:r>
              <a:rPr lang="en-US" sz="1600" kern="0" dirty="0" smtClean="0">
                <a:solidFill>
                  <a:srgbClr val="000000"/>
                </a:solidFill>
              </a:rPr>
              <a:t> </a:t>
            </a:r>
            <a:r>
              <a:rPr lang="en-US" sz="1600" kern="0" dirty="0" smtClean="0">
                <a:solidFill>
                  <a:srgbClr val="000000"/>
                </a:solidFill>
              </a:rPr>
              <a:t>Issue</a:t>
            </a:r>
            <a:endParaRPr lang="en-US" sz="1600" kern="0" dirty="0" smtClean="0">
              <a:solidFill>
                <a:srgbClr val="000000"/>
              </a:solidFill>
            </a:endParaRPr>
          </a:p>
          <a:p>
            <a:pPr lvl="2" eaLnBrk="0" fontAlgn="base" hangingPunct="0"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1400" kern="0" dirty="0" smtClean="0">
                <a:solidFill>
                  <a:srgbClr val="000000"/>
                </a:solidFill>
              </a:rPr>
              <a:t>ERCOT’s </a:t>
            </a:r>
            <a:r>
              <a:rPr lang="en-US" sz="1400" kern="0" dirty="0" err="1">
                <a:solidFill>
                  <a:srgbClr val="000000"/>
                </a:solidFill>
              </a:rPr>
              <a:t>MarkeTrak</a:t>
            </a:r>
            <a:r>
              <a:rPr lang="en-US" sz="1400" kern="0" dirty="0">
                <a:solidFill>
                  <a:srgbClr val="000000"/>
                </a:solidFill>
              </a:rPr>
              <a:t> application failed to send out daily reminder e-mails with the subject line “Escalated </a:t>
            </a:r>
            <a:r>
              <a:rPr lang="en-US" sz="1400" kern="0" dirty="0" err="1">
                <a:solidFill>
                  <a:srgbClr val="000000"/>
                </a:solidFill>
              </a:rPr>
              <a:t>MarkeTrak</a:t>
            </a:r>
            <a:r>
              <a:rPr lang="en-US" sz="1400" kern="0" dirty="0">
                <a:solidFill>
                  <a:srgbClr val="000000"/>
                </a:solidFill>
              </a:rPr>
              <a:t> Issues requiring your attention</a:t>
            </a:r>
            <a:r>
              <a:rPr lang="en-US" sz="1400" kern="0" dirty="0" smtClean="0">
                <a:solidFill>
                  <a:srgbClr val="000000"/>
                </a:solidFill>
              </a:rPr>
              <a:t>”</a:t>
            </a:r>
          </a:p>
          <a:p>
            <a:pPr lvl="2" eaLnBrk="0" fontAlgn="base" hangingPunct="0"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1400" kern="0" dirty="0">
                <a:solidFill>
                  <a:srgbClr val="000000"/>
                </a:solidFill>
              </a:rPr>
              <a:t>The problem was identified and corrected and the process that sends those e-mails resumed on May 06, 2017 at 12:00 </a:t>
            </a:r>
            <a:r>
              <a:rPr lang="en-US" sz="1400" kern="0" dirty="0" smtClean="0">
                <a:solidFill>
                  <a:srgbClr val="000000"/>
                </a:solidFill>
              </a:rPr>
              <a:t>AM</a:t>
            </a:r>
            <a:endParaRPr lang="en-US" sz="1400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en-US" sz="1600" dirty="0" smtClean="0"/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06/04/17 </a:t>
            </a:r>
            <a:r>
              <a:rPr lang="en-US" sz="1600" dirty="0"/>
              <a:t>– Planned Maintenance (Site Failover – Retail Processing, </a:t>
            </a:r>
            <a:r>
              <a:rPr lang="en-US" sz="1600" dirty="0" err="1"/>
              <a:t>MarkeTrak</a:t>
            </a:r>
            <a:r>
              <a:rPr lang="en-US" sz="1600" dirty="0"/>
              <a:t>, </a:t>
            </a:r>
            <a:r>
              <a:rPr lang="en-US" sz="1600" dirty="0" err="1"/>
              <a:t>FindESIID</a:t>
            </a:r>
            <a:r>
              <a:rPr lang="en-US" sz="1600" dirty="0"/>
              <a:t>, </a:t>
            </a:r>
            <a:r>
              <a:rPr lang="en-US" sz="1600" dirty="0" err="1"/>
              <a:t>FindTransaction</a:t>
            </a:r>
            <a:r>
              <a:rPr lang="en-US" sz="1600" dirty="0"/>
              <a:t>)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en-US" sz="1600" kern="0" dirty="0" smtClean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kern="0" dirty="0" smtClean="0">
                <a:solidFill>
                  <a:srgbClr val="000000"/>
                </a:solidFill>
              </a:rPr>
              <a:t>06/06/17 (7:00 PM </a:t>
            </a:r>
            <a:r>
              <a:rPr lang="en-US" sz="1600" kern="0" dirty="0">
                <a:solidFill>
                  <a:srgbClr val="000000"/>
                </a:solidFill>
              </a:rPr>
              <a:t>– </a:t>
            </a:r>
            <a:r>
              <a:rPr lang="en-US" sz="1600" kern="0" dirty="0" smtClean="0">
                <a:solidFill>
                  <a:srgbClr val="000000"/>
                </a:solidFill>
              </a:rPr>
              <a:t>9:05 </a:t>
            </a:r>
            <a:r>
              <a:rPr lang="en-US" sz="1600" kern="0" dirty="0">
                <a:solidFill>
                  <a:srgbClr val="000000"/>
                </a:solidFill>
              </a:rPr>
              <a:t>PM) – Retail </a:t>
            </a:r>
            <a:r>
              <a:rPr lang="en-US" sz="1600" kern="0" dirty="0" smtClean="0">
                <a:solidFill>
                  <a:srgbClr val="000000"/>
                </a:solidFill>
              </a:rPr>
              <a:t>Processing </a:t>
            </a:r>
            <a:r>
              <a:rPr lang="en-US" sz="1600" kern="0" dirty="0">
                <a:solidFill>
                  <a:srgbClr val="000000"/>
                </a:solidFill>
              </a:rPr>
              <a:t>degradation</a:t>
            </a:r>
          </a:p>
          <a:p>
            <a:pPr lvl="2" eaLnBrk="0" fontAlgn="base" hangingPunct="0"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1400" kern="0" dirty="0">
                <a:solidFill>
                  <a:srgbClr val="000000"/>
                </a:solidFill>
              </a:rPr>
              <a:t>During the indicated timeframe ERCOT </a:t>
            </a:r>
            <a:r>
              <a:rPr lang="en-US" sz="1400" kern="0" dirty="0" smtClean="0">
                <a:solidFill>
                  <a:srgbClr val="000000"/>
                </a:solidFill>
              </a:rPr>
              <a:t>was unable to process 814 </a:t>
            </a:r>
            <a:r>
              <a:rPr lang="en-US" sz="1400" kern="0" dirty="0">
                <a:solidFill>
                  <a:srgbClr val="000000"/>
                </a:solidFill>
              </a:rPr>
              <a:t>and 867 </a:t>
            </a:r>
            <a:r>
              <a:rPr lang="en-US" sz="1400" kern="0" dirty="0" smtClean="0">
                <a:solidFill>
                  <a:srgbClr val="000000"/>
                </a:solidFill>
              </a:rPr>
              <a:t>transactions</a:t>
            </a:r>
            <a:endParaRPr lang="en-US" sz="1400" kern="0" dirty="0">
              <a:solidFill>
                <a:srgbClr val="000000"/>
              </a:solidFill>
            </a:endParaRPr>
          </a:p>
          <a:p>
            <a:pPr lvl="2" eaLnBrk="0" fontAlgn="base" hangingPunct="0"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1400" kern="0" dirty="0">
                <a:solidFill>
                  <a:srgbClr val="000000"/>
                </a:solidFill>
              </a:rPr>
              <a:t>All backlogs were cleared by 9:30 </a:t>
            </a:r>
            <a:r>
              <a:rPr lang="en-US" sz="1400" kern="0" dirty="0" smtClean="0">
                <a:solidFill>
                  <a:srgbClr val="000000"/>
                </a:solidFill>
              </a:rPr>
              <a:t>PM</a:t>
            </a:r>
            <a:endParaRPr lang="en-US" sz="1400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en-US" sz="1400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en-US" sz="1600" kern="0" dirty="0" smtClean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900" y="1752600"/>
            <a:ext cx="8534400" cy="2055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874</TotalTime>
  <Words>141</Words>
  <Application>Microsoft Office PowerPoint</Application>
  <PresentationFormat>On-screen Show (4:3)</PresentationFormat>
  <Paragraphs>27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Arial Black</vt:lpstr>
      <vt:lpstr>Calibri</vt:lpstr>
      <vt:lpstr>Courier New</vt:lpstr>
      <vt:lpstr>Wingdings</vt:lpstr>
      <vt:lpstr>1_Custom Design</vt:lpstr>
      <vt:lpstr>Office Theme</vt:lpstr>
      <vt:lpstr>Custom Design</vt:lpstr>
      <vt:lpstr>PowerPoint Presentation</vt:lpstr>
      <vt:lpstr>Incident Report Highlights</vt:lpstr>
      <vt:lpstr>MarkeTrak Performance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Pagliai, Dave</cp:lastModifiedBy>
  <cp:revision>76</cp:revision>
  <cp:lastPrinted>2016-01-21T20:53:15Z</cp:lastPrinted>
  <dcterms:created xsi:type="dcterms:W3CDTF">2016-01-21T15:20:31Z</dcterms:created>
  <dcterms:modified xsi:type="dcterms:W3CDTF">2017-06-16T23:19:16Z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