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258" r:id="rId8"/>
    <p:sldId id="261" r:id="rId9"/>
    <p:sldId id="262" r:id="rId10"/>
    <p:sldId id="263" r:id="rId11"/>
    <p:sldId id="264" r:id="rId12"/>
    <p:sldId id="266" r:id="rId13"/>
    <p:sldId id="265" r:id="rId14"/>
    <p:sldId id="26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orkar, Sandeep" initials="SB" lastIdx="3" clrIdx="0"/>
  <p:cmAuthor id="1" name="Ramasubbu, Priya" initials="RP" lastIdx="3" clrIdx="1">
    <p:extLst>
      <p:ext uri="{19B8F6BF-5375-455C-9EA6-DF929625EA0E}">
        <p15:presenceInfo xmlns:p15="http://schemas.microsoft.com/office/powerpoint/2012/main" userId="S-1-5-21-639947351-343809578-3807592339-16560" providerId="AD"/>
      </p:ext>
    </p:extLst>
  </p:cmAuthor>
  <p:cmAuthor id="2" name="sandeep borkar" initials="sb" lastIdx="3" clrIdx="2">
    <p:extLst>
      <p:ext uri="{19B8F6BF-5375-455C-9EA6-DF929625EA0E}">
        <p15:presenceInfo xmlns:p15="http://schemas.microsoft.com/office/powerpoint/2012/main" userId="46dbefe75958864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720" autoAdjust="0"/>
  </p:normalViewPr>
  <p:slideViewPr>
    <p:cSldViewPr showGuides="1">
      <p:cViewPr varScale="1">
        <p:scale>
          <a:sx n="103" d="100"/>
          <a:sy n="103" d="100"/>
        </p:scale>
        <p:origin x="1158" y="102"/>
      </p:cViewPr>
      <p:guideLst>
        <p:guide orient="horz" pos="2160"/>
        <p:guide pos="2880"/>
      </p:guideLst>
    </p:cSldViewPr>
  </p:slideViewPr>
  <p:notesTextViewPr>
    <p:cViewPr>
      <p:scale>
        <a:sx n="125" d="100"/>
        <a:sy n="12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6/19/2017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6/19/2017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98200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1955645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4161862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343924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00400" y="2895600"/>
            <a:ext cx="5646034" cy="1354217"/>
          </a:xfrm>
          <a:prstGeom prst="rect">
            <a:avLst/>
          </a:prstGeom>
          <a:noFill/>
        </p:spPr>
        <p:txBody>
          <a:bodyPr wrap="square" rtlCol="0">
            <a:spAutoFit/>
          </a:bodyPr>
          <a:lstStyle/>
          <a:p>
            <a:pPr algn="ctr"/>
            <a:r>
              <a:rPr lang="en-US" sz="3200" b="1" dirty="0"/>
              <a:t>2017 RTP</a:t>
            </a:r>
          </a:p>
          <a:p>
            <a:pPr algn="ctr"/>
            <a:r>
              <a:rPr lang="en-US" sz="3200" b="1" dirty="0"/>
              <a:t>TPL Sensitivity Analysis</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19200" y="685800"/>
            <a:ext cx="6324600" cy="5486400"/>
          </a:xfrm>
        </p:spPr>
        <p:txBody>
          <a:bodyPr/>
          <a:lstStyle/>
          <a:p>
            <a:pPr marL="0" indent="0">
              <a:buNone/>
            </a:pPr>
            <a:r>
              <a:rPr lang="en-US" sz="3200" b="1" dirty="0"/>
              <a:t>Overview</a:t>
            </a:r>
          </a:p>
          <a:p>
            <a:pPr marL="0" indent="0">
              <a:buNone/>
            </a:pPr>
            <a:endParaRPr lang="en-US" b="1" dirty="0"/>
          </a:p>
          <a:p>
            <a:r>
              <a:rPr lang="en-US" dirty="0"/>
              <a:t>Purpose</a:t>
            </a:r>
          </a:p>
          <a:p>
            <a:r>
              <a:rPr lang="en-US" dirty="0"/>
              <a:t>Protocol </a:t>
            </a:r>
            <a:r>
              <a:rPr lang="en-US" dirty="0" smtClean="0"/>
              <a:t>Requirements</a:t>
            </a:r>
          </a:p>
          <a:p>
            <a:r>
              <a:rPr lang="en-US" dirty="0" smtClean="0"/>
              <a:t>Scenario Specifications</a:t>
            </a:r>
            <a:endParaRPr lang="en-US" dirty="0"/>
          </a:p>
          <a:p>
            <a:r>
              <a:rPr lang="en-US" dirty="0"/>
              <a:t>Assumption and Methodology</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Purpose and Protocol Requirements</a:t>
            </a:r>
          </a:p>
        </p:txBody>
      </p:sp>
      <p:sp>
        <p:nvSpPr>
          <p:cNvPr id="3" name="Content Placeholder 2"/>
          <p:cNvSpPr>
            <a:spLocks noGrp="1"/>
          </p:cNvSpPr>
          <p:nvPr>
            <p:ph idx="1"/>
          </p:nvPr>
        </p:nvSpPr>
        <p:spPr>
          <a:xfrm>
            <a:off x="250371" y="1066800"/>
            <a:ext cx="8534400" cy="5005632"/>
          </a:xfrm>
        </p:spPr>
        <p:txBody>
          <a:bodyPr lIns="91440"/>
          <a:lstStyle/>
          <a:p>
            <a:endParaRPr lang="en-US" sz="1600" dirty="0"/>
          </a:p>
          <a:p>
            <a:r>
              <a:rPr lang="en-US" sz="1600" dirty="0"/>
              <a:t>The purpose is to study the impact of varying one or more of the system conditions as listed in R 2.4.3 of NERC TPL-001-4 reliability standards.</a:t>
            </a:r>
          </a:p>
          <a:p>
            <a:pPr marL="0" indent="0">
              <a:buNone/>
            </a:pPr>
            <a:endParaRPr lang="en-US" sz="1600" dirty="0"/>
          </a:p>
          <a:p>
            <a:r>
              <a:rPr lang="en-US" sz="1600" dirty="0"/>
              <a:t>Requirement 2.4.3 of NERC Standard TPL-001-4 states:</a:t>
            </a:r>
          </a:p>
          <a:p>
            <a:pPr marL="0" indent="0">
              <a:buNone/>
            </a:pPr>
            <a:endParaRPr lang="en-US" sz="1600" dirty="0"/>
          </a:p>
          <a:p>
            <a:r>
              <a:rPr lang="en-US" sz="1600" dirty="0"/>
              <a:t> 2.4.3. For each of the studies described in Requirement R2, Parts 2.4.1 and 2.4.2, sensitivity case(s) shall be utilized to demonstrate the impact of changes to the basic assumptions used in the model. To accomplish this, the sensitivity analysis in the Planning Assessment must vary one or more of the following conditions by a sufficient amount to stress the System within a range of credible conditions that demonstrate a measurable change in performance: </a:t>
            </a:r>
          </a:p>
          <a:p>
            <a:pPr marL="0" indent="0">
              <a:buNone/>
            </a:pPr>
            <a:r>
              <a:rPr lang="en-US" sz="1600" dirty="0">
                <a:sym typeface="Symbol" panose="05050102010706020507" pitchFamily="18" charset="2"/>
              </a:rPr>
              <a:t>	</a:t>
            </a:r>
            <a:r>
              <a:rPr lang="en-US" sz="1600" dirty="0"/>
              <a:t> Load level, Load forecast, or dynamic Load model assumptions. </a:t>
            </a:r>
          </a:p>
          <a:p>
            <a:pPr marL="0" indent="0">
              <a:buNone/>
            </a:pPr>
            <a:r>
              <a:rPr lang="en-US" sz="1600" dirty="0">
                <a:sym typeface="Symbol" panose="05050102010706020507" pitchFamily="18" charset="2"/>
              </a:rPr>
              <a:t>	</a:t>
            </a:r>
            <a:r>
              <a:rPr lang="en-US" sz="1600" dirty="0"/>
              <a:t> Expected transfers. </a:t>
            </a:r>
          </a:p>
          <a:p>
            <a:pPr marL="0" indent="0">
              <a:buNone/>
            </a:pPr>
            <a:r>
              <a:rPr lang="en-US" sz="1600" dirty="0">
                <a:sym typeface="Symbol" panose="05050102010706020507" pitchFamily="18" charset="2"/>
              </a:rPr>
              <a:t>	</a:t>
            </a:r>
            <a:r>
              <a:rPr lang="en-US" sz="1600" dirty="0"/>
              <a:t> Expected in service dates of new or modified Transmission Facilities. </a:t>
            </a:r>
          </a:p>
          <a:p>
            <a:pPr marL="0" indent="0">
              <a:buNone/>
            </a:pPr>
            <a:r>
              <a:rPr lang="en-US" sz="1600" dirty="0">
                <a:sym typeface="Symbol" panose="05050102010706020507" pitchFamily="18" charset="2"/>
              </a:rPr>
              <a:t>	</a:t>
            </a:r>
            <a:r>
              <a:rPr lang="en-US" sz="1600" dirty="0"/>
              <a:t> Reactive resource capability. </a:t>
            </a:r>
          </a:p>
          <a:p>
            <a:pPr marL="0" indent="0">
              <a:buNone/>
            </a:pPr>
            <a:r>
              <a:rPr lang="en-US" sz="1600" dirty="0">
                <a:sym typeface="Symbol" panose="05050102010706020507" pitchFamily="18" charset="2"/>
              </a:rPr>
              <a:t>	</a:t>
            </a:r>
            <a:r>
              <a:rPr lang="en-US" sz="1600" dirty="0"/>
              <a:t> Generation additions, retirements, or other dispatch scenarios.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Tree>
    <p:extLst>
      <p:ext uri="{BB962C8B-B14F-4D97-AF65-F5344CB8AC3E}">
        <p14:creationId xmlns:p14="http://schemas.microsoft.com/office/powerpoint/2010/main" val="2826358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Assumption and Methodology</a:t>
            </a:r>
          </a:p>
        </p:txBody>
      </p:sp>
      <p:sp>
        <p:nvSpPr>
          <p:cNvPr id="3" name="Content Placeholder 2"/>
          <p:cNvSpPr>
            <a:spLocks noGrp="1"/>
          </p:cNvSpPr>
          <p:nvPr>
            <p:ph idx="1"/>
          </p:nvPr>
        </p:nvSpPr>
        <p:spPr/>
        <p:txBody>
          <a:bodyPr/>
          <a:lstStyle/>
          <a:p>
            <a:r>
              <a:rPr lang="en-US" sz="2800" dirty="0"/>
              <a:t>Sensitivity </a:t>
            </a:r>
            <a:r>
              <a:rPr lang="en-US" sz="2800" dirty="0" smtClean="0"/>
              <a:t>analysis </a:t>
            </a:r>
            <a:r>
              <a:rPr lang="en-US" sz="2800" dirty="0"/>
              <a:t>will  be performed on summer peak base cases for 2019 (year 2) and 2022 (year 5) and an off-peak case for 2020 (year 3)</a:t>
            </a:r>
          </a:p>
          <a:p>
            <a:pPr marL="0" indent="0">
              <a:buNone/>
            </a:pPr>
            <a:endParaRPr lang="en-US" sz="2800" dirty="0"/>
          </a:p>
          <a:p>
            <a:r>
              <a:rPr lang="en-US" sz="2800" dirty="0"/>
              <a:t>All assumptions and performance criteria </a:t>
            </a:r>
            <a:r>
              <a:rPr lang="en-US" sz="2800" dirty="0" smtClean="0"/>
              <a:t>will </a:t>
            </a:r>
            <a:r>
              <a:rPr lang="en-US" sz="2800" dirty="0"/>
              <a:t>be held consistent with the 2017 RTP scope and process document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23283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Specifications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60934237"/>
              </p:ext>
            </p:extLst>
          </p:nvPr>
        </p:nvGraphicFramePr>
        <p:xfrm>
          <a:off x="533400" y="1600200"/>
          <a:ext cx="7848600" cy="4343400"/>
        </p:xfrm>
        <a:graphic>
          <a:graphicData uri="http://schemas.openxmlformats.org/drawingml/2006/table">
            <a:tbl>
              <a:tblPr firstRow="1" firstCol="1" bandRow="1">
                <a:tableStyleId>{5C22544A-7EE6-4342-B048-85BDC9FD1C3A}</a:tableStyleId>
              </a:tblPr>
              <a:tblGrid>
                <a:gridCol w="1371599">
                  <a:extLst>
                    <a:ext uri="{9D8B030D-6E8A-4147-A177-3AD203B41FA5}">
                      <a16:colId xmlns="" xmlns:a16="http://schemas.microsoft.com/office/drawing/2014/main" val="20000"/>
                    </a:ext>
                  </a:extLst>
                </a:gridCol>
                <a:gridCol w="1066800">
                  <a:extLst>
                    <a:ext uri="{9D8B030D-6E8A-4147-A177-3AD203B41FA5}">
                      <a16:colId xmlns="" xmlns:a16="http://schemas.microsoft.com/office/drawing/2014/main" val="20001"/>
                    </a:ext>
                  </a:extLst>
                </a:gridCol>
                <a:gridCol w="4419601">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tblGrid>
              <a:tr h="960782">
                <a:tc>
                  <a:txBody>
                    <a:bodyPr/>
                    <a:lstStyle/>
                    <a:p>
                      <a:pPr marL="0" marR="0" algn="l">
                        <a:spcBef>
                          <a:spcPts val="0"/>
                        </a:spcBef>
                        <a:spcAft>
                          <a:spcPts val="0"/>
                        </a:spcAft>
                      </a:pPr>
                      <a:r>
                        <a:rPr lang="en-US" sz="2000" dirty="0">
                          <a:effectLst/>
                        </a:rPr>
                        <a:t>Condition</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2000" dirty="0">
                          <a:effectLst/>
                        </a:rPr>
                        <a:t>Region</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2000" dirty="0">
                          <a:effectLst/>
                        </a:rPr>
                        <a:t>Variable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2000" dirty="0">
                          <a:effectLst/>
                        </a:rPr>
                        <a:t>Study years</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1934818">
                <a:tc>
                  <a:txBody>
                    <a:bodyPr/>
                    <a:lstStyle/>
                    <a:p>
                      <a:pPr marL="0" marR="0" algn="l">
                        <a:spcBef>
                          <a:spcPts val="0"/>
                        </a:spcBef>
                        <a:spcAft>
                          <a:spcPts val="0"/>
                        </a:spcAft>
                      </a:pPr>
                      <a:r>
                        <a:rPr lang="en-US" sz="2000" dirty="0">
                          <a:effectLst/>
                        </a:rPr>
                        <a:t>Summer peak</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2000" dirty="0">
                          <a:effectLst/>
                        </a:rPr>
                        <a:t>All regions</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10000"/>
                        <a:lumOff val="90000"/>
                      </a:schemeClr>
                    </a:solidFill>
                  </a:tcPr>
                </a:tc>
                <a:tc>
                  <a:txBody>
                    <a:bodyPr/>
                    <a:lstStyle/>
                    <a:p>
                      <a:pPr marL="0" marR="0" algn="l">
                        <a:spcBef>
                          <a:spcPts val="0"/>
                        </a:spcBef>
                        <a:spcAft>
                          <a:spcPts val="0"/>
                        </a:spcAft>
                      </a:pPr>
                      <a:r>
                        <a:rPr lang="en-US" sz="2000" dirty="0">
                          <a:effectLst/>
                        </a:rPr>
                        <a:t>Dispatch: Wind and Hydro units in all weather zones will be modeled offline (None in East and Coast weather zones</a:t>
                      </a:r>
                      <a:r>
                        <a:rPr lang="en-US" sz="2000" dirty="0" smtClean="0">
                          <a:effectLst/>
                        </a:rPr>
                        <a:t>)</a:t>
                      </a:r>
                    </a:p>
                    <a:p>
                      <a:pPr marL="0" marR="0" algn="l">
                        <a:spcBef>
                          <a:spcPts val="0"/>
                        </a:spcBef>
                        <a:spcAft>
                          <a:spcPts val="0"/>
                        </a:spcAft>
                      </a:pPr>
                      <a:r>
                        <a:rPr lang="en-US" sz="2000"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(Units will be taken completely out of service, including reactive support)</a:t>
                      </a:r>
                      <a:endPar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10000"/>
                        <a:lumOff val="90000"/>
                      </a:schemeClr>
                    </a:solidFill>
                  </a:tcPr>
                </a:tc>
                <a:tc>
                  <a:txBody>
                    <a:bodyPr/>
                    <a:lstStyle/>
                    <a:p>
                      <a:pPr marL="0" marR="0" algn="l">
                        <a:spcBef>
                          <a:spcPts val="0"/>
                        </a:spcBef>
                        <a:spcAft>
                          <a:spcPts val="0"/>
                        </a:spcAft>
                      </a:pPr>
                      <a:r>
                        <a:rPr lang="en-US" sz="2000" dirty="0">
                          <a:effectLst/>
                        </a:rPr>
                        <a:t>2019, 2022</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10000"/>
                        <a:lumOff val="90000"/>
                      </a:schemeClr>
                    </a:solidFill>
                  </a:tcPr>
                </a:tc>
                <a:extLst>
                  <a:ext uri="{0D108BD9-81ED-4DB2-BD59-A6C34878D82A}">
                    <a16:rowId xmlns="" xmlns:a16="http://schemas.microsoft.com/office/drawing/2014/main" val="10001"/>
                  </a:ext>
                </a:extLst>
              </a:tr>
              <a:tr h="1447800">
                <a:tc>
                  <a:txBody>
                    <a:bodyPr/>
                    <a:lstStyle/>
                    <a:p>
                      <a:pPr marL="0" marR="0" algn="l">
                        <a:spcBef>
                          <a:spcPts val="0"/>
                        </a:spcBef>
                        <a:spcAft>
                          <a:spcPts val="0"/>
                        </a:spcAft>
                      </a:pPr>
                      <a:r>
                        <a:rPr lang="en-US" sz="2000">
                          <a:effectLst/>
                        </a:rPr>
                        <a:t>Off-peak</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2000" dirty="0">
                          <a:effectLst/>
                        </a:rPr>
                        <a:t>All regions</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10000"/>
                        <a:lumOff val="90000"/>
                      </a:schemeClr>
                    </a:solidFill>
                  </a:tcPr>
                </a:tc>
                <a:tc>
                  <a:txBody>
                    <a:bodyPr/>
                    <a:lstStyle/>
                    <a:p>
                      <a:pPr marL="0" marR="0" algn="l">
                        <a:spcBef>
                          <a:spcPts val="0"/>
                        </a:spcBef>
                        <a:spcAft>
                          <a:spcPts val="0"/>
                        </a:spcAft>
                      </a:pPr>
                      <a:r>
                        <a:rPr lang="en-US" sz="2000" dirty="0">
                          <a:effectLst/>
                        </a:rPr>
                        <a:t>Dispatch</a:t>
                      </a:r>
                      <a:r>
                        <a:rPr lang="en-US" sz="2000" baseline="0" dirty="0">
                          <a:effectLst/>
                        </a:rPr>
                        <a:t> </a:t>
                      </a:r>
                      <a:r>
                        <a:rPr lang="en-US" sz="2000" dirty="0">
                          <a:effectLst/>
                        </a:rPr>
                        <a:t>and Demand: Wind generation dispatch is increased with a moderate change in system wide demand to simulate HWLL conditions</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10000"/>
                        <a:lumOff val="90000"/>
                      </a:schemeClr>
                    </a:solidFill>
                  </a:tcPr>
                </a:tc>
                <a:tc>
                  <a:txBody>
                    <a:bodyPr/>
                    <a:lstStyle/>
                    <a:p>
                      <a:pPr marL="0" marR="0" algn="l">
                        <a:spcBef>
                          <a:spcPts val="0"/>
                        </a:spcBef>
                        <a:spcAft>
                          <a:spcPts val="0"/>
                        </a:spcAft>
                      </a:pPr>
                      <a:r>
                        <a:rPr lang="en-US" sz="2000" dirty="0">
                          <a:effectLst/>
                        </a:rPr>
                        <a:t>2020</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4">
                        <a:lumMod val="10000"/>
                        <a:lumOff val="90000"/>
                      </a:schemeClr>
                    </a:solidFill>
                  </a:tcPr>
                </a:tc>
                <a:extLst>
                  <a:ext uri="{0D108BD9-81ED-4DB2-BD59-A6C34878D82A}">
                    <a16:rowId xmlns="" xmlns:a16="http://schemas.microsoft.com/office/drawing/2014/main" val="10002"/>
                  </a:ext>
                </a:extLst>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4075198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Assumptions </a:t>
            </a:r>
            <a:br>
              <a:rPr lang="en-US" dirty="0" smtClean="0"/>
            </a:br>
            <a:r>
              <a:rPr lang="en-US" dirty="0" smtClean="0"/>
              <a:t>No Wind No Hydro for Summer Peak Cases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7" name="Content Placeholder 6"/>
          <p:cNvSpPr>
            <a:spLocks noGrp="1"/>
          </p:cNvSpPr>
          <p:nvPr>
            <p:ph idx="1"/>
          </p:nvPr>
        </p:nvSpPr>
        <p:spPr/>
        <p:txBody>
          <a:bodyPr/>
          <a:lstStyle/>
          <a:p>
            <a:r>
              <a:rPr lang="en-US" sz="1800" dirty="0"/>
              <a:t>All hydro units in each study region are turned </a:t>
            </a:r>
            <a:r>
              <a:rPr lang="en-US" sz="1800" dirty="0" smtClean="0"/>
              <a:t>off in the respective base cases</a:t>
            </a:r>
            <a:endParaRPr lang="en-US" sz="1800" dirty="0"/>
          </a:p>
          <a:p>
            <a:r>
              <a:rPr lang="en-US" sz="1800" dirty="0" smtClean="0"/>
              <a:t>The table below summarizes the status of wind units for each study region</a:t>
            </a:r>
          </a:p>
        </p:txBody>
      </p:sp>
      <p:graphicFrame>
        <p:nvGraphicFramePr>
          <p:cNvPr id="10" name="Table 9"/>
          <p:cNvGraphicFramePr>
            <a:graphicFrameLocks noGrp="1"/>
          </p:cNvGraphicFramePr>
          <p:nvPr>
            <p:extLst>
              <p:ext uri="{D42A27DB-BD31-4B8C-83A1-F6EECF244321}">
                <p14:modId xmlns:p14="http://schemas.microsoft.com/office/powerpoint/2010/main" val="1414312431"/>
              </p:ext>
            </p:extLst>
          </p:nvPr>
        </p:nvGraphicFramePr>
        <p:xfrm>
          <a:off x="762000" y="2895600"/>
          <a:ext cx="7772400" cy="2343046"/>
        </p:xfrm>
        <a:graphic>
          <a:graphicData uri="http://schemas.openxmlformats.org/drawingml/2006/table">
            <a:tbl>
              <a:tblPr>
                <a:tableStyleId>{5C22544A-7EE6-4342-B048-85BDC9FD1C3A}</a:tableStyleId>
              </a:tblPr>
              <a:tblGrid>
                <a:gridCol w="1600200"/>
                <a:gridCol w="2895600"/>
                <a:gridCol w="3276600"/>
              </a:tblGrid>
              <a:tr h="495196">
                <a:tc>
                  <a:txBody>
                    <a:bodyPr/>
                    <a:lstStyle/>
                    <a:p>
                      <a:pPr algn="l" fontAlgn="ctr"/>
                      <a:r>
                        <a:rPr lang="en-US" sz="2000" u="none" strike="noStrike" dirty="0">
                          <a:solidFill>
                            <a:schemeClr val="bg1"/>
                          </a:solidFill>
                          <a:effectLst/>
                        </a:rPr>
                        <a:t>Region</a:t>
                      </a:r>
                      <a:endParaRPr lang="en-US" sz="2000" b="0"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l" fontAlgn="ctr"/>
                      <a:r>
                        <a:rPr lang="en-US" sz="2000" u="none" strike="noStrike" dirty="0" smtClean="0">
                          <a:solidFill>
                            <a:schemeClr val="bg1"/>
                          </a:solidFill>
                          <a:effectLst/>
                        </a:rPr>
                        <a:t>Wind Units </a:t>
                      </a:r>
                      <a:r>
                        <a:rPr lang="en-US" sz="2000" u="none" strike="noStrike" dirty="0">
                          <a:solidFill>
                            <a:schemeClr val="bg1"/>
                          </a:solidFill>
                          <a:effectLst/>
                        </a:rPr>
                        <a:t>Offline</a:t>
                      </a:r>
                      <a:endParaRPr lang="en-US" sz="2000" b="0"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l" fontAlgn="ctr"/>
                      <a:r>
                        <a:rPr lang="en-US" sz="2000" u="none" strike="noStrike" dirty="0" smtClean="0">
                          <a:solidFill>
                            <a:schemeClr val="bg1"/>
                          </a:solidFill>
                          <a:effectLst/>
                        </a:rPr>
                        <a:t>Wind Units </a:t>
                      </a:r>
                      <a:r>
                        <a:rPr lang="en-US" sz="2000" u="none" strike="noStrike" dirty="0">
                          <a:solidFill>
                            <a:schemeClr val="bg1"/>
                          </a:solidFill>
                          <a:effectLst/>
                        </a:rPr>
                        <a:t>Online</a:t>
                      </a:r>
                      <a:endParaRPr lang="en-US" sz="2000" b="0"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r>
              <a:tr h="896305">
                <a:tc>
                  <a:txBody>
                    <a:bodyPr/>
                    <a:lstStyle/>
                    <a:p>
                      <a:pPr algn="l" fontAlgn="ctr"/>
                      <a:r>
                        <a:rPr lang="en-US" sz="2000" u="none" strike="noStrike" dirty="0" smtClean="0">
                          <a:solidFill>
                            <a:schemeClr val="bg1"/>
                          </a:solidFill>
                          <a:effectLst/>
                        </a:rPr>
                        <a:t>South/South Central/East/Coast</a:t>
                      </a:r>
                      <a:endParaRPr lang="en-US" sz="2000" b="0"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l" fontAlgn="ctr"/>
                      <a:r>
                        <a:rPr lang="en-US" sz="2000" kern="1200" dirty="0" smtClean="0">
                          <a:solidFill>
                            <a:schemeClr val="dk1"/>
                          </a:solidFill>
                          <a:effectLst/>
                          <a:latin typeface="+mn-lt"/>
                          <a:ea typeface="+mn-ea"/>
                          <a:cs typeface="+mn-cs"/>
                        </a:rPr>
                        <a:t>Wind units in South and South Central</a:t>
                      </a:r>
                      <a:r>
                        <a:rPr lang="en-US" sz="2000" kern="1200" baseline="0" dirty="0" smtClean="0">
                          <a:solidFill>
                            <a:schemeClr val="dk1"/>
                          </a:solidFill>
                          <a:effectLst/>
                          <a:latin typeface="+mn-lt"/>
                          <a:ea typeface="+mn-ea"/>
                          <a:cs typeface="+mn-cs"/>
                        </a:rPr>
                        <a:t> zones</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US" sz="2000" u="none" strike="noStrike" dirty="0" smtClean="0">
                          <a:effectLst/>
                        </a:rPr>
                        <a:t>Wind units in West</a:t>
                      </a:r>
                      <a:r>
                        <a:rPr lang="en-US" sz="2000" u="none" strike="noStrike" baseline="0" dirty="0" smtClean="0">
                          <a:effectLst/>
                        </a:rPr>
                        <a:t>, Far West, and North zones</a:t>
                      </a:r>
                      <a:endParaRPr lang="en-US" sz="2000" b="0" i="0" u="none" strike="noStrike" dirty="0">
                        <a:solidFill>
                          <a:srgbClr val="000000"/>
                        </a:solidFill>
                        <a:effectLst/>
                        <a:latin typeface="Calibri" panose="020F0502020204030204" pitchFamily="34" charset="0"/>
                      </a:endParaRPr>
                    </a:p>
                  </a:txBody>
                  <a:tcPr marL="9525" marR="9525" marT="9525" marB="0" anchor="ctr"/>
                </a:tc>
              </a:tr>
              <a:tr h="89630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2000" u="none" strike="noStrike" dirty="0">
                          <a:solidFill>
                            <a:schemeClr val="bg1"/>
                          </a:solidFill>
                          <a:effectLst/>
                        </a:rPr>
                        <a:t>North/North </a:t>
                      </a:r>
                      <a:r>
                        <a:rPr lang="en-US" sz="2000" u="none" strike="noStrike" dirty="0" smtClean="0">
                          <a:solidFill>
                            <a:schemeClr val="bg1"/>
                          </a:solidFill>
                          <a:effectLst/>
                        </a:rPr>
                        <a:t>Central/West/Far West</a:t>
                      </a:r>
                      <a:endParaRPr lang="en-US" sz="2000" b="0" i="0" u="none" strike="noStrike" dirty="0" smtClean="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l" fontAlgn="ctr"/>
                      <a:r>
                        <a:rPr lang="en-US" sz="2000" kern="1200" dirty="0" smtClean="0">
                          <a:solidFill>
                            <a:schemeClr val="dk1"/>
                          </a:solidFill>
                          <a:effectLst/>
                          <a:latin typeface="+mn-lt"/>
                          <a:ea typeface="+mn-ea"/>
                          <a:cs typeface="+mn-cs"/>
                        </a:rPr>
                        <a:t>Wind units in West, Far West, and North zones</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mn-lt"/>
                          <a:ea typeface="+mn-ea"/>
                          <a:cs typeface="+mn-cs"/>
                        </a:rPr>
                        <a:t>Wind units in South and South Central</a:t>
                      </a:r>
                      <a:r>
                        <a:rPr lang="en-US" sz="2000" kern="1200" baseline="0" dirty="0" smtClean="0">
                          <a:solidFill>
                            <a:schemeClr val="dk1"/>
                          </a:solidFill>
                          <a:effectLst/>
                          <a:latin typeface="+mn-lt"/>
                          <a:ea typeface="+mn-ea"/>
                          <a:cs typeface="+mn-cs"/>
                        </a:rPr>
                        <a:t> zones</a:t>
                      </a:r>
                      <a:endParaRPr lang="en-US" sz="2000" b="0" i="0" u="none" strike="noStrike" dirty="0" smtClean="0">
                        <a:solidFill>
                          <a:srgbClr val="000000"/>
                        </a:solidFill>
                        <a:effectLst/>
                        <a:latin typeface="Calibri" panose="020F0502020204030204" pitchFamily="34" charset="0"/>
                      </a:endParaRPr>
                    </a:p>
                  </a:txBody>
                  <a:tcPr marL="9525" marR="9525" marT="9525" marB="0" anchor="ctr"/>
                </a:tc>
              </a:tr>
            </a:tbl>
          </a:graphicData>
        </a:graphic>
      </p:graphicFrame>
    </p:spTree>
    <p:extLst>
      <p:ext uri="{BB962C8B-B14F-4D97-AF65-F5344CB8AC3E}">
        <p14:creationId xmlns:p14="http://schemas.microsoft.com/office/powerpoint/2010/main" val="2015900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Assumptions </a:t>
            </a:r>
            <a:br>
              <a:rPr lang="en-US" dirty="0"/>
            </a:br>
            <a:r>
              <a:rPr lang="en-US" dirty="0"/>
              <a:t>No Wind No Hydro for Summer Peak Cases</a:t>
            </a:r>
          </a:p>
        </p:txBody>
      </p:sp>
      <p:sp>
        <p:nvSpPr>
          <p:cNvPr id="3" name="Content Placeholder 2"/>
          <p:cNvSpPr>
            <a:spLocks noGrp="1"/>
          </p:cNvSpPr>
          <p:nvPr>
            <p:ph idx="1"/>
          </p:nvPr>
        </p:nvSpPr>
        <p:spPr/>
        <p:txBody>
          <a:bodyPr/>
          <a:lstStyle/>
          <a:p>
            <a:r>
              <a:rPr lang="en-US" sz="2000" dirty="0"/>
              <a:t>The following </a:t>
            </a:r>
            <a:r>
              <a:rPr lang="en-US" sz="2000" dirty="0" smtClean="0"/>
              <a:t>table </a:t>
            </a:r>
            <a:r>
              <a:rPr lang="en-US" sz="2000" dirty="0"/>
              <a:t>summarizes the change in dispatch </a:t>
            </a:r>
            <a:r>
              <a:rPr lang="en-US" sz="2000" dirty="0" smtClean="0"/>
              <a:t>(MW of wind and hydro generation being turned off) resulting </a:t>
            </a:r>
            <a:r>
              <a:rPr lang="en-US" sz="2000" dirty="0"/>
              <a:t>from the </a:t>
            </a:r>
            <a:r>
              <a:rPr lang="en-US" sz="2000" dirty="0" smtClean="0"/>
              <a:t>sensitivity</a:t>
            </a:r>
          </a:p>
          <a:p>
            <a:endParaRPr lang="en-US" sz="2000" dirty="0" smtClean="0"/>
          </a:p>
          <a:p>
            <a:endParaRPr lang="en-US" sz="2000" dirty="0" smtClean="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569426285"/>
              </p:ext>
            </p:extLst>
          </p:nvPr>
        </p:nvGraphicFramePr>
        <p:xfrm>
          <a:off x="762000" y="2743200"/>
          <a:ext cx="7772400" cy="2209800"/>
        </p:xfrm>
        <a:graphic>
          <a:graphicData uri="http://schemas.openxmlformats.org/drawingml/2006/table">
            <a:tbl>
              <a:tblPr>
                <a:tableStyleId>{5C22544A-7EE6-4342-B048-85BDC9FD1C3A}</a:tableStyleId>
              </a:tblPr>
              <a:tblGrid>
                <a:gridCol w="863600"/>
                <a:gridCol w="863600"/>
                <a:gridCol w="863600"/>
                <a:gridCol w="863600"/>
                <a:gridCol w="863600"/>
                <a:gridCol w="863600"/>
                <a:gridCol w="863600"/>
                <a:gridCol w="863600"/>
                <a:gridCol w="863600"/>
              </a:tblGrid>
              <a:tr h="552450">
                <a:tc rowSpan="2">
                  <a:txBody>
                    <a:bodyPr/>
                    <a:lstStyle/>
                    <a:p>
                      <a:pPr algn="ctr" fontAlgn="ctr"/>
                      <a:r>
                        <a:rPr lang="en-US" sz="2000" u="none" strike="noStrike" dirty="0">
                          <a:solidFill>
                            <a:schemeClr val="bg1"/>
                          </a:solidFill>
                          <a:effectLst/>
                        </a:rPr>
                        <a:t>Year</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gridSpan="4">
                  <a:txBody>
                    <a:bodyPr/>
                    <a:lstStyle/>
                    <a:p>
                      <a:pPr algn="ctr" fontAlgn="ctr"/>
                      <a:r>
                        <a:rPr lang="en-US" sz="2000" u="none" strike="noStrike" dirty="0">
                          <a:solidFill>
                            <a:schemeClr val="bg1"/>
                          </a:solidFill>
                          <a:effectLst/>
                        </a:rPr>
                        <a:t>Wind (MW) in RTP Cases</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2000" u="none" strike="noStrike" dirty="0">
                          <a:solidFill>
                            <a:schemeClr val="bg1"/>
                          </a:solidFill>
                          <a:effectLst/>
                        </a:rPr>
                        <a:t>Hydro (MW) in RTP Cases</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52450">
                <a:tc vMerge="1">
                  <a:txBody>
                    <a:bodyPr/>
                    <a:lstStyle/>
                    <a:p>
                      <a:endParaRPr lang="en-US"/>
                    </a:p>
                  </a:txBody>
                  <a:tcPr/>
                </a:tc>
                <a:tc>
                  <a:txBody>
                    <a:bodyPr/>
                    <a:lstStyle/>
                    <a:p>
                      <a:pPr algn="ctr" fontAlgn="ctr"/>
                      <a:r>
                        <a:rPr lang="en-US" sz="2000" u="none" strike="noStrike" dirty="0">
                          <a:solidFill>
                            <a:schemeClr val="bg1"/>
                          </a:solidFill>
                          <a:effectLst/>
                        </a:rPr>
                        <a:t>EC</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a:solidFill>
                            <a:schemeClr val="bg1"/>
                          </a:solidFill>
                          <a:effectLst/>
                        </a:rPr>
                        <a:t>NNC</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a:solidFill>
                            <a:schemeClr val="bg1"/>
                          </a:solidFill>
                          <a:effectLst/>
                        </a:rPr>
                        <a:t>WFW</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a:solidFill>
                            <a:schemeClr val="bg1"/>
                          </a:solidFill>
                          <a:effectLst/>
                        </a:rPr>
                        <a:t>SSC</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a:solidFill>
                            <a:schemeClr val="bg1"/>
                          </a:solidFill>
                          <a:effectLst/>
                        </a:rPr>
                        <a:t>EC</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a:solidFill>
                            <a:schemeClr val="bg1"/>
                          </a:solidFill>
                          <a:effectLst/>
                        </a:rPr>
                        <a:t>NNC</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a:solidFill>
                            <a:schemeClr val="bg1"/>
                          </a:solidFill>
                          <a:effectLst/>
                        </a:rPr>
                        <a:t>WFW</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a:solidFill>
                            <a:schemeClr val="bg1"/>
                          </a:solidFill>
                          <a:effectLst/>
                        </a:rPr>
                        <a:t>SSC</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r>
              <a:tr h="552450">
                <a:tc>
                  <a:txBody>
                    <a:bodyPr/>
                    <a:lstStyle/>
                    <a:p>
                      <a:pPr algn="ctr" fontAlgn="ctr"/>
                      <a:r>
                        <a:rPr lang="en-US" sz="2000" u="none" strike="noStrike" dirty="0">
                          <a:solidFill>
                            <a:schemeClr val="bg1"/>
                          </a:solidFill>
                          <a:effectLst/>
                        </a:rPr>
                        <a:t>2019</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smtClean="0">
                          <a:effectLst/>
                        </a:rPr>
                        <a:t>-</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a:effectLst/>
                        </a:rPr>
                        <a:t>492</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a:effectLst/>
                        </a:rPr>
                        <a:t>307</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dirty="0">
                          <a:effectLst/>
                        </a:rPr>
                        <a:t>726</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a:effectLst/>
                        </a:rPr>
                        <a:t>-</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dirty="0">
                          <a:effectLst/>
                        </a:rPr>
                        <a:t>124</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dirty="0">
                          <a:effectLst/>
                        </a:rPr>
                        <a:t>92</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a:effectLst/>
                        </a:rPr>
                        <a:t>228</a:t>
                      </a:r>
                      <a:endParaRPr lang="en-US" sz="2000" b="0" i="0" u="none" strike="noStrike">
                        <a:solidFill>
                          <a:srgbClr val="000000"/>
                        </a:solidFill>
                        <a:effectLst/>
                        <a:latin typeface="Calibri" panose="020F0502020204030204" pitchFamily="34" charset="0"/>
                      </a:endParaRPr>
                    </a:p>
                  </a:txBody>
                  <a:tcPr marL="9525" marR="9525" marT="9525" marB="0" anchor="ctr"/>
                </a:tc>
              </a:tr>
              <a:tr h="552450">
                <a:tc>
                  <a:txBody>
                    <a:bodyPr/>
                    <a:lstStyle/>
                    <a:p>
                      <a:pPr algn="ctr" fontAlgn="ctr"/>
                      <a:r>
                        <a:rPr lang="en-US" sz="2000" u="none" strike="noStrike" dirty="0">
                          <a:solidFill>
                            <a:schemeClr val="bg1"/>
                          </a:solidFill>
                          <a:effectLst/>
                        </a:rPr>
                        <a:t>2022</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smtClean="0">
                          <a:effectLst/>
                        </a:rPr>
                        <a:t>-</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a:effectLst/>
                        </a:rPr>
                        <a:t>492</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a:effectLst/>
                        </a:rPr>
                        <a:t>307</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a:effectLst/>
                        </a:rPr>
                        <a:t>726</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a:effectLst/>
                        </a:rPr>
                        <a:t>-</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a:effectLst/>
                        </a:rPr>
                        <a:t>124</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dirty="0">
                          <a:effectLst/>
                        </a:rPr>
                        <a:t>92</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dirty="0">
                          <a:effectLst/>
                        </a:rPr>
                        <a:t>228</a:t>
                      </a:r>
                      <a:endParaRPr lang="en-US" sz="20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Tree>
    <p:extLst>
      <p:ext uri="{BB962C8B-B14F-4D97-AF65-F5344CB8AC3E}">
        <p14:creationId xmlns:p14="http://schemas.microsoft.com/office/powerpoint/2010/main" val="3463799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Assumptions </a:t>
            </a:r>
            <a:r>
              <a:rPr lang="en-US" dirty="0"/>
              <a:t/>
            </a:r>
            <a:br>
              <a:rPr lang="en-US" dirty="0"/>
            </a:br>
            <a:r>
              <a:rPr lang="en-US" dirty="0" smtClean="0"/>
              <a:t>High </a:t>
            </a:r>
            <a:r>
              <a:rPr lang="en-US" dirty="0"/>
              <a:t>Wind </a:t>
            </a:r>
            <a:r>
              <a:rPr lang="en-US" dirty="0" smtClean="0"/>
              <a:t>Low Load for Off Peak Cases</a:t>
            </a:r>
            <a:endParaRPr lang="en-US" dirty="0"/>
          </a:p>
        </p:txBody>
      </p:sp>
      <p:sp>
        <p:nvSpPr>
          <p:cNvPr id="3" name="Content Placeholder 2"/>
          <p:cNvSpPr>
            <a:spLocks noGrp="1"/>
          </p:cNvSpPr>
          <p:nvPr>
            <p:ph idx="1"/>
          </p:nvPr>
        </p:nvSpPr>
        <p:spPr/>
        <p:txBody>
          <a:bodyPr/>
          <a:lstStyle/>
          <a:p>
            <a:pPr marL="0" lvl="0" indent="0">
              <a:buNone/>
            </a:pPr>
            <a:r>
              <a:rPr lang="en-US" sz="2000" b="1" dirty="0" smtClean="0"/>
              <a:t>Wind</a:t>
            </a:r>
          </a:p>
          <a:p>
            <a:pPr lvl="0"/>
            <a:r>
              <a:rPr lang="en-US" sz="2000" dirty="0" smtClean="0"/>
              <a:t>Use </a:t>
            </a:r>
            <a:r>
              <a:rPr lang="en-US" sz="2000" dirty="0"/>
              <a:t>the historical capacity factors </a:t>
            </a:r>
            <a:r>
              <a:rPr lang="en-US" sz="2000" dirty="0" smtClean="0"/>
              <a:t>for </a:t>
            </a:r>
            <a:r>
              <a:rPr lang="en-US" sz="2000" dirty="0"/>
              <a:t>wind </a:t>
            </a:r>
            <a:r>
              <a:rPr lang="en-US" sz="2000" dirty="0" smtClean="0"/>
              <a:t>units based on top 20 high wind conditions for each zone:</a:t>
            </a:r>
            <a:endParaRPr lang="en-US" sz="2000" dirty="0"/>
          </a:p>
          <a:p>
            <a:pPr lvl="1"/>
            <a:r>
              <a:rPr lang="en-US" sz="2000" dirty="0"/>
              <a:t>91.9% capacity factor for PANHANDLE</a:t>
            </a:r>
          </a:p>
          <a:p>
            <a:pPr lvl="1"/>
            <a:r>
              <a:rPr lang="en-US" sz="2000" dirty="0"/>
              <a:t>63.6% capacity factor for </a:t>
            </a:r>
            <a:r>
              <a:rPr lang="en-US" sz="2000" dirty="0" smtClean="0"/>
              <a:t>SOUTH (COASTAL)</a:t>
            </a:r>
            <a:endParaRPr lang="en-US" sz="2000" dirty="0"/>
          </a:p>
          <a:p>
            <a:pPr lvl="1"/>
            <a:r>
              <a:rPr lang="en-US" sz="2000" dirty="0"/>
              <a:t>92.6% capacity factor for </a:t>
            </a:r>
            <a:r>
              <a:rPr lang="en-US" sz="2000" dirty="0" smtClean="0"/>
              <a:t>WEST and NORTH</a:t>
            </a:r>
          </a:p>
          <a:p>
            <a:pPr marL="457200" lvl="1" indent="0">
              <a:buNone/>
            </a:pPr>
            <a:endParaRPr lang="en-US" sz="2000" dirty="0"/>
          </a:p>
          <a:p>
            <a:r>
              <a:rPr lang="en-US" sz="2000" dirty="0" smtClean="0"/>
              <a:t>Applying the historical capacity factors, the </a:t>
            </a:r>
            <a:r>
              <a:rPr lang="en-US" sz="2000" dirty="0" err="1" smtClean="0"/>
              <a:t>dispatchable</a:t>
            </a:r>
            <a:r>
              <a:rPr lang="en-US" sz="2000" dirty="0" smtClean="0"/>
              <a:t> wind in the HWLL case is approximately 12,872 MW</a:t>
            </a:r>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2531924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Assumptions </a:t>
            </a:r>
            <a:br>
              <a:rPr lang="en-US" dirty="0"/>
            </a:br>
            <a:r>
              <a:rPr lang="en-US" dirty="0"/>
              <a:t>High Wind Low Load for Off Peak Cases</a:t>
            </a:r>
          </a:p>
        </p:txBody>
      </p:sp>
      <p:sp>
        <p:nvSpPr>
          <p:cNvPr id="3" name="Content Placeholder 2"/>
          <p:cNvSpPr>
            <a:spLocks noGrp="1"/>
          </p:cNvSpPr>
          <p:nvPr>
            <p:ph idx="1"/>
          </p:nvPr>
        </p:nvSpPr>
        <p:spPr/>
        <p:txBody>
          <a:bodyPr/>
          <a:lstStyle/>
          <a:p>
            <a:pPr marL="0" indent="0">
              <a:buNone/>
            </a:pPr>
            <a:r>
              <a:rPr lang="en-US" sz="2000" b="1" dirty="0"/>
              <a:t>Load </a:t>
            </a:r>
            <a:endParaRPr lang="en-US" sz="2000" b="1" dirty="0" smtClean="0"/>
          </a:p>
          <a:p>
            <a:r>
              <a:rPr lang="en-US" sz="2000" dirty="0" smtClean="0"/>
              <a:t>The load level was determined by reviewing historical load levels during top wind hours</a:t>
            </a:r>
          </a:p>
          <a:p>
            <a:pPr marL="0" indent="0">
              <a:buNone/>
            </a:pPr>
            <a:endParaRPr lang="en-US" sz="2000" dirty="0"/>
          </a:p>
          <a:p>
            <a:r>
              <a:rPr lang="en-US" sz="2000" dirty="0"/>
              <a:t>The following table summarizes the change in dispatch and demand </a:t>
            </a:r>
            <a:r>
              <a:rPr lang="en-US" sz="2000" dirty="0" smtClean="0"/>
              <a:t>resulting </a:t>
            </a:r>
            <a:r>
              <a:rPr lang="en-US" sz="2000" dirty="0"/>
              <a:t>from the </a:t>
            </a:r>
            <a:r>
              <a:rPr lang="en-US" sz="2000" dirty="0" smtClean="0"/>
              <a:t>sensitivity</a:t>
            </a:r>
          </a:p>
          <a:p>
            <a:pPr marL="0"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75366505"/>
              </p:ext>
            </p:extLst>
          </p:nvPr>
        </p:nvGraphicFramePr>
        <p:xfrm>
          <a:off x="914400" y="4114800"/>
          <a:ext cx="7239000" cy="1360120"/>
        </p:xfrm>
        <a:graphic>
          <a:graphicData uri="http://schemas.openxmlformats.org/drawingml/2006/table">
            <a:tbl>
              <a:tblPr>
                <a:tableStyleId>{5C22544A-7EE6-4342-B048-85BDC9FD1C3A}</a:tableStyleId>
              </a:tblPr>
              <a:tblGrid>
                <a:gridCol w="1447800"/>
                <a:gridCol w="2895600"/>
                <a:gridCol w="2895600"/>
              </a:tblGrid>
              <a:tr h="838200">
                <a:tc>
                  <a:txBody>
                    <a:bodyPr/>
                    <a:lstStyle/>
                    <a:p>
                      <a:pPr algn="ctr" fontAlgn="ctr"/>
                      <a:r>
                        <a:rPr lang="en-US" sz="2000" u="none" strike="noStrike" dirty="0">
                          <a:solidFill>
                            <a:schemeClr val="bg1"/>
                          </a:solidFill>
                          <a:effectLst/>
                        </a:rPr>
                        <a:t>Year</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a:solidFill>
                            <a:schemeClr val="bg1"/>
                          </a:solidFill>
                          <a:effectLst/>
                        </a:rPr>
                        <a:t>2017 RTP Min Case Load (MW)</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a:solidFill>
                            <a:schemeClr val="bg1"/>
                          </a:solidFill>
                          <a:effectLst/>
                        </a:rPr>
                        <a:t>2017 RTP HWLL Case Load (MW)</a:t>
                      </a:r>
                      <a:endParaRPr lang="en-US" sz="20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r>
              <a:tr h="521920">
                <a:tc>
                  <a:txBody>
                    <a:bodyPr/>
                    <a:lstStyle/>
                    <a:p>
                      <a:pPr algn="ctr" fontAlgn="ctr"/>
                      <a:r>
                        <a:rPr lang="en-US" sz="2000" u="none" strike="noStrike" dirty="0">
                          <a:solidFill>
                            <a:schemeClr val="bg1"/>
                          </a:solidFill>
                          <a:effectLst/>
                        </a:rPr>
                        <a:t>2020</a:t>
                      </a:r>
                      <a:endParaRPr lang="en-US" sz="2000" b="0"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2000" u="none" strike="noStrike" dirty="0">
                          <a:effectLst/>
                        </a:rPr>
                        <a:t>33,692</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000" u="none" strike="noStrike" dirty="0">
                          <a:effectLst/>
                        </a:rPr>
                        <a:t>37,938</a:t>
                      </a:r>
                      <a:endParaRPr lang="en-US" sz="20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Tree>
    <p:extLst>
      <p:ext uri="{BB962C8B-B14F-4D97-AF65-F5344CB8AC3E}">
        <p14:creationId xmlns:p14="http://schemas.microsoft.com/office/powerpoint/2010/main" val="333656090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schemas.microsoft.com/office/2006/metadata/properties"/>
    <ds:schemaRef ds:uri="http://purl.org/dc/dcmitype/"/>
    <ds:schemaRef ds:uri="http://purl.org/dc/terms/"/>
    <ds:schemaRef ds:uri="http://www.w3.org/XML/1998/namespace"/>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8806</TotalTime>
  <Words>529</Words>
  <Application>Microsoft Office PowerPoint</Application>
  <PresentationFormat>On-screen Show (4:3)</PresentationFormat>
  <Paragraphs>113</Paragraphs>
  <Slides>9</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9</vt:i4>
      </vt:variant>
    </vt:vector>
  </HeadingPairs>
  <TitlesOfParts>
    <vt:vector size="16" baseType="lpstr">
      <vt:lpstr>Arial</vt:lpstr>
      <vt:lpstr>Calibri</vt:lpstr>
      <vt:lpstr>Symbol</vt:lpstr>
      <vt:lpstr>Times New Roman</vt:lpstr>
      <vt:lpstr>1_Custom Design</vt:lpstr>
      <vt:lpstr>Office Theme</vt:lpstr>
      <vt:lpstr>Custom Design</vt:lpstr>
      <vt:lpstr>PowerPoint Presentation</vt:lpstr>
      <vt:lpstr>PowerPoint Presentation</vt:lpstr>
      <vt:lpstr>Purpose and Protocol Requirements</vt:lpstr>
      <vt:lpstr>Assumption and Methodology</vt:lpstr>
      <vt:lpstr>Scenario Specifications</vt:lpstr>
      <vt:lpstr>Assumptions  No Wind No Hydro for Summer Peak Cases</vt:lpstr>
      <vt:lpstr>Assumptions  No Wind No Hydro for Summer Peak Cases</vt:lpstr>
      <vt:lpstr>Assumptions  High Wind Low Load for Off Peak Cases</vt:lpstr>
      <vt:lpstr>Assumptions  High Wind Low Load for Off Peak Cases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Ramasubbu, Priya</cp:lastModifiedBy>
  <cp:revision>163</cp:revision>
  <cp:lastPrinted>2016-01-21T20:53:15Z</cp:lastPrinted>
  <dcterms:created xsi:type="dcterms:W3CDTF">2016-01-21T15:20:31Z</dcterms:created>
  <dcterms:modified xsi:type="dcterms:W3CDTF">2017-06-19T14:31:36Z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