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65" r:id="rId8"/>
    <p:sldId id="266" r:id="rId9"/>
    <p:sldId id="268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45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05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b="1" dirty="0" smtClean="0"/>
              <a:t>CMM Tech Refresh Project Update </a:t>
            </a:r>
            <a:endParaRPr lang="en-US" altLang="en-US" b="1" dirty="0"/>
          </a:p>
          <a:p>
            <a:endParaRPr lang="en-US" dirty="0"/>
          </a:p>
          <a:p>
            <a:r>
              <a:rPr lang="en-US" dirty="0" smtClean="0"/>
              <a:t>June 19,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 smtClean="0"/>
              <a:t>CMM Tech Refresh Project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62600"/>
          </a:xfrm>
        </p:spPr>
        <p:txBody>
          <a:bodyPr/>
          <a:lstStyle/>
          <a:p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2015 CMM NPRRs </a:t>
            </a:r>
            <a:r>
              <a:rPr lang="en-US" sz="1600" b="1" dirty="0" smtClean="0"/>
              <a:t>and Tech </a:t>
            </a:r>
            <a:r>
              <a:rPr lang="en-US" sz="1600" b="1" dirty="0"/>
              <a:t>Refresh </a:t>
            </a:r>
            <a:r>
              <a:rPr lang="en-US" sz="1600" dirty="0" smtClean="0"/>
              <a:t>– Combines approved </a:t>
            </a:r>
            <a:r>
              <a:rPr lang="en-US" sz="1600" dirty="0"/>
              <a:t>NPRRs</a:t>
            </a:r>
            <a:r>
              <a:rPr lang="en-US" sz="1600" dirty="0" smtClean="0"/>
              <a:t>, CMM </a:t>
            </a:r>
            <a:r>
              <a:rPr lang="en-US" sz="1600" dirty="0"/>
              <a:t>technical refresh and new Treasury functionality into a single project to gain </a:t>
            </a:r>
            <a:r>
              <a:rPr lang="en-US" sz="1600" dirty="0" smtClean="0"/>
              <a:t>efficiencies.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The project will be delivered </a:t>
            </a:r>
            <a:r>
              <a:rPr lang="en-US" sz="1600" dirty="0"/>
              <a:t>in three </a:t>
            </a:r>
            <a:r>
              <a:rPr lang="en-US" sz="1600" dirty="0" smtClean="0"/>
              <a:t>phases.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b="1" dirty="0" smtClean="0"/>
              <a:t>Phase </a:t>
            </a:r>
            <a:r>
              <a:rPr lang="en-US" sz="1600" b="1" dirty="0"/>
              <a:t>1 </a:t>
            </a:r>
            <a:r>
              <a:rPr lang="en-US" sz="1600" dirty="0"/>
              <a:t>is in Execution and will deliver the CMM technical refresh along with the majority of the Credit-related NPRRs. </a:t>
            </a:r>
            <a:r>
              <a:rPr lang="en-US" sz="1600" dirty="0" smtClean="0"/>
              <a:t>The CMM project has lost some key resources, putting the targeted May 2018 delivery date for Phase I at risk. The team is working on developing plans to address the project risk and, if necessary, revise the timing of some of the deliverable. We can commit that key functionality</a:t>
            </a:r>
            <a:r>
              <a:rPr lang="en-US" sz="1600" smtClean="0"/>
              <a:t>, </a:t>
            </a:r>
            <a:r>
              <a:rPr lang="en-US" sz="1600" smtClean="0"/>
              <a:t>including NPRR 800</a:t>
            </a:r>
            <a:r>
              <a:rPr lang="en-US" sz="1600" dirty="0" smtClean="0"/>
              <a:t>, will still be delivered prior to next summer. To the extent that phasing of deliverables does change, we will be brining detailed information to CWG/MCWG.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Phase 2 </a:t>
            </a:r>
            <a:r>
              <a:rPr lang="en-US" sz="1600" dirty="0" smtClean="0"/>
              <a:t>which </a:t>
            </a:r>
            <a:r>
              <a:rPr lang="en-US" sz="1600" dirty="0"/>
              <a:t>continues in Planning, will deliver Financial Transfer functionality and additional Credit/Treasury efficiencies. </a:t>
            </a:r>
            <a:r>
              <a:rPr lang="en-US" sz="1600" dirty="0" smtClean="0"/>
              <a:t>The go-live </a:t>
            </a:r>
            <a:r>
              <a:rPr lang="en-US" sz="1600" dirty="0"/>
              <a:t>date </a:t>
            </a:r>
            <a:r>
              <a:rPr lang="en-US" sz="1600" dirty="0" smtClean="0"/>
              <a:t>for this phase will </a:t>
            </a:r>
            <a:r>
              <a:rPr lang="en-US" sz="1600" dirty="0"/>
              <a:t>be </a:t>
            </a:r>
            <a:r>
              <a:rPr lang="en-US" sz="1600" dirty="0" smtClean="0"/>
              <a:t>determined soon. 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Phase </a:t>
            </a:r>
            <a:r>
              <a:rPr lang="en-US" sz="1600" b="1" dirty="0"/>
              <a:t>3 </a:t>
            </a:r>
            <a:r>
              <a:rPr lang="en-US" sz="1600" dirty="0"/>
              <a:t>will deliver any remaining low-priority scope. The go-live date for this phase will be addressed following completion of Planning for Phase 2.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79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533400"/>
          </a:xfrm>
        </p:spPr>
        <p:txBody>
          <a:bodyPr/>
          <a:lstStyle/>
          <a:p>
            <a:r>
              <a:rPr lang="en-US" sz="1800" dirty="0"/>
              <a:t>CMM Tech Refresh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5791200"/>
          </a:xfrm>
        </p:spPr>
        <p:txBody>
          <a:bodyPr/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NPRR Implementation Schedule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Phase 1 </a:t>
            </a:r>
          </a:p>
          <a:p>
            <a:pPr lvl="1"/>
            <a:r>
              <a:rPr lang="en-US" sz="1200" dirty="0" smtClean="0"/>
              <a:t>NPRR800 Revisions to Credit Exposure Calculation to Use Electricity Future Market Prices</a:t>
            </a:r>
          </a:p>
          <a:p>
            <a:pPr lvl="1"/>
            <a:r>
              <a:rPr lang="en-US" sz="1200" dirty="0" smtClean="0"/>
              <a:t>NPRR760 Calculation of Exposure Variables For Days With No Activity</a:t>
            </a:r>
          </a:p>
          <a:p>
            <a:pPr lvl="1"/>
            <a:r>
              <a:rPr lang="en-US" sz="1200" dirty="0" smtClean="0"/>
              <a:t>NPRR648 Remove Reference to Flowgate Rights</a:t>
            </a:r>
          </a:p>
          <a:p>
            <a:pPr lvl="1"/>
            <a:r>
              <a:rPr lang="en-US" sz="1200" dirty="0" smtClean="0"/>
              <a:t>NPRR683 Revision to Available Credit Limit Calculation</a:t>
            </a:r>
          </a:p>
          <a:p>
            <a:pPr lvl="1"/>
            <a:r>
              <a:rPr lang="en-US" sz="1200" dirty="0" smtClean="0"/>
              <a:t>NPRR743 Revision to MCE to have a Floor for Load Exposure</a:t>
            </a:r>
          </a:p>
          <a:p>
            <a:pPr lvl="1"/>
            <a:r>
              <a:rPr lang="en-US" sz="1200" dirty="0" smtClean="0"/>
              <a:t>NPRR660 Remove CRR State Change Adder</a:t>
            </a:r>
          </a:p>
          <a:p>
            <a:pPr lvl="1"/>
            <a:r>
              <a:rPr lang="en-US" sz="1200" dirty="0" smtClean="0"/>
              <a:t>NPRR519 Exemption of ERS-Only QSEs from Collateral and Capitalization Requirements</a:t>
            </a:r>
          </a:p>
          <a:p>
            <a:pPr lvl="1"/>
            <a:r>
              <a:rPr lang="en-US" sz="1200" dirty="0" smtClean="0"/>
              <a:t>NPRR755 Agent-Only QSE Registration</a:t>
            </a:r>
          </a:p>
          <a:p>
            <a:pPr lvl="1"/>
            <a:r>
              <a:rPr lang="en-US" sz="1200" dirty="0" smtClean="0"/>
              <a:t>NPRR620 Collateral Requirements for Counter-Parties with No Load or Generation</a:t>
            </a:r>
          </a:p>
          <a:p>
            <a:pPr lvl="1"/>
            <a:r>
              <a:rPr lang="en-US" sz="1200" dirty="0" smtClean="0"/>
              <a:t>NPRR741 Clarifications to TPE and EAL Credit Exposure Calculations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Phase 2 will include the implementation of NPRR 702. </a:t>
            </a:r>
          </a:p>
          <a:p>
            <a:pPr lvl="1"/>
            <a:r>
              <a:rPr lang="en-US" sz="1200" dirty="0" smtClean="0"/>
              <a:t>NPRR702 Flexible Accounts, Payment of invoices, and Disposition of Interest on Cash Collateral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</a:t>
            </a:r>
            <a:r>
              <a:rPr lang="en-US" sz="1600" dirty="0" smtClean="0"/>
              <a:t>Phase 3 will include the implementation of NPRR484 (1B)</a:t>
            </a:r>
          </a:p>
          <a:p>
            <a:pPr lvl="1"/>
            <a:r>
              <a:rPr lang="en-US" sz="1200" dirty="0" smtClean="0"/>
              <a:t>NPRR484 (1B) Revisions to Congestion Revenue Rights Credit Calculations and Payments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9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Approved Revision / Change Requests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i="1" dirty="0" smtClean="0"/>
              <a:t>* </a:t>
            </a:r>
            <a:r>
              <a:rPr lang="en-US" sz="1100" b="1" i="1" dirty="0" smtClean="0"/>
              <a:t>Estimated Target Release Date is May 2018 (will be firmed up in the near future</a:t>
            </a:r>
            <a:r>
              <a:rPr lang="en-US" sz="1100" b="1" dirty="0" smtClean="0"/>
              <a:t>) </a:t>
            </a:r>
            <a:endParaRPr lang="en-US" sz="1100" b="1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748698" y="5821233"/>
            <a:ext cx="764052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b="0" dirty="0" smtClean="0"/>
              <a:t>Project Status Codes: NS = Not Started, I = Initiation, P = Planning, E = Execution, H = On Hold</a:t>
            </a:r>
          </a:p>
          <a:p>
            <a:pPr eaLnBrk="1" hangingPunct="1"/>
            <a:r>
              <a:rPr lang="en-US" sz="900" b="0" dirty="0" smtClean="0"/>
              <a:t>TBD = To Be Determined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90600"/>
            <a:ext cx="8077200" cy="418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9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/>
              <a:t>CMM Tech Refresh Project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</TotalTime>
  <Words>424</Words>
  <Application>Microsoft Office PowerPoint</Application>
  <PresentationFormat>On-screen Show (4:3)</PresentationFormat>
  <Paragraphs>67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CMM Tech Refresh Project</vt:lpstr>
      <vt:lpstr>CMM Tech Refresh Project</vt:lpstr>
      <vt:lpstr>Credit Updates</vt:lpstr>
      <vt:lpstr>CMM Tech Refresh Project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124</cp:revision>
  <cp:lastPrinted>2017-06-16T14:47:50Z</cp:lastPrinted>
  <dcterms:created xsi:type="dcterms:W3CDTF">2016-01-21T15:20:31Z</dcterms:created>
  <dcterms:modified xsi:type="dcterms:W3CDTF">2017-06-16T19:38:12Z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