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260" r:id="rId6"/>
    <p:sldId id="267" r:id="rId7"/>
    <p:sldId id="276" r:id="rId8"/>
    <p:sldId id="268" r:id="rId9"/>
    <p:sldId id="269" r:id="rId10"/>
    <p:sldId id="272" r:id="rId11"/>
    <p:sldId id="273" r:id="rId12"/>
    <p:sldId id="274" r:id="rId13"/>
    <p:sldId id="275" r:id="rId14"/>
    <p:sldId id="277"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6/16/2017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6/16/2017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963738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720884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843712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77998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211738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888946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2105561"/>
            <a:ext cx="5638800" cy="2092881"/>
          </a:xfrm>
          <a:prstGeom prst="rect">
            <a:avLst/>
          </a:prstGeom>
          <a:noFill/>
        </p:spPr>
        <p:txBody>
          <a:bodyPr wrap="square" rtlCol="0">
            <a:spAutoFit/>
          </a:bodyPr>
          <a:lstStyle/>
          <a:p>
            <a:r>
              <a:rPr lang="en-US" sz="2000" b="1" dirty="0" smtClean="0">
                <a:solidFill>
                  <a:schemeClr val="tx2"/>
                </a:solidFill>
              </a:rPr>
              <a:t>Calculating CRR Auction Portfolio Exposure: </a:t>
            </a:r>
          </a:p>
          <a:p>
            <a:r>
              <a:rPr lang="en-US" sz="2000" b="1" dirty="0" smtClean="0">
                <a:solidFill>
                  <a:schemeClr val="tx2"/>
                </a:solidFill>
              </a:rPr>
              <a:t>Possible Solutions for Market Participants</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6/19/2017</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204118"/>
          </a:xfrm>
        </p:spPr>
        <p:txBody>
          <a:bodyPr/>
          <a:lstStyle/>
          <a:p>
            <a:r>
              <a:rPr lang="en-US" sz="1800" dirty="0" smtClean="0"/>
              <a:t>Appendix: Sample Excel spreadsheet for Monthly Auction Estimated Exposure  (no stacks) – LTAS multi-month OBL Buy bids need 6 values for Hours, ACi99 and ACP; Monthly 24-Hour OBL Buy bids need 3</a:t>
            </a:r>
            <a:endParaRPr lang="en-US" sz="1800" dirty="0"/>
          </a:p>
        </p:txBody>
      </p:sp>
      <p:pic>
        <p:nvPicPr>
          <p:cNvPr id="5" name="Content Placeholder 4"/>
          <p:cNvPicPr>
            <a:picLocks noGrp="1" noChangeAspect="1"/>
          </p:cNvPicPr>
          <p:nvPr>
            <p:ph idx="1"/>
          </p:nvPr>
        </p:nvPicPr>
        <p:blipFill>
          <a:blip r:embed="rId2"/>
          <a:stretch>
            <a:fillRect/>
          </a:stretch>
        </p:blipFill>
        <p:spPr>
          <a:xfrm>
            <a:off x="838200" y="1168709"/>
            <a:ext cx="7162800" cy="5053013"/>
          </a:xfrm>
          <a:prstGeom prst="rect">
            <a:avLst/>
          </a:prstGeom>
        </p:spPr>
      </p:pic>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768933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0380"/>
          </a:xfrm>
        </p:spPr>
        <p:txBody>
          <a:bodyPr/>
          <a:lstStyle/>
          <a:p>
            <a:r>
              <a:rPr lang="en-US" sz="2400" kern="1400" spc="-50" dirty="0" smtClean="0">
                <a:latin typeface="Calibri Light" panose="020F0302020204030204" pitchFamily="34" charset="0"/>
                <a:ea typeface="Times New Roman" panose="02020603050405020304" pitchFamily="18" charset="0"/>
                <a:cs typeface="Times New Roman" panose="02020603050405020304" pitchFamily="18" charset="0"/>
              </a:rPr>
              <a:t>Review - how does it work now?</a:t>
            </a:r>
            <a:endParaRPr lang="en-US" sz="2400" kern="1400" spc="-5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990600"/>
            <a:ext cx="8534400" cy="5105400"/>
          </a:xfrm>
        </p:spPr>
        <p:txBody>
          <a:bodyPr/>
          <a:lstStyle/>
          <a:p>
            <a:pPr lvl="0"/>
            <a:r>
              <a:rPr lang="en-US" sz="1600" dirty="0"/>
              <a:t>CRR system requests ACi99 and ACP coefficients for existing OBL Baseload paths in auction, and publishes them 5 business days before bid window closes</a:t>
            </a:r>
          </a:p>
          <a:p>
            <a:pPr lvl="0"/>
            <a:r>
              <a:rPr lang="en-US" sz="1600" dirty="0"/>
              <a:t>When </a:t>
            </a:r>
            <a:r>
              <a:rPr lang="en-US" sz="1600" dirty="0" smtClean="0"/>
              <a:t>final bid </a:t>
            </a:r>
            <a:r>
              <a:rPr lang="en-US" sz="1600" dirty="0"/>
              <a:t>window closes, CRR system requests the rest of the ACi99 and ACP coefficients for the OBL Buy </a:t>
            </a:r>
            <a:r>
              <a:rPr lang="en-US" sz="1600" dirty="0" smtClean="0"/>
              <a:t>bids not previously requested from baseload, </a:t>
            </a:r>
            <a:r>
              <a:rPr lang="en-US" sz="1600" dirty="0"/>
              <a:t>then calculates the portfolio credit exposures for each </a:t>
            </a:r>
            <a:r>
              <a:rPr lang="en-US" sz="1600" dirty="0" err="1" smtClean="0"/>
              <a:t>CounterParty</a:t>
            </a:r>
            <a:r>
              <a:rPr lang="en-US" sz="1600" dirty="0" smtClean="0"/>
              <a:t>, </a:t>
            </a:r>
            <a:r>
              <a:rPr lang="en-US" sz="1600" dirty="0"/>
              <a:t>then for each </a:t>
            </a:r>
            <a:r>
              <a:rPr lang="en-US" sz="1600" dirty="0" smtClean="0"/>
              <a:t>Account Holder</a:t>
            </a:r>
            <a:endParaRPr lang="en-US" sz="1600" dirty="0"/>
          </a:p>
          <a:p>
            <a:pPr lvl="0"/>
            <a:r>
              <a:rPr lang="en-US" sz="1600" dirty="0"/>
              <a:t>If the exposure for the </a:t>
            </a:r>
            <a:r>
              <a:rPr lang="en-US" sz="1600" dirty="0" err="1" smtClean="0"/>
              <a:t>CounterParty</a:t>
            </a:r>
            <a:r>
              <a:rPr lang="en-US" sz="1600" dirty="0" smtClean="0"/>
              <a:t> </a:t>
            </a:r>
            <a:r>
              <a:rPr lang="en-US" sz="1600" dirty="0"/>
              <a:t>is greater than locked credit, a budget record is created and sent to the engine for that </a:t>
            </a:r>
            <a:r>
              <a:rPr lang="en-US" sz="1600" dirty="0" err="1" smtClean="0"/>
              <a:t>CounterParty</a:t>
            </a:r>
            <a:endParaRPr lang="en-US" sz="1600" dirty="0"/>
          </a:p>
          <a:p>
            <a:pPr lvl="0"/>
            <a:r>
              <a:rPr lang="en-US" sz="1600" dirty="0"/>
              <a:t>If an </a:t>
            </a:r>
            <a:r>
              <a:rPr lang="en-US" sz="1600" dirty="0" smtClean="0"/>
              <a:t>Account Holder </a:t>
            </a:r>
            <a:r>
              <a:rPr lang="en-US" sz="1600" dirty="0"/>
              <a:t>locked credit as well, a budget record for the </a:t>
            </a:r>
            <a:r>
              <a:rPr lang="en-US" sz="1600" dirty="0" smtClean="0"/>
              <a:t>Account Holder </a:t>
            </a:r>
            <a:r>
              <a:rPr lang="en-US" sz="1600" dirty="0"/>
              <a:t>is also sent to the engine when the portfolio value is greater than what </a:t>
            </a:r>
            <a:r>
              <a:rPr lang="en-US" sz="1600" dirty="0" smtClean="0"/>
              <a:t>was locked</a:t>
            </a:r>
          </a:p>
          <a:p>
            <a:pPr lvl="0"/>
            <a:r>
              <a:rPr lang="en-US" sz="1600" dirty="0" smtClean="0"/>
              <a:t>OBL buy bids have credit exposure, but only </a:t>
            </a:r>
            <a:r>
              <a:rPr lang="en-US" sz="1600" dirty="0"/>
              <a:t>OBL </a:t>
            </a:r>
            <a:r>
              <a:rPr lang="en-US" sz="1600" dirty="0" smtClean="0"/>
              <a:t>buy </a:t>
            </a:r>
            <a:r>
              <a:rPr lang="en-US" sz="1600" dirty="0"/>
              <a:t>b</a:t>
            </a:r>
            <a:r>
              <a:rPr lang="en-US" sz="1600" dirty="0" smtClean="0"/>
              <a:t>ids </a:t>
            </a:r>
            <a:r>
              <a:rPr lang="en-US" sz="1600" dirty="0"/>
              <a:t>need ACi99/ACP coefficients</a:t>
            </a:r>
          </a:p>
          <a:p>
            <a:pPr lvl="0"/>
            <a:r>
              <a:rPr lang="en-US" sz="1600" dirty="0"/>
              <a:t>OBL Sell </a:t>
            </a:r>
            <a:r>
              <a:rPr lang="en-US" sz="1600" dirty="0" smtClean="0"/>
              <a:t>Offers </a:t>
            </a:r>
            <a:r>
              <a:rPr lang="en-US" sz="1600" dirty="0"/>
              <a:t>and OPT </a:t>
            </a:r>
            <a:r>
              <a:rPr lang="en-US" sz="1600" dirty="0" smtClean="0"/>
              <a:t>buy </a:t>
            </a:r>
            <a:r>
              <a:rPr lang="en-US" sz="1600" dirty="0"/>
              <a:t>b</a:t>
            </a:r>
            <a:r>
              <a:rPr lang="en-US" sz="1600" dirty="0" smtClean="0"/>
              <a:t>ids also have credit exposure, </a:t>
            </a:r>
            <a:r>
              <a:rPr lang="en-US" sz="1600" dirty="0"/>
              <a:t>but do not use ACi99/ACP coefficients</a:t>
            </a:r>
          </a:p>
          <a:p>
            <a:pPr lvl="0"/>
            <a:r>
              <a:rPr lang="en-US" sz="1600" dirty="0"/>
              <a:t>OPT sell offers have no credit exposure</a:t>
            </a:r>
          </a:p>
          <a:p>
            <a:pPr lvl="0"/>
            <a:r>
              <a:rPr lang="en-US" sz="1600" dirty="0"/>
              <a:t>Exposure calculation uses ‘maximum stack exposure’ for each product for the credit evaluation as opposed to each individual bid getting its own calculation (bid stack is multiple bids for same product where only MW and/or price vary) – this was initially implemented with NPRR357</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0380"/>
          </a:xfrm>
        </p:spPr>
        <p:txBody>
          <a:bodyPr/>
          <a:lstStyle/>
          <a:p>
            <a:r>
              <a:rPr lang="en-US" sz="2400" kern="1400" spc="-50" dirty="0" smtClean="0">
                <a:latin typeface="Calibri Light" panose="020F0302020204030204" pitchFamily="34" charset="0"/>
                <a:ea typeface="Times New Roman" panose="02020603050405020304" pitchFamily="18" charset="0"/>
                <a:cs typeface="Times New Roman" panose="02020603050405020304" pitchFamily="18" charset="0"/>
              </a:rPr>
              <a:t>Review – timeline of credit lock for CRR auctions</a:t>
            </a:r>
            <a:endParaRPr lang="en-US" sz="2400" kern="1400" spc="-5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990600"/>
            <a:ext cx="8534400" cy="5105400"/>
          </a:xfrm>
        </p:spPr>
        <p:txBody>
          <a:bodyPr/>
          <a:lstStyle/>
          <a:p>
            <a:pPr lvl="0"/>
            <a:r>
              <a:rPr lang="en-US" sz="1600" dirty="0" smtClean="0"/>
              <a:t>Credit window for </a:t>
            </a:r>
            <a:r>
              <a:rPr lang="en-US" sz="1600" dirty="0" err="1" smtClean="0"/>
              <a:t>CounterParty</a:t>
            </a:r>
            <a:r>
              <a:rPr lang="en-US" sz="1600" dirty="0" smtClean="0"/>
              <a:t> (and Account Holder, if desired) opens when Market Notice is published and closes with the first bid window close</a:t>
            </a:r>
          </a:p>
          <a:p>
            <a:pPr lvl="0"/>
            <a:endParaRPr lang="en-US" sz="800" dirty="0" smtClean="0"/>
          </a:p>
          <a:p>
            <a:pPr lvl="0"/>
            <a:r>
              <a:rPr lang="en-US" sz="1600" dirty="0" smtClean="0"/>
              <a:t>Credit window is not open during a 2</a:t>
            </a:r>
            <a:r>
              <a:rPr lang="en-US" sz="1600" baseline="30000" dirty="0" smtClean="0"/>
              <a:t>nd</a:t>
            </a:r>
            <a:r>
              <a:rPr lang="en-US" sz="1600" dirty="0" smtClean="0"/>
              <a:t> Round Transaction window</a:t>
            </a:r>
          </a:p>
          <a:p>
            <a:pPr lvl="0"/>
            <a:endParaRPr lang="en-US" sz="800" dirty="0" smtClean="0"/>
          </a:p>
          <a:p>
            <a:pPr lvl="0"/>
            <a:r>
              <a:rPr lang="en-US" sz="1600" dirty="0" smtClean="0"/>
              <a:t>CRR system sends “Locked” credit to the CMM system for each auction immediately after the bid window closes at 5:00pm, and then daily at 8:00am until it is released</a:t>
            </a:r>
          </a:p>
          <a:p>
            <a:pPr lvl="0"/>
            <a:endParaRPr lang="en-US" sz="800" dirty="0" smtClean="0"/>
          </a:p>
          <a:p>
            <a:pPr lvl="0"/>
            <a:r>
              <a:rPr lang="en-US" sz="1600" dirty="0" smtClean="0"/>
              <a:t>CRR credit is ‘released’ from the CRR system at 8:00am the day after auction results are posted (day invoices are sent)</a:t>
            </a:r>
          </a:p>
          <a:p>
            <a:pPr lvl="0"/>
            <a:endParaRPr lang="en-US" sz="800" dirty="0" smtClean="0"/>
          </a:p>
          <a:p>
            <a:pPr lvl="0"/>
            <a:r>
              <a:rPr lang="en-US" sz="1600" dirty="0" smtClean="0"/>
              <a:t>Credit displayed in the CRR system in the upper pane of the Credit Limit editors labelled “Locked” is the value sent to CMM during the lock period</a:t>
            </a:r>
          </a:p>
          <a:p>
            <a:pPr lvl="0"/>
            <a:endParaRPr lang="en-US" sz="800" dirty="0" smtClean="0"/>
          </a:p>
          <a:p>
            <a:pPr lvl="0"/>
            <a:r>
              <a:rPr lang="en-US" sz="1600" dirty="0" smtClean="0"/>
              <a:t>Credit displayed in the CRR system in the lower pane of the Credit Limit Editors labelled “Current” is not sent to the CMM system</a:t>
            </a:r>
          </a:p>
          <a:p>
            <a:pPr lvl="0"/>
            <a:endParaRPr lang="en-US" sz="800" dirty="0" smtClean="0"/>
          </a:p>
          <a:p>
            <a:pPr lvl="0"/>
            <a:r>
              <a:rPr lang="en-US" sz="1600" dirty="0" smtClean="0"/>
              <a:t>CRR system calculates the portfolio valuation </a:t>
            </a:r>
            <a:r>
              <a:rPr lang="en-US" sz="1600" i="1" dirty="0" smtClean="0"/>
              <a:t>at the time the engine macros are run</a:t>
            </a:r>
            <a:r>
              <a:rPr lang="en-US" sz="1600" dirty="0" smtClean="0"/>
              <a:t>, not when the bid window closes</a:t>
            </a:r>
          </a:p>
          <a:p>
            <a:pPr lvl="0"/>
            <a:endParaRPr lang="en-US" sz="800" dirty="0" smtClean="0"/>
          </a:p>
          <a:p>
            <a:pPr lvl="0"/>
            <a:r>
              <a:rPr lang="en-US" sz="1600" dirty="0" smtClean="0"/>
              <a:t>CRR system does not send portfolio valuation to CMM; it only sends the Locked Credit</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136207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0380"/>
          </a:xfrm>
        </p:spPr>
        <p:txBody>
          <a:bodyPr/>
          <a:lstStyle/>
          <a:p>
            <a:r>
              <a:rPr lang="en-US" sz="2400" kern="1400" spc="-50" dirty="0" smtClean="0">
                <a:latin typeface="Calibri Light" panose="020F0302020204030204" pitchFamily="34" charset="0"/>
                <a:ea typeface="Times New Roman" panose="02020603050405020304" pitchFamily="18" charset="0"/>
                <a:cs typeface="Times New Roman" panose="02020603050405020304" pitchFamily="18" charset="0"/>
              </a:rPr>
              <a:t>ERCOT’s assumptions </a:t>
            </a:r>
            <a:r>
              <a:rPr lang="en-US" sz="2400" kern="1400" spc="-50" dirty="0">
                <a:latin typeface="Calibri Light" panose="020F0302020204030204" pitchFamily="34" charset="0"/>
                <a:ea typeface="Times New Roman" panose="02020603050405020304" pitchFamily="18" charset="0"/>
                <a:cs typeface="Times New Roman" panose="02020603050405020304" pitchFamily="18" charset="0"/>
              </a:rPr>
              <a:t>-</a:t>
            </a:r>
            <a:r>
              <a:rPr lang="en-US" sz="2400" kern="1400" spc="-50" dirty="0" smtClean="0">
                <a:latin typeface="Calibri Light" panose="020F0302020204030204" pitchFamily="34" charset="0"/>
                <a:ea typeface="Times New Roman" panose="02020603050405020304" pitchFamily="18" charset="0"/>
                <a:cs typeface="Times New Roman" panose="02020603050405020304" pitchFamily="18" charset="0"/>
              </a:rPr>
              <a:t>What </a:t>
            </a:r>
            <a:r>
              <a:rPr lang="en-US" sz="2400" kern="1400" spc="-50" dirty="0" smtClean="0">
                <a:latin typeface="Calibri Light" panose="020F0302020204030204" pitchFamily="34" charset="0"/>
                <a:ea typeface="Times New Roman" panose="02020603050405020304" pitchFamily="18" charset="0"/>
                <a:cs typeface="Times New Roman" panose="02020603050405020304" pitchFamily="18" charset="0"/>
              </a:rPr>
              <a:t>is not working well for Market Participants?</a:t>
            </a:r>
            <a:endParaRPr lang="en-US" sz="2400" kern="1400" spc="-5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990600"/>
            <a:ext cx="8534400" cy="5105400"/>
          </a:xfrm>
        </p:spPr>
        <p:txBody>
          <a:bodyPr/>
          <a:lstStyle/>
          <a:p>
            <a:pPr lvl="0"/>
            <a:r>
              <a:rPr lang="en-US" sz="1600" dirty="0" smtClean="0"/>
              <a:t>Not having </a:t>
            </a:r>
            <a:r>
              <a:rPr lang="en-US" sz="1600" dirty="0"/>
              <a:t>ACi99/ACP paths for expected OBL Buy bid paths </a:t>
            </a:r>
            <a:r>
              <a:rPr lang="en-US" sz="1600" dirty="0" smtClean="0"/>
              <a:t>(not </a:t>
            </a:r>
            <a:r>
              <a:rPr lang="en-US" sz="1600" dirty="0"/>
              <a:t>in current </a:t>
            </a:r>
            <a:r>
              <a:rPr lang="en-US" sz="1600" dirty="0" smtClean="0"/>
              <a:t>OBL baseload), and having to manually calculate each of them</a:t>
            </a:r>
            <a:endParaRPr lang="en-US" sz="1600" dirty="0"/>
          </a:p>
          <a:p>
            <a:pPr lvl="0"/>
            <a:endParaRPr lang="en-US" sz="1600" dirty="0" smtClean="0"/>
          </a:p>
          <a:p>
            <a:pPr lvl="0"/>
            <a:r>
              <a:rPr lang="en-US" sz="1600" dirty="0" smtClean="0"/>
              <a:t>Calculating </a:t>
            </a:r>
            <a:r>
              <a:rPr lang="en-US" sz="1600" dirty="0"/>
              <a:t>portfolio exposures with confidence</a:t>
            </a:r>
          </a:p>
          <a:p>
            <a:pPr lvl="0"/>
            <a:endParaRPr lang="en-US" sz="1600" dirty="0" smtClean="0"/>
          </a:p>
          <a:p>
            <a:pPr lvl="0"/>
            <a:r>
              <a:rPr lang="en-US" sz="1600" dirty="0" smtClean="0"/>
              <a:t>Calculating </a:t>
            </a:r>
            <a:r>
              <a:rPr lang="en-US" sz="1600" dirty="0"/>
              <a:t>maximum stack exposure when bid stacks are used</a:t>
            </a:r>
          </a:p>
          <a:p>
            <a:pPr lvl="0"/>
            <a:endParaRPr lang="en-US" sz="1600" dirty="0" smtClean="0"/>
          </a:p>
          <a:p>
            <a:pPr lvl="0"/>
            <a:r>
              <a:rPr lang="en-US" sz="1600" dirty="0" smtClean="0"/>
              <a:t>Calculating </a:t>
            </a:r>
            <a:r>
              <a:rPr lang="en-US" sz="1600" dirty="0" err="1" smtClean="0"/>
              <a:t>CounterParty</a:t>
            </a:r>
            <a:r>
              <a:rPr lang="en-US" sz="1600" dirty="0" smtClean="0"/>
              <a:t> </a:t>
            </a:r>
            <a:r>
              <a:rPr lang="en-US" sz="1600" dirty="0"/>
              <a:t>exposure when there is more than one </a:t>
            </a:r>
            <a:r>
              <a:rPr lang="en-US" sz="1600" dirty="0" smtClean="0"/>
              <a:t>Account Holder</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716406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0380"/>
          </a:xfrm>
        </p:spPr>
        <p:txBody>
          <a:bodyPr/>
          <a:lstStyle/>
          <a:p>
            <a:r>
              <a:rPr lang="en-US" sz="2000" dirty="0" smtClean="0"/>
              <a:t>What </a:t>
            </a:r>
            <a:r>
              <a:rPr lang="en-US" sz="2000" dirty="0"/>
              <a:t>issue is being addressed by a more automated solution?</a:t>
            </a:r>
          </a:p>
        </p:txBody>
      </p:sp>
      <p:sp>
        <p:nvSpPr>
          <p:cNvPr id="3" name="Content Placeholder 2"/>
          <p:cNvSpPr>
            <a:spLocks noGrp="1"/>
          </p:cNvSpPr>
          <p:nvPr>
            <p:ph idx="1"/>
          </p:nvPr>
        </p:nvSpPr>
        <p:spPr>
          <a:xfrm>
            <a:off x="304800" y="990600"/>
            <a:ext cx="8534400" cy="5105400"/>
          </a:xfrm>
        </p:spPr>
        <p:txBody>
          <a:bodyPr/>
          <a:lstStyle/>
          <a:p>
            <a:pPr lvl="0"/>
            <a:r>
              <a:rPr lang="en-US" sz="1600" dirty="0"/>
              <a:t>Not locking enough credit for each </a:t>
            </a:r>
            <a:r>
              <a:rPr lang="en-US" sz="1600" dirty="0" smtClean="0"/>
              <a:t>auction and being subject to credit constraint during optimization</a:t>
            </a:r>
          </a:p>
          <a:p>
            <a:pPr lvl="0"/>
            <a:endParaRPr lang="en-US" sz="1600" dirty="0"/>
          </a:p>
          <a:p>
            <a:pPr lvl="0"/>
            <a:r>
              <a:rPr lang="en-US" sz="1600" dirty="0" smtClean="0"/>
              <a:t>Not getting CRR awards because of unexpected budget constraint </a:t>
            </a:r>
            <a:endParaRPr lang="en-US" sz="1600" dirty="0"/>
          </a:p>
          <a:p>
            <a:pPr lvl="0"/>
            <a:endParaRPr lang="en-US" sz="1600" dirty="0" smtClean="0"/>
          </a:p>
          <a:p>
            <a:pPr lvl="0"/>
            <a:r>
              <a:rPr lang="en-US" sz="1600" dirty="0" smtClean="0"/>
              <a:t>Locking </a:t>
            </a:r>
            <a:r>
              <a:rPr lang="en-US" sz="1600" dirty="0"/>
              <a:t>too much credit for each auction </a:t>
            </a:r>
            <a:r>
              <a:rPr lang="en-US" sz="1600" dirty="0" smtClean="0"/>
              <a:t>and having it held for 8-16 days and not available to other markets</a:t>
            </a:r>
            <a:endParaRPr lang="en-US" sz="1600" dirty="0"/>
          </a:p>
          <a:p>
            <a:endParaRPr lang="en-US" sz="1600" dirty="0" smtClean="0"/>
          </a:p>
          <a:p>
            <a:pPr marL="0" indent="0">
              <a:buNone/>
            </a:pPr>
            <a:r>
              <a:rPr lang="en-US" sz="1600" dirty="0" smtClean="0"/>
              <a:t>These issues become </a:t>
            </a:r>
            <a:r>
              <a:rPr lang="en-US" sz="1600" dirty="0"/>
              <a:t>magnified with the unavoidable overlapping credit </a:t>
            </a:r>
            <a:r>
              <a:rPr lang="en-US" sz="1600" dirty="0" smtClean="0"/>
              <a:t>windows; beginning </a:t>
            </a:r>
            <a:r>
              <a:rPr lang="en-US" sz="1600" dirty="0"/>
              <a:t>in </a:t>
            </a:r>
            <a:r>
              <a:rPr lang="en-US" sz="1600" dirty="0" smtClean="0"/>
              <a:t>November, </a:t>
            </a:r>
            <a:r>
              <a:rPr lang="en-US" sz="1600" dirty="0"/>
              <a:t>virtually every month has a 1 day credit overlap between a monthly auction and an LTAS auction: </a:t>
            </a:r>
          </a:p>
          <a:p>
            <a:pPr marL="400050" lvl="1" indent="0">
              <a:buNone/>
            </a:pPr>
            <a:r>
              <a:rPr lang="en-US" sz="1400" dirty="0"/>
              <a:t>2017:  11/16</a:t>
            </a:r>
          </a:p>
          <a:p>
            <a:pPr marL="400050" lvl="1" indent="0">
              <a:buNone/>
            </a:pPr>
            <a:r>
              <a:rPr lang="en-US" sz="1400" dirty="0"/>
              <a:t>2018:  1/18,  2/15,  3/22,  4/19,  5/17,  6/21,  7/19,  8/23,  9/20,  10/18,  11/15</a:t>
            </a:r>
          </a:p>
          <a:p>
            <a:pPr marL="400050" lvl="1" indent="0">
              <a:buNone/>
            </a:pPr>
            <a:r>
              <a:rPr lang="en-US" sz="1400" dirty="0"/>
              <a:t>2019:  1/17,  2/14,  3/21</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724962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0380"/>
          </a:xfrm>
        </p:spPr>
        <p:txBody>
          <a:bodyPr/>
          <a:lstStyle/>
          <a:p>
            <a:r>
              <a:rPr lang="en-US" sz="2000" dirty="0" smtClean="0"/>
              <a:t>Possible Solutions – better information on </a:t>
            </a:r>
            <a:r>
              <a:rPr lang="en-US" sz="2000" dirty="0" smtClean="0"/>
              <a:t>ERCOT websites</a:t>
            </a:r>
            <a:endParaRPr lang="en-US" sz="2000" dirty="0"/>
          </a:p>
        </p:txBody>
      </p:sp>
      <p:sp>
        <p:nvSpPr>
          <p:cNvPr id="3" name="Content Placeholder 2"/>
          <p:cNvSpPr>
            <a:spLocks noGrp="1"/>
          </p:cNvSpPr>
          <p:nvPr>
            <p:ph idx="1"/>
          </p:nvPr>
        </p:nvSpPr>
        <p:spPr>
          <a:xfrm>
            <a:off x="304800" y="990600"/>
            <a:ext cx="8534400" cy="5334000"/>
          </a:xfrm>
        </p:spPr>
        <p:txBody>
          <a:bodyPr/>
          <a:lstStyle/>
          <a:p>
            <a:pPr marL="0" lvl="0" indent="0">
              <a:buNone/>
            </a:pPr>
            <a:r>
              <a:rPr lang="en-US" sz="1600" b="1" dirty="0"/>
              <a:t>1</a:t>
            </a:r>
            <a:r>
              <a:rPr lang="en-US" sz="1600" b="1" dirty="0" smtClean="0"/>
              <a:t>.  CRR team update </a:t>
            </a:r>
            <a:r>
              <a:rPr lang="en-US" sz="1600" b="1" dirty="0"/>
              <a:t>auction portfolio exposure calculation methodology on ERCOT/CRR </a:t>
            </a:r>
            <a:r>
              <a:rPr lang="en-US" sz="1600" b="1" dirty="0" smtClean="0"/>
              <a:t>website.</a:t>
            </a:r>
            <a:endParaRPr lang="en-US" sz="1600" b="1" dirty="0"/>
          </a:p>
          <a:p>
            <a:pPr lvl="0"/>
            <a:endParaRPr lang="en-US" sz="1600" dirty="0" smtClean="0"/>
          </a:p>
          <a:p>
            <a:pPr marL="0" indent="0">
              <a:buNone/>
            </a:pPr>
            <a:r>
              <a:rPr lang="en-US" sz="1400" i="1" dirty="0"/>
              <a:t>Pros:</a:t>
            </a:r>
            <a:endParaRPr lang="en-US" sz="1400" dirty="0"/>
          </a:p>
          <a:p>
            <a:pPr lvl="1"/>
            <a:r>
              <a:rPr lang="en-US" sz="1200" dirty="0" smtClean="0"/>
              <a:t>Low cost (none, in fact)</a:t>
            </a:r>
            <a:endParaRPr lang="en-US" sz="1200" dirty="0"/>
          </a:p>
          <a:p>
            <a:pPr lvl="1"/>
            <a:r>
              <a:rPr lang="en-US" sz="1200" dirty="0"/>
              <a:t>More transparent examples on how portfolio exposures are calculated following exact methodology used in the CRR application </a:t>
            </a:r>
          </a:p>
          <a:p>
            <a:pPr marL="0" indent="0">
              <a:buNone/>
            </a:pPr>
            <a:r>
              <a:rPr lang="en-US" sz="1400" i="1" dirty="0" smtClean="0"/>
              <a:t>Cons</a:t>
            </a:r>
            <a:r>
              <a:rPr lang="en-US" sz="1400" i="1" dirty="0"/>
              <a:t>:</a:t>
            </a:r>
            <a:endParaRPr lang="en-US" sz="1400" dirty="0"/>
          </a:p>
          <a:p>
            <a:pPr lvl="1"/>
            <a:r>
              <a:rPr lang="en-US" sz="1200" dirty="0"/>
              <a:t>Decouples exposure calculations from system that actually computes it</a:t>
            </a:r>
          </a:p>
          <a:p>
            <a:pPr lvl="1"/>
            <a:r>
              <a:rPr lang="en-US" sz="1200" dirty="0"/>
              <a:t>Still requires that Market Participant compute or obtain ACi99/ACP values</a:t>
            </a:r>
          </a:p>
          <a:p>
            <a:pPr lvl="1"/>
            <a:r>
              <a:rPr lang="en-US" sz="1200" dirty="0"/>
              <a:t>No validation of correctness of data entry (ACi99/ACP values, bid paths, dates, total bid hours, etc.)</a:t>
            </a:r>
          </a:p>
          <a:p>
            <a:pPr lvl="1"/>
            <a:r>
              <a:rPr lang="en-US" sz="1200" dirty="0"/>
              <a:t>Highly error prone (data has to be entered correctly and completely, and instructions meticulously followed)</a:t>
            </a:r>
          </a:p>
          <a:p>
            <a:pPr lvl="1"/>
            <a:r>
              <a:rPr lang="en-US" sz="1200" dirty="0"/>
              <a:t>Has to be manually recomputed for every portfolio change – difficult to do “what-if” scenarios</a:t>
            </a:r>
          </a:p>
          <a:p>
            <a:pPr marL="0" indent="0">
              <a:buNone/>
            </a:pPr>
            <a:endParaRPr lang="en-US" sz="1400" i="1" dirty="0" smtClean="0"/>
          </a:p>
          <a:p>
            <a:pPr marL="0" indent="0">
              <a:buNone/>
            </a:pPr>
            <a:r>
              <a:rPr lang="en-US" sz="1400" i="1" dirty="0" smtClean="0"/>
              <a:t>System </a:t>
            </a:r>
            <a:r>
              <a:rPr lang="en-US" sz="1400" i="1" dirty="0"/>
              <a:t>Impact:</a:t>
            </a:r>
            <a:endParaRPr lang="en-US" sz="1400" dirty="0"/>
          </a:p>
          <a:p>
            <a:pPr lvl="1"/>
            <a:r>
              <a:rPr lang="en-US" sz="1200" dirty="0" smtClean="0"/>
              <a:t>None</a:t>
            </a:r>
            <a:endParaRPr lang="en-US" sz="1200" dirty="0"/>
          </a:p>
          <a:p>
            <a:pPr lvl="0"/>
            <a:endParaRPr lang="en-US" sz="1400" dirty="0" smtClean="0"/>
          </a:p>
          <a:p>
            <a:pPr marL="0" lvl="0" indent="0">
              <a:buNone/>
            </a:pPr>
            <a:r>
              <a:rPr lang="en-US" sz="1200" i="1" dirty="0" smtClean="0"/>
              <a:t>Note:  </a:t>
            </a:r>
            <a:r>
              <a:rPr lang="en-US" sz="1200" dirty="0" smtClean="0"/>
              <a:t>CRR team will update excel spreadsheet (pre NPRR357) to compute each bid’s exposure – however, user will still need to enter the portfolio, and the ACi99/ACP values on their own.  This spreadsheet will calculate bids/offers line by line, and not perform ‘stacked bids’ exposures as that would take a macro or other programmatic solution. See Appendix for sample file for monthly auction.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232515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46918"/>
          </a:xfrm>
        </p:spPr>
        <p:txBody>
          <a:bodyPr/>
          <a:lstStyle/>
          <a:p>
            <a:r>
              <a:rPr lang="en-US" sz="2000" dirty="0" smtClean="0"/>
              <a:t>Possible Solutions – ERCOT provide calculator outside of CRR system</a:t>
            </a:r>
            <a:endParaRPr lang="en-US" sz="2000" dirty="0"/>
          </a:p>
        </p:txBody>
      </p:sp>
      <p:sp>
        <p:nvSpPr>
          <p:cNvPr id="3" name="Content Placeholder 2"/>
          <p:cNvSpPr>
            <a:spLocks noGrp="1"/>
          </p:cNvSpPr>
          <p:nvPr>
            <p:ph idx="1"/>
          </p:nvPr>
        </p:nvSpPr>
        <p:spPr>
          <a:xfrm>
            <a:off x="304800" y="1143000"/>
            <a:ext cx="8534400" cy="4648200"/>
          </a:xfrm>
        </p:spPr>
        <p:txBody>
          <a:bodyPr/>
          <a:lstStyle/>
          <a:p>
            <a:pPr marL="0" lvl="0" indent="0">
              <a:buNone/>
            </a:pPr>
            <a:r>
              <a:rPr lang="en-US" sz="1600" b="1" dirty="0"/>
              <a:t>2</a:t>
            </a:r>
            <a:r>
              <a:rPr lang="en-US" sz="1600" b="1" dirty="0" smtClean="0"/>
              <a:t>.  ERCOT to write a web-based tool to estimate </a:t>
            </a:r>
            <a:r>
              <a:rPr lang="en-US" sz="1600" b="1" dirty="0"/>
              <a:t>auction portfolio exposure for Market </a:t>
            </a:r>
            <a:r>
              <a:rPr lang="en-US" sz="1600" b="1" dirty="0" smtClean="0"/>
              <a:t>Participant, external to the CRR system</a:t>
            </a:r>
            <a:endParaRPr lang="en-US" sz="1600" dirty="0" smtClean="0"/>
          </a:p>
          <a:p>
            <a:pPr marL="0" indent="0">
              <a:buNone/>
            </a:pPr>
            <a:r>
              <a:rPr lang="en-US" sz="1400" i="1" dirty="0"/>
              <a:t>Pros:</a:t>
            </a:r>
            <a:endParaRPr lang="en-US" sz="1400" dirty="0"/>
          </a:p>
          <a:p>
            <a:pPr lvl="1"/>
            <a:r>
              <a:rPr lang="en-US" sz="1200" dirty="0"/>
              <a:t>More accurate than Market Participants computing values on their own</a:t>
            </a:r>
          </a:p>
          <a:p>
            <a:pPr lvl="1"/>
            <a:r>
              <a:rPr lang="en-US" sz="1200" dirty="0"/>
              <a:t>What-if scenarios</a:t>
            </a:r>
          </a:p>
          <a:p>
            <a:pPr marL="0" indent="0">
              <a:buNone/>
            </a:pPr>
            <a:r>
              <a:rPr lang="en-US" sz="1400" i="1" dirty="0" smtClean="0"/>
              <a:t>Cons</a:t>
            </a:r>
            <a:r>
              <a:rPr lang="en-US" sz="1400" i="1" dirty="0"/>
              <a:t>:</a:t>
            </a:r>
            <a:endParaRPr lang="en-US" sz="1400" dirty="0"/>
          </a:p>
          <a:p>
            <a:pPr lvl="1"/>
            <a:r>
              <a:rPr lang="en-US" sz="1200" dirty="0"/>
              <a:t>Still just an aid as it is decoupled from system that is actually calculating credit exposure</a:t>
            </a:r>
          </a:p>
          <a:p>
            <a:pPr lvl="1"/>
            <a:r>
              <a:rPr lang="en-US" sz="1200" dirty="0"/>
              <a:t>Highly error prone (e.g., Market Participant calculates wrong portfolio, or changes portfolio, or transposes the credit values from the tool to the CRR Credit Limit Editor, or forgets to enter value into CRR system, etc.)</a:t>
            </a:r>
          </a:p>
          <a:p>
            <a:pPr lvl="1"/>
            <a:r>
              <a:rPr lang="en-US" sz="1200" dirty="0"/>
              <a:t>Requires ACi99/ACP values, and depending on the complexity of implementation, this could have </a:t>
            </a:r>
            <a:r>
              <a:rPr lang="en-US" sz="1200" dirty="0" smtClean="0"/>
              <a:t>database </a:t>
            </a:r>
            <a:r>
              <a:rPr lang="en-US" sz="1200" dirty="0"/>
              <a:t>performance issues, system-to-system communication delays, etc</a:t>
            </a:r>
            <a:r>
              <a:rPr lang="en-US" sz="1200" dirty="0" smtClean="0"/>
              <a:t>.</a:t>
            </a:r>
          </a:p>
          <a:p>
            <a:pPr lvl="1"/>
            <a:r>
              <a:rPr lang="en-US" sz="1200" dirty="0" smtClean="0"/>
              <a:t>Multiple </a:t>
            </a:r>
            <a:r>
              <a:rPr lang="en-US" sz="1200" dirty="0"/>
              <a:t>teams involved (CMM, CRR, Security, MIS, TIBCO, RM, DB, Replication, Project Management</a:t>
            </a:r>
            <a:r>
              <a:rPr lang="en-US" sz="1200" dirty="0" smtClean="0"/>
              <a:t>)</a:t>
            </a:r>
          </a:p>
          <a:p>
            <a:pPr lvl="1"/>
            <a:r>
              <a:rPr lang="en-US" sz="1200" dirty="0" smtClean="0"/>
              <a:t>Some limitations would still be necessary – such as limiting the requests to the portfolio size (i.e., use auction bid limits), as well as only requesting the coefficients twice per day</a:t>
            </a:r>
            <a:endParaRPr lang="en-US" sz="1200" dirty="0"/>
          </a:p>
          <a:p>
            <a:pPr marL="0" indent="0">
              <a:buNone/>
            </a:pPr>
            <a:endParaRPr lang="en-US" sz="1400" i="1" dirty="0" smtClean="0"/>
          </a:p>
          <a:p>
            <a:pPr marL="0" indent="0">
              <a:buNone/>
            </a:pPr>
            <a:r>
              <a:rPr lang="en-US" sz="1400" i="1" dirty="0" smtClean="0"/>
              <a:t>System </a:t>
            </a:r>
            <a:r>
              <a:rPr lang="en-US" sz="1400" i="1" dirty="0"/>
              <a:t>Impact:</a:t>
            </a:r>
            <a:endParaRPr lang="en-US" sz="1400" dirty="0"/>
          </a:p>
          <a:p>
            <a:pPr lvl="1"/>
            <a:r>
              <a:rPr lang="en-US" sz="1200" dirty="0" smtClean="0"/>
              <a:t>CMM, TIBCO, MIS</a:t>
            </a:r>
            <a:endParaRPr lang="en-US" sz="1200" dirty="0"/>
          </a:p>
          <a:p>
            <a:pPr lvl="1"/>
            <a:r>
              <a:rPr lang="en-US" sz="1200" dirty="0"/>
              <a:t>NPRR484 Phase B (2019 timeframe)</a:t>
            </a:r>
            <a:endParaRPr lang="en-US" sz="1400" dirty="0"/>
          </a:p>
          <a:p>
            <a:pPr lvl="0"/>
            <a:endParaRPr lang="en-US" sz="1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092932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sz="2000" dirty="0" smtClean="0"/>
              <a:t>Possible Solutions – CRR application calculates periodically during credit window (Vendor solution)</a:t>
            </a:r>
            <a:endParaRPr lang="en-US" sz="2000" dirty="0"/>
          </a:p>
        </p:txBody>
      </p:sp>
      <p:sp>
        <p:nvSpPr>
          <p:cNvPr id="3" name="Content Placeholder 2"/>
          <p:cNvSpPr>
            <a:spLocks noGrp="1"/>
          </p:cNvSpPr>
          <p:nvPr>
            <p:ph idx="1"/>
          </p:nvPr>
        </p:nvSpPr>
        <p:spPr>
          <a:xfrm>
            <a:off x="304800" y="1066800"/>
            <a:ext cx="8534400" cy="5265738"/>
          </a:xfrm>
        </p:spPr>
        <p:txBody>
          <a:bodyPr/>
          <a:lstStyle/>
          <a:p>
            <a:pPr marL="0" lvl="0" indent="0">
              <a:buNone/>
            </a:pPr>
            <a:r>
              <a:rPr lang="en-US" sz="1600" b="1" dirty="0"/>
              <a:t>3</a:t>
            </a:r>
            <a:r>
              <a:rPr lang="en-US" sz="1600" b="1" dirty="0" smtClean="0"/>
              <a:t>. Credit </a:t>
            </a:r>
            <a:r>
              <a:rPr lang="en-US" sz="1600" b="1" dirty="0"/>
              <a:t>calculated </a:t>
            </a:r>
            <a:r>
              <a:rPr lang="en-US" sz="1600" b="1" dirty="0" smtClean="0"/>
              <a:t>‘periodically’ </a:t>
            </a:r>
            <a:r>
              <a:rPr lang="en-US" sz="1600" b="1" dirty="0"/>
              <a:t>by CRR system during open credit window by the CRR </a:t>
            </a:r>
            <a:r>
              <a:rPr lang="en-US" sz="1600" b="1" dirty="0" smtClean="0"/>
              <a:t>system</a:t>
            </a:r>
            <a:endParaRPr lang="en-US" sz="800" dirty="0" smtClean="0"/>
          </a:p>
          <a:p>
            <a:pPr marL="0" indent="0">
              <a:buNone/>
            </a:pPr>
            <a:r>
              <a:rPr lang="en-US" sz="1200" i="1" dirty="0"/>
              <a:t>Pros:</a:t>
            </a:r>
            <a:endParaRPr lang="en-US" sz="1200" dirty="0"/>
          </a:p>
          <a:p>
            <a:pPr lvl="1"/>
            <a:r>
              <a:rPr lang="en-US" sz="1000" dirty="0"/>
              <a:t>Validates </a:t>
            </a:r>
            <a:r>
              <a:rPr lang="en-US" sz="1000" b="1" dirty="0"/>
              <a:t>submitted</a:t>
            </a:r>
            <a:r>
              <a:rPr lang="en-US" sz="1000" dirty="0"/>
              <a:t> bids (e.g., biddable settlement points only, ESSPs) and uses same exposure calculation for forming budget constraint (would need to be on submitted bids due to DB design constraints)</a:t>
            </a:r>
          </a:p>
          <a:p>
            <a:pPr lvl="1"/>
            <a:r>
              <a:rPr lang="en-US" sz="1000" dirty="0"/>
              <a:t>Timely credit exposure calculation to assist in locking the right amount of credit</a:t>
            </a:r>
          </a:p>
          <a:p>
            <a:pPr lvl="1"/>
            <a:r>
              <a:rPr lang="en-US" sz="1000" dirty="0"/>
              <a:t>Computes credit for </a:t>
            </a:r>
            <a:r>
              <a:rPr lang="en-US" sz="1000" dirty="0" smtClean="0"/>
              <a:t>Counterparty</a:t>
            </a:r>
            <a:endParaRPr lang="en-US" sz="1000" dirty="0"/>
          </a:p>
          <a:p>
            <a:pPr lvl="1"/>
            <a:r>
              <a:rPr lang="en-US" sz="1000" dirty="0"/>
              <a:t>What-if scenarios</a:t>
            </a:r>
          </a:p>
          <a:p>
            <a:pPr marL="0" indent="0">
              <a:buNone/>
            </a:pPr>
            <a:r>
              <a:rPr lang="en-US" sz="1200" i="1" dirty="0" smtClean="0"/>
              <a:t>Cons</a:t>
            </a:r>
            <a:r>
              <a:rPr lang="en-US" sz="1200" i="1" dirty="0"/>
              <a:t>:</a:t>
            </a:r>
            <a:endParaRPr lang="en-US" sz="1200" dirty="0"/>
          </a:p>
          <a:p>
            <a:pPr lvl="1"/>
            <a:r>
              <a:rPr lang="en-US" sz="1000" dirty="0" smtClean="0"/>
              <a:t>Vendor solution, and likely to be somewhat  expensive – unknown if this would even be possible in new Framework</a:t>
            </a:r>
          </a:p>
          <a:p>
            <a:pPr lvl="1"/>
            <a:r>
              <a:rPr lang="en-US" sz="1000" dirty="0" smtClean="0"/>
              <a:t>Performance </a:t>
            </a:r>
            <a:r>
              <a:rPr lang="en-US" sz="1000" dirty="0"/>
              <a:t>issues with database, especially when competing with bid submissions on bid close day – current CRR database is not designed for this level of resource competition</a:t>
            </a:r>
          </a:p>
          <a:p>
            <a:pPr lvl="1"/>
            <a:r>
              <a:rPr lang="en-US" sz="1000" dirty="0"/>
              <a:t>System-to-system communication </a:t>
            </a:r>
            <a:r>
              <a:rPr lang="en-US" sz="1000" dirty="0" smtClean="0"/>
              <a:t>issues</a:t>
            </a:r>
            <a:endParaRPr lang="en-US" sz="1000" dirty="0"/>
          </a:p>
          <a:p>
            <a:pPr lvl="2"/>
            <a:r>
              <a:rPr lang="en-US" sz="1000" dirty="0" smtClean="0"/>
              <a:t>No guarantee </a:t>
            </a:r>
            <a:r>
              <a:rPr lang="en-US" sz="1000" dirty="0"/>
              <a:t>that </a:t>
            </a:r>
            <a:r>
              <a:rPr lang="en-US" sz="1000" dirty="0" smtClean="0"/>
              <a:t>data gets </a:t>
            </a:r>
            <a:r>
              <a:rPr lang="en-US" sz="1000" dirty="0"/>
              <a:t>delivered ‘on time’, or that Market Participants don’t change portfolios after request has been made</a:t>
            </a:r>
          </a:p>
          <a:p>
            <a:pPr lvl="2"/>
            <a:r>
              <a:rPr lang="en-US" sz="1000" dirty="0"/>
              <a:t>Market Participants submitting bids ‘too late’ to get calculations</a:t>
            </a:r>
          </a:p>
          <a:p>
            <a:pPr lvl="1"/>
            <a:r>
              <a:rPr lang="en-US" sz="1000" dirty="0" smtClean="0"/>
              <a:t>Possible Protocol revisions</a:t>
            </a:r>
          </a:p>
          <a:p>
            <a:pPr lvl="2"/>
            <a:r>
              <a:rPr lang="en-US" sz="1000" dirty="0" smtClean="0"/>
              <a:t>Might </a:t>
            </a:r>
            <a:r>
              <a:rPr lang="en-US" sz="1000" dirty="0"/>
              <a:t>need some Protocol language to cover situations where DB could not perform calculations – auctions would not be delayed or postponed, Market Participants still need to supply credit limit even if system is unable to perform the exposure calculations ‘on time’</a:t>
            </a:r>
          </a:p>
          <a:p>
            <a:pPr lvl="2"/>
            <a:r>
              <a:rPr lang="en-US" sz="1000" dirty="0"/>
              <a:t>Might want some Protocol language on bid </a:t>
            </a:r>
            <a:r>
              <a:rPr lang="en-US" sz="1000" dirty="0" smtClean="0"/>
              <a:t>submission and credit windows (e.g</a:t>
            </a:r>
            <a:r>
              <a:rPr lang="en-US" sz="1000" dirty="0"/>
              <a:t>., extend bid </a:t>
            </a:r>
            <a:r>
              <a:rPr lang="en-US" sz="1000" dirty="0" smtClean="0"/>
              <a:t>window; have </a:t>
            </a:r>
            <a:r>
              <a:rPr lang="en-US" sz="1000" dirty="0"/>
              <a:t>credit window and bid window be the same </a:t>
            </a:r>
            <a:r>
              <a:rPr lang="en-US" sz="1000" dirty="0" smtClean="0"/>
              <a:t>period; </a:t>
            </a:r>
            <a:r>
              <a:rPr lang="en-US" sz="1000" dirty="0"/>
              <a:t>have credit window close after bid window)</a:t>
            </a:r>
          </a:p>
          <a:p>
            <a:pPr marL="0" indent="0">
              <a:buNone/>
            </a:pPr>
            <a:endParaRPr lang="en-US" sz="800" i="1" dirty="0" smtClean="0"/>
          </a:p>
          <a:p>
            <a:pPr marL="0" indent="0">
              <a:buNone/>
            </a:pPr>
            <a:r>
              <a:rPr lang="en-US" sz="1200" i="1" dirty="0" smtClean="0"/>
              <a:t>System </a:t>
            </a:r>
            <a:r>
              <a:rPr lang="en-US" sz="1200" i="1" dirty="0"/>
              <a:t>Impact:</a:t>
            </a:r>
            <a:endParaRPr lang="en-US" sz="1200" dirty="0"/>
          </a:p>
          <a:p>
            <a:pPr lvl="1"/>
            <a:r>
              <a:rPr lang="en-US" sz="1000" dirty="0"/>
              <a:t>CRR Vendor </a:t>
            </a:r>
            <a:r>
              <a:rPr lang="en-US" sz="1000" dirty="0" smtClean="0"/>
              <a:t>solution</a:t>
            </a:r>
          </a:p>
          <a:p>
            <a:pPr lvl="1"/>
            <a:r>
              <a:rPr lang="en-US" sz="1000" dirty="0" smtClean="0"/>
              <a:t>CRR, CMM, TIBCO</a:t>
            </a:r>
            <a:endParaRPr lang="en-US" sz="1000" dirty="0"/>
          </a:p>
          <a:p>
            <a:pPr lvl="1"/>
            <a:r>
              <a:rPr lang="en-US" sz="1000" dirty="0"/>
              <a:t>Cannot be estimated until Framework Upgrade is completed in Jan 2018</a:t>
            </a:r>
          </a:p>
          <a:p>
            <a:pPr lvl="1"/>
            <a:r>
              <a:rPr lang="en-US" sz="1000" dirty="0"/>
              <a:t>NPRR484 Phase </a:t>
            </a:r>
            <a:r>
              <a:rPr lang="en-US" sz="1000" dirty="0" smtClean="0"/>
              <a:t>B (2019 timeframe)</a:t>
            </a:r>
            <a:endParaRPr lang="en-US" sz="1000" dirty="0"/>
          </a:p>
          <a:p>
            <a:pPr lvl="0"/>
            <a:endParaRPr lang="en-US" sz="1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5265365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32324220"/>
              </p:ext>
            </p:extLst>
          </p:nvPr>
        </p:nvGraphicFramePr>
        <p:xfrm>
          <a:off x="609601" y="1219200"/>
          <a:ext cx="7696200" cy="4267200"/>
        </p:xfrm>
        <a:graphic>
          <a:graphicData uri="http://schemas.openxmlformats.org/drawingml/2006/table">
            <a:tbl>
              <a:tblPr firstRow="1" firstCol="1" bandRow="1">
                <a:tableStyleId>{5C22544A-7EE6-4342-B048-85BDC9FD1C3A}</a:tableStyleId>
              </a:tblPr>
              <a:tblGrid>
                <a:gridCol w="2388536"/>
                <a:gridCol w="807578"/>
                <a:gridCol w="944891"/>
                <a:gridCol w="2936927"/>
                <a:gridCol w="618268"/>
              </a:tblGrid>
              <a:tr h="461293">
                <a:tc>
                  <a:txBody>
                    <a:bodyPr/>
                    <a:lstStyle/>
                    <a:p>
                      <a:pPr marL="0" marR="0" algn="ctr">
                        <a:lnSpc>
                          <a:spcPct val="107000"/>
                        </a:lnSpc>
                        <a:spcBef>
                          <a:spcPts val="0"/>
                        </a:spcBef>
                        <a:spcAft>
                          <a:spcPts val="0"/>
                        </a:spcAft>
                      </a:pPr>
                      <a:r>
                        <a:rPr lang="en-US" sz="1100" dirty="0">
                          <a:effectLst/>
                        </a:rPr>
                        <a:t>Option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rPr>
                        <a:t>Systems Impacted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dirty="0">
                          <a:effectLst/>
                        </a:rPr>
                        <a:t>Developed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dirty="0">
                          <a:effectLst/>
                        </a:rPr>
                        <a:t>Dependencies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rPr>
                        <a:t>ETA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967792">
                <a:tc>
                  <a:txBody>
                    <a:bodyPr/>
                    <a:lstStyle/>
                    <a:p>
                      <a:pPr marL="0" marR="0" indent="0">
                        <a:lnSpc>
                          <a:spcPct val="107000"/>
                        </a:lnSpc>
                        <a:spcBef>
                          <a:spcPts val="0"/>
                        </a:spcBef>
                        <a:spcAft>
                          <a:spcPts val="0"/>
                        </a:spcAft>
                        <a:buNone/>
                      </a:pPr>
                      <a:r>
                        <a:rPr lang="en-US" sz="1000" dirty="0" smtClean="0">
                          <a:effectLst/>
                        </a:rPr>
                        <a:t>1)  ERCOT provides </a:t>
                      </a:r>
                      <a:r>
                        <a:rPr lang="en-US" sz="1000" dirty="0">
                          <a:effectLst/>
                        </a:rPr>
                        <a:t>better instructions and excel </a:t>
                      </a:r>
                      <a:r>
                        <a:rPr lang="en-US" sz="1000" dirty="0" smtClean="0">
                          <a:effectLst/>
                        </a:rPr>
                        <a:t>templates</a:t>
                      </a:r>
                    </a:p>
                    <a:p>
                      <a:pPr marL="228600" marR="0" indent="-228600">
                        <a:lnSpc>
                          <a:spcPct val="107000"/>
                        </a:lnSpc>
                        <a:spcBef>
                          <a:spcPts val="0"/>
                        </a:spcBef>
                        <a:spcAft>
                          <a:spcPts val="0"/>
                        </a:spcAft>
                        <a:buAutoNum type="arabicParenR" startAt="3"/>
                      </a:pPr>
                      <a:endParaRPr lang="en-US" sz="1000" dirty="0" smtClean="0">
                        <a:effectLst/>
                      </a:endParaRPr>
                    </a:p>
                  </a:txBody>
                  <a:tcPr marL="68580" marR="68580" marT="0" marB="0" anchor="b"/>
                </a:tc>
                <a:tc>
                  <a:txBody>
                    <a:bodyPr/>
                    <a:lstStyle/>
                    <a:p>
                      <a:pPr marL="0" marR="0">
                        <a:lnSpc>
                          <a:spcPct val="107000"/>
                        </a:lnSpc>
                        <a:spcBef>
                          <a:spcPts val="0"/>
                        </a:spcBef>
                        <a:spcAft>
                          <a:spcPts val="0"/>
                        </a:spcAft>
                      </a:pPr>
                      <a:r>
                        <a:rPr lang="en-US" sz="1000" dirty="0" smtClean="0">
                          <a:effectLst/>
                        </a:rPr>
                        <a:t>None</a:t>
                      </a:r>
                    </a:p>
                    <a:p>
                      <a:pPr marL="0" marR="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000" dirty="0" smtClean="0">
                          <a:effectLst/>
                        </a:rPr>
                        <a:t>ERCOT</a:t>
                      </a:r>
                    </a:p>
                    <a:p>
                      <a:pPr marL="0" marR="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000" dirty="0">
                          <a:effectLst/>
                        </a:rPr>
                        <a:t>Finish CRR framework upgrade testing (CRR team</a:t>
                      </a:r>
                      <a:r>
                        <a:rPr lang="en-US" sz="1000" dirty="0" smtClean="0">
                          <a:effectLst/>
                        </a:rPr>
                        <a:t>)</a:t>
                      </a:r>
                    </a:p>
                    <a:p>
                      <a:pPr marL="0" marR="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000" dirty="0" smtClean="0">
                          <a:effectLst/>
                        </a:rPr>
                        <a:t>     2017</a:t>
                      </a:r>
                    </a:p>
                    <a:p>
                      <a:pPr marL="0" marR="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1279656">
                <a:tc>
                  <a:txBody>
                    <a:bodyPr/>
                    <a:lstStyle/>
                    <a:p>
                      <a:pPr marL="0" marR="0" indent="0">
                        <a:lnSpc>
                          <a:spcPct val="107000"/>
                        </a:lnSpc>
                        <a:spcBef>
                          <a:spcPts val="0"/>
                        </a:spcBef>
                        <a:spcAft>
                          <a:spcPts val="0"/>
                        </a:spcAft>
                        <a:buNone/>
                      </a:pPr>
                      <a:r>
                        <a:rPr lang="en-US" sz="1000" dirty="0" smtClean="0">
                          <a:effectLst/>
                        </a:rPr>
                        <a:t>2)  ERCOT </a:t>
                      </a:r>
                      <a:r>
                        <a:rPr lang="en-US" sz="1000" dirty="0">
                          <a:effectLst/>
                        </a:rPr>
                        <a:t>provides external calculation tool for portfolio </a:t>
                      </a:r>
                      <a:r>
                        <a:rPr lang="en-US" sz="1000" dirty="0" smtClean="0">
                          <a:effectLst/>
                        </a:rPr>
                        <a:t>exposure, automatically fetching ACi99/ACP</a:t>
                      </a:r>
                      <a:r>
                        <a:rPr lang="en-US" sz="1000" baseline="0" dirty="0" smtClean="0">
                          <a:effectLst/>
                        </a:rPr>
                        <a:t> values as part of the tool</a:t>
                      </a:r>
                    </a:p>
                    <a:p>
                      <a:pPr marL="228600" marR="0" indent="-228600">
                        <a:lnSpc>
                          <a:spcPct val="107000"/>
                        </a:lnSpc>
                        <a:spcBef>
                          <a:spcPts val="0"/>
                        </a:spcBef>
                        <a:spcAft>
                          <a:spcPts val="0"/>
                        </a:spcAft>
                        <a:buAutoNum type="arabicParenR" startAt="4"/>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000" dirty="0" smtClean="0">
                          <a:effectLst/>
                        </a:rPr>
                        <a:t>CMM</a:t>
                      </a:r>
                    </a:p>
                    <a:p>
                      <a:pPr marL="0" marR="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000" dirty="0" smtClean="0">
                          <a:effectLst/>
                        </a:rPr>
                        <a:t>ERCOT</a:t>
                      </a:r>
                    </a:p>
                    <a:p>
                      <a:pPr marL="0" marR="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000" dirty="0">
                          <a:solidFill>
                            <a:srgbClr val="FF0000"/>
                          </a:solidFill>
                          <a:effectLst/>
                        </a:rPr>
                        <a:t>NPRR484 Phase B </a:t>
                      </a:r>
                      <a:r>
                        <a:rPr lang="en-US" sz="1000" dirty="0" smtClean="0">
                          <a:solidFill>
                            <a:srgbClr val="FF0000"/>
                          </a:solidFill>
                          <a:effectLst/>
                        </a:rPr>
                        <a:t> </a:t>
                      </a:r>
                      <a:endParaRPr lang="en-US" sz="1000" dirty="0" smtClean="0">
                        <a:effectLst/>
                      </a:endParaRPr>
                    </a:p>
                    <a:p>
                      <a:pPr marL="0" marR="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000" dirty="0" smtClean="0">
                          <a:effectLst/>
                        </a:rPr>
                        <a:t>2019</a:t>
                      </a:r>
                    </a:p>
                    <a:p>
                      <a:pPr marL="0" marR="0" algn="r">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1558459">
                <a:tc>
                  <a:txBody>
                    <a:bodyPr/>
                    <a:lstStyle/>
                    <a:p>
                      <a:pPr marL="0" marR="0" indent="0">
                        <a:lnSpc>
                          <a:spcPct val="107000"/>
                        </a:lnSpc>
                        <a:spcBef>
                          <a:spcPts val="0"/>
                        </a:spcBef>
                        <a:spcAft>
                          <a:spcPts val="0"/>
                        </a:spcAft>
                        <a:buNone/>
                      </a:pPr>
                      <a:r>
                        <a:rPr lang="en-US" sz="1000" dirty="0" smtClean="0">
                          <a:effectLst/>
                        </a:rPr>
                        <a:t>3)  CRR </a:t>
                      </a:r>
                      <a:r>
                        <a:rPr lang="en-US" sz="1000" dirty="0">
                          <a:effectLst/>
                        </a:rPr>
                        <a:t>system improvement </a:t>
                      </a:r>
                      <a:r>
                        <a:rPr lang="en-US" sz="1000" dirty="0" smtClean="0">
                          <a:effectLst/>
                        </a:rPr>
                        <a:t>(written by vendor) to </a:t>
                      </a:r>
                      <a:r>
                        <a:rPr lang="en-US" sz="1000" dirty="0">
                          <a:effectLst/>
                        </a:rPr>
                        <a:t>calculate exposure </a:t>
                      </a:r>
                      <a:r>
                        <a:rPr lang="en-US" sz="1000" dirty="0" smtClean="0">
                          <a:effectLst/>
                        </a:rPr>
                        <a:t>value as part of auction bid window activities</a:t>
                      </a:r>
                    </a:p>
                    <a:p>
                      <a:pPr marL="228600" marR="0" indent="-228600">
                        <a:lnSpc>
                          <a:spcPct val="107000"/>
                        </a:lnSpc>
                        <a:spcBef>
                          <a:spcPts val="0"/>
                        </a:spcBef>
                        <a:spcAft>
                          <a:spcPts val="0"/>
                        </a:spcAft>
                        <a:buAutoNum type="arabicParenR" startAt="5"/>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000" dirty="0" smtClean="0">
                          <a:effectLst/>
                        </a:rPr>
                        <a:t>CRR, CMM</a:t>
                      </a:r>
                    </a:p>
                    <a:p>
                      <a:pPr marL="0" marR="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000" dirty="0" smtClean="0">
                          <a:effectLst/>
                        </a:rPr>
                        <a:t>Vendor</a:t>
                      </a:r>
                    </a:p>
                    <a:p>
                      <a:pPr marL="0" marR="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000" dirty="0">
                          <a:solidFill>
                            <a:srgbClr val="FF0000"/>
                          </a:solidFill>
                          <a:effectLst/>
                        </a:rPr>
                        <a:t>NPRR484 Phase B </a:t>
                      </a:r>
                      <a:r>
                        <a:rPr lang="en-US" sz="1000" dirty="0" smtClean="0">
                          <a:solidFill>
                            <a:srgbClr val="FF0000"/>
                          </a:solidFill>
                          <a:effectLst/>
                        </a:rPr>
                        <a:t> </a:t>
                      </a:r>
                      <a:endParaRPr lang="en-US" sz="1000" dirty="0" smtClean="0">
                        <a:effectLst/>
                      </a:endParaRPr>
                    </a:p>
                    <a:p>
                      <a:pPr marL="0" marR="0">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000" dirty="0" smtClean="0">
                          <a:effectLst/>
                        </a:rPr>
                        <a:t>2019</a:t>
                      </a:r>
                    </a:p>
                    <a:p>
                      <a:pPr marL="0" marR="0" algn="r">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27327229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metadata/properties"/>
    <ds:schemaRef ds:uri="http://purl.org/dc/elements/1.1/"/>
    <ds:schemaRef ds:uri="http://purl.org/dc/dcmitype/"/>
    <ds:schemaRef ds:uri="http://purl.org/dc/terms/"/>
    <ds:schemaRef ds:uri="http://schemas.microsoft.com/office/2006/documentManagement/types"/>
    <ds:schemaRef ds:uri="c34af464-7aa1-4edd-9be4-83dffc1cb926"/>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418</TotalTime>
  <Words>1446</Words>
  <Application>Microsoft Office PowerPoint</Application>
  <PresentationFormat>On-screen Show (4:3)</PresentationFormat>
  <Paragraphs>143</Paragraphs>
  <Slides>10</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Calibri Light</vt:lpstr>
      <vt:lpstr>Times New Roman</vt:lpstr>
      <vt:lpstr>1_Custom Design</vt:lpstr>
      <vt:lpstr>Office Theme</vt:lpstr>
      <vt:lpstr>PowerPoint Presentation</vt:lpstr>
      <vt:lpstr>Review - how does it work now?</vt:lpstr>
      <vt:lpstr>Review – timeline of credit lock for CRR auctions</vt:lpstr>
      <vt:lpstr>ERCOT’s assumptions -What is not working well for Market Participants?</vt:lpstr>
      <vt:lpstr>What issue is being addressed by a more automated solution?</vt:lpstr>
      <vt:lpstr>Possible Solutions – better information on ERCOT websites</vt:lpstr>
      <vt:lpstr>Possible Solutions – ERCOT provide calculator outside of CRR system</vt:lpstr>
      <vt:lpstr>Possible Solutions – CRR application calculates periodically during credit window (Vendor solution)</vt:lpstr>
      <vt:lpstr>Summary</vt:lpstr>
      <vt:lpstr>Appendix: Sample Excel spreadsheet for Monthly Auction Estimated Exposure  (no stacks) – LTAS multi-month OBL Buy bids need 6 values for Hours, ACi99 and ACP; Monthly 24-Hour OBL Buy bids need 3</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Bivens, Carrie</cp:lastModifiedBy>
  <cp:revision>73</cp:revision>
  <cp:lastPrinted>2017-06-02T19:10:23Z</cp:lastPrinted>
  <dcterms:created xsi:type="dcterms:W3CDTF">2016-01-21T15:20:31Z</dcterms:created>
  <dcterms:modified xsi:type="dcterms:W3CDTF">2017-06-16T19:09:50Z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