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  <p:sldMasterId id="2147483651" r:id="rId6"/>
  </p:sldMasterIdLst>
  <p:notesMasterIdLst>
    <p:notesMasterId r:id="rId9"/>
  </p:notesMasterIdLst>
  <p:handoutMasterIdLst>
    <p:handoutMasterId r:id="rId10"/>
  </p:handoutMasterIdLst>
  <p:sldIdLst>
    <p:sldId id="260" r:id="rId7"/>
    <p:sldId id="304" r:id="rId8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FF99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367" autoAdjust="0"/>
    <p:restoredTop sz="98752" autoAdjust="0"/>
  </p:normalViewPr>
  <p:slideViewPr>
    <p:cSldViewPr showGuides="1">
      <p:cViewPr varScale="1">
        <p:scale>
          <a:sx n="91" d="100"/>
          <a:sy n="91" d="100"/>
        </p:scale>
        <p:origin x="1122" y="90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1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presProps" Target="presProps.xml"/><Relationship Id="rId5" Type="http://schemas.openxmlformats.org/officeDocument/2006/relationships/slideMaster" Target="slideMasters/slideMaster2.xml"/><Relationship Id="rId10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6/13/2017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6/13/2017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>
                <a:solidFill>
                  <a:prstClr val="black"/>
                </a:solidFill>
              </a:rPr>
              <a:pPr/>
              <a:t>2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34491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Footer text goes here.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1"/>
            <a:ext cx="8534400" cy="431983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 dirty="0" smtClean="0"/>
              <a:t>Footer text goes here.</a:t>
            </a:r>
            <a:endParaRPr lang="en-US" dirty="0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16945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231350" y="0"/>
            <a:ext cx="591265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56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Footer text goes here.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 smtClean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5309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412906" y="2413338"/>
            <a:ext cx="519769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Project Prioritization Review</a:t>
            </a:r>
            <a:endParaRPr lang="en-US" sz="2400" b="1" dirty="0"/>
          </a:p>
          <a:p>
            <a:endParaRPr lang="en-US" dirty="0"/>
          </a:p>
          <a:p>
            <a:r>
              <a:rPr lang="en-US" dirty="0" smtClean="0"/>
              <a:t>June 15, 2017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319882"/>
            <a:ext cx="8839200" cy="442118"/>
          </a:xfrm>
        </p:spPr>
        <p:txBody>
          <a:bodyPr/>
          <a:lstStyle/>
          <a:p>
            <a:r>
              <a:rPr lang="en-US" sz="1800" dirty="0" smtClean="0"/>
              <a:t>Approved Revision Requests “Not Started” – Planned to Start in Future Months</a:t>
            </a:r>
            <a:endParaRPr lang="en-US" sz="1800" b="1" dirty="0">
              <a:solidFill>
                <a:schemeClr val="accent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381000" cy="212725"/>
          </a:xfrm>
        </p:spPr>
        <p:txBody>
          <a:bodyPr/>
          <a:lstStyle/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36129472"/>
              </p:ext>
            </p:extLst>
          </p:nvPr>
        </p:nvGraphicFramePr>
        <p:xfrm>
          <a:off x="77753" y="1132117"/>
          <a:ext cx="8991599" cy="374802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640568"/>
                <a:gridCol w="838200"/>
                <a:gridCol w="762000"/>
                <a:gridCol w="990600"/>
                <a:gridCol w="760231"/>
              </a:tblGrid>
              <a:tr h="457200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Revision Request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T="45732" marB="45732" anchor="ctr">
                    <a:solidFill>
                      <a:schemeClr val="accent4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/>
                        <a:t>Target</a:t>
                      </a:r>
                    </a:p>
                    <a:p>
                      <a:pPr algn="ctr"/>
                      <a:r>
                        <a:rPr lang="en-US" sz="1100" b="1" dirty="0" smtClean="0"/>
                        <a:t>Start Date</a:t>
                      </a:r>
                      <a:endParaRPr lang="en-US" sz="1100" b="1" dirty="0">
                        <a:solidFill>
                          <a:schemeClr val="tx1"/>
                        </a:solidFill>
                      </a:endParaRPr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</a:rPr>
                        <a:t>Release Target</a:t>
                      </a:r>
                      <a:endParaRPr lang="en-US" sz="1100" b="1" dirty="0">
                        <a:solidFill>
                          <a:schemeClr val="tx1"/>
                        </a:solidFill>
                      </a:endParaRPr>
                    </a:p>
                  </a:txBody>
                  <a:tcPr marT="45732" marB="45732" anchor="ctr">
                    <a:solidFill>
                      <a:schemeClr val="accent4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Cost Estimate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T="45732" marB="45732" anchor="ctr">
                    <a:solidFill>
                      <a:schemeClr val="accent4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Author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T="45732" marB="45732" anchor="ctr">
                    <a:solidFill>
                      <a:schemeClr val="accent4">
                        <a:lumMod val="10000"/>
                        <a:lumOff val="90000"/>
                      </a:schemeClr>
                    </a:solidFill>
                  </a:tcPr>
                </a:tc>
              </a:tr>
              <a:tr h="44178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 smtClean="0"/>
                        <a:t>NPRR776 </a:t>
                      </a:r>
                      <a:r>
                        <a:rPr lang="en-US" sz="1050" dirty="0" smtClean="0"/>
                        <a:t>– </a:t>
                      </a:r>
                      <a:r>
                        <a:rPr lang="en-US" sz="1100" dirty="0" smtClean="0"/>
                        <a:t>Voltage</a:t>
                      </a:r>
                      <a:r>
                        <a:rPr lang="en-US" sz="1100" baseline="0" dirty="0" smtClean="0"/>
                        <a:t> Set Point Communication</a:t>
                      </a:r>
                      <a:endParaRPr lang="en-US" sz="11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/>
                        <a:t>June 2017</a:t>
                      </a:r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2018-R1</a:t>
                      </a:r>
                      <a:endParaRPr lang="en-US" sz="1050" dirty="0"/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$70k-$100k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ERCOT</a:t>
                      </a:r>
                    </a:p>
                  </a:txBody>
                  <a:tcPr marT="45732" marB="45732" anchor="ctr">
                    <a:noFill/>
                  </a:tcPr>
                </a:tc>
              </a:tr>
              <a:tr h="44178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 smtClean="0"/>
                        <a:t>NPRR808 </a:t>
                      </a:r>
                      <a:r>
                        <a:rPr lang="en-US" sz="1050" dirty="0" smtClean="0"/>
                        <a:t>– Three Year CRR Auction</a:t>
                      </a:r>
                      <a:endParaRPr lang="en-US" sz="11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/>
                        <a:t>June</a:t>
                      </a:r>
                      <a:r>
                        <a:rPr lang="en-US" sz="1050" baseline="0" dirty="0" smtClean="0"/>
                        <a:t> 2017</a:t>
                      </a:r>
                      <a:endParaRPr lang="en-US" sz="1050" dirty="0" smtClean="0"/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2017-R5</a:t>
                      </a:r>
                      <a:endParaRPr lang="en-US" sz="1050" dirty="0"/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$40k-$50k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Morgan Stanley</a:t>
                      </a:r>
                    </a:p>
                  </a:txBody>
                  <a:tcPr marT="45732" marB="45732" anchor="ctr">
                    <a:noFill/>
                  </a:tcPr>
                </a:tc>
              </a:tr>
              <a:tr h="44178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 smtClean="0"/>
                        <a:t>NPRR809 </a:t>
                      </a:r>
                      <a:r>
                        <a:rPr lang="en-US" sz="1100" dirty="0" smtClean="0"/>
                        <a:t>– </a:t>
                      </a:r>
                      <a:r>
                        <a:rPr lang="en-US" sz="105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GTC or GTL for New Generation Interconnection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/>
                        <a:t>June 2017</a:t>
                      </a:r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2018-R3</a:t>
                      </a:r>
                      <a:endParaRPr lang="en-US" sz="1050" dirty="0"/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$140k-$150k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PLWG</a:t>
                      </a:r>
                      <a:endParaRPr lang="en-US" sz="9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T="45732" marB="45732" anchor="ctr">
                    <a:noFill/>
                  </a:tcPr>
                </a:tc>
              </a:tr>
              <a:tr h="44178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 smtClean="0"/>
                        <a:t>NPRR812 </a:t>
                      </a:r>
                      <a:r>
                        <a:rPr lang="en-US" sz="1050" dirty="0" smtClean="0"/>
                        <a:t>– Alignment of Currently-Published Reports</a:t>
                      </a:r>
                      <a:endParaRPr lang="en-US" sz="11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/>
                        <a:t>June 2017</a:t>
                      </a:r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2017-R4</a:t>
                      </a:r>
                      <a:endParaRPr lang="en-US" sz="1050" dirty="0"/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$20k-$30k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ERCOT</a:t>
                      </a:r>
                      <a:endParaRPr lang="en-US" sz="9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T="45732" marB="45732" anchor="ctr">
                    <a:noFill/>
                  </a:tcPr>
                </a:tc>
              </a:tr>
              <a:tr h="44178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 smtClean="0"/>
                        <a:t>PGRR052 </a:t>
                      </a:r>
                      <a:r>
                        <a:rPr lang="en-US" sz="1050" dirty="0" smtClean="0"/>
                        <a:t>– Stability Assessment for Interconnecting Generation</a:t>
                      </a:r>
                      <a:endParaRPr lang="en-US" sz="11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/>
                        <a:t>June 2017</a:t>
                      </a:r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2017-R6</a:t>
                      </a:r>
                      <a:endParaRPr lang="en-US" sz="1050" dirty="0"/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$20k-$30k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PLWG</a:t>
                      </a:r>
                      <a:endParaRPr lang="en-US" sz="9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T="45732" marB="45732" anchor="ctr">
                    <a:noFill/>
                  </a:tcPr>
                </a:tc>
              </a:tr>
              <a:tr h="44178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 smtClean="0"/>
                        <a:t>NPRR810 </a:t>
                      </a:r>
                      <a:r>
                        <a:rPr lang="en-US" sz="1050" dirty="0" smtClean="0"/>
                        <a:t>– </a:t>
                      </a:r>
                      <a:r>
                        <a:rPr lang="en-US" sz="105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Applicability of RMR Incentive Factor on Reservation and Transportation Costs Associated with Firm Fuel Supplies</a:t>
                      </a:r>
                      <a:endParaRPr lang="en-US" sz="11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/>
                        <a:t>Sept 2017</a:t>
                      </a:r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2018-R2</a:t>
                      </a:r>
                      <a:endParaRPr lang="en-US" sz="1050" dirty="0"/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$25k-$40k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ERCOT</a:t>
                      </a:r>
                      <a:endParaRPr lang="en-US" sz="9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T="45732" marB="45732" anchor="ctr">
                    <a:noFill/>
                  </a:tcPr>
                </a:tc>
              </a:tr>
              <a:tr h="44178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 smtClean="0"/>
                        <a:t>NPRR749 </a:t>
                      </a:r>
                      <a:r>
                        <a:rPr lang="en-US" sz="1050" dirty="0" smtClean="0"/>
                        <a:t>– Option Cost for Outstanding CRRs</a:t>
                      </a:r>
                      <a:endParaRPr lang="en-US" sz="11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/>
                        <a:t>Feb 2018</a:t>
                      </a:r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2018-R3</a:t>
                      </a:r>
                      <a:endParaRPr lang="en-US" sz="1050" dirty="0"/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$40k-$60k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 smtClean="0">
                          <a:effectLst/>
                        </a:rPr>
                        <a:t>Saracen Energy West</a:t>
                      </a:r>
                      <a:endParaRPr lang="en-US" sz="9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T="45732" marB="45732" anchor="ctr">
                    <a:noFill/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3623228" y="1981200"/>
            <a:ext cx="220234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b="0" i="1" dirty="0" smtClean="0">
                <a:solidFill>
                  <a:srgbClr val="FF0000"/>
                </a:solidFill>
              </a:rPr>
              <a:t>Moved Target </a:t>
            </a:r>
            <a:r>
              <a:rPr lang="en-US" sz="800" i="1" dirty="0" smtClean="0">
                <a:solidFill>
                  <a:srgbClr val="FF0000"/>
                </a:solidFill>
              </a:rPr>
              <a:t>Start Date </a:t>
            </a:r>
            <a:r>
              <a:rPr lang="en-US" sz="800" b="0" i="1" dirty="0" smtClean="0">
                <a:solidFill>
                  <a:srgbClr val="FF0000"/>
                </a:solidFill>
              </a:rPr>
              <a:t>from </a:t>
            </a:r>
            <a:r>
              <a:rPr lang="en-US" sz="800" i="1" dirty="0" smtClean="0">
                <a:solidFill>
                  <a:srgbClr val="FF0000"/>
                </a:solidFill>
              </a:rPr>
              <a:t>May </a:t>
            </a:r>
            <a:r>
              <a:rPr lang="en-US" sz="800" b="0" i="1" dirty="0" smtClean="0">
                <a:solidFill>
                  <a:srgbClr val="FF0000"/>
                </a:solidFill>
              </a:rPr>
              <a:t>2017</a:t>
            </a:r>
            <a:endParaRPr lang="en-US" sz="800" b="0" i="1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628308" y="4664699"/>
            <a:ext cx="220234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b="0" i="1" dirty="0" smtClean="0">
                <a:solidFill>
                  <a:srgbClr val="FF0000"/>
                </a:solidFill>
              </a:rPr>
              <a:t>Moved Target </a:t>
            </a:r>
            <a:r>
              <a:rPr lang="en-US" sz="800" i="1" dirty="0" smtClean="0">
                <a:solidFill>
                  <a:srgbClr val="FF0000"/>
                </a:solidFill>
              </a:rPr>
              <a:t>Start Date </a:t>
            </a:r>
            <a:r>
              <a:rPr lang="en-US" sz="800" b="0" i="1" dirty="0" smtClean="0">
                <a:solidFill>
                  <a:srgbClr val="FF0000"/>
                </a:solidFill>
              </a:rPr>
              <a:t>from </a:t>
            </a:r>
            <a:r>
              <a:rPr lang="en-US" sz="800" i="1" dirty="0" smtClean="0">
                <a:solidFill>
                  <a:srgbClr val="FF0000"/>
                </a:solidFill>
              </a:rPr>
              <a:t>Sept </a:t>
            </a:r>
            <a:r>
              <a:rPr lang="en-US" sz="800" b="0" i="1" dirty="0" smtClean="0">
                <a:solidFill>
                  <a:srgbClr val="FF0000"/>
                </a:solidFill>
              </a:rPr>
              <a:t>2017</a:t>
            </a:r>
            <a:endParaRPr lang="en-US" sz="800" b="0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8956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2BDB63875B034C8B32518C6496ADD1" ma:contentTypeVersion="0" ma:contentTypeDescription="Create a new document." ma:contentTypeScope="" ma:versionID="2e49056469cb591c67c33c10da96a071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B248F63C-08AC-4CDD-B36F-0851B11853CB}">
  <ds:schemaRefs>
    <ds:schemaRef ds:uri="http://purl.org/dc/terms/"/>
    <ds:schemaRef ds:uri="http://purl.org/dc/elements/1.1/"/>
    <ds:schemaRef ds:uri="http://schemas.openxmlformats.org/package/2006/metadata/core-properties"/>
    <ds:schemaRef ds:uri="http://schemas.microsoft.com/office/2006/documentManagement/types"/>
    <ds:schemaRef ds:uri="http://schemas.microsoft.com/office/2006/metadata/properties"/>
    <ds:schemaRef ds:uri="http://www.w3.org/XML/1998/namespace"/>
    <ds:schemaRef ds:uri="http://schemas.microsoft.com/office/infopath/2007/PartnerControls"/>
    <ds:schemaRef ds:uri="c34af464-7aa1-4edd-9be4-83dffc1cb926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686AC9E6-93EC-408A-81EA-765D121FF0C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20884B7F-5407-4A7E-885F-D19D0E5ED726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31086</TotalTime>
  <Words>164</Words>
  <Application>Microsoft Office PowerPoint</Application>
  <PresentationFormat>On-screen Show (4:3)</PresentationFormat>
  <Paragraphs>49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1_Custom Design</vt:lpstr>
      <vt:lpstr>Office Theme</vt:lpstr>
      <vt:lpstr>Custom Design</vt:lpstr>
      <vt:lpstr>PowerPoint Presentation</vt:lpstr>
      <vt:lpstr>Approved Revision Requests “Not Started” – Planned to Start in Future Months</vt:lpstr>
    </vt:vector>
  </TitlesOfParts>
  <Company>The Electric Reliability Council of Texas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Anderson, Troy</cp:lastModifiedBy>
  <cp:revision>266</cp:revision>
  <cp:lastPrinted>2016-11-02T13:19:35Z</cp:lastPrinted>
  <dcterms:created xsi:type="dcterms:W3CDTF">2016-01-21T15:20:31Z</dcterms:created>
  <dcterms:modified xsi:type="dcterms:W3CDTF">2017-06-13T20:27:49Z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0x0101002E2BDB63875B034C8B32518C6496ADD1</vt:lpwstr>
  </property>
</Properties>
</file>