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>
      <p:cViewPr varScale="1">
        <p:scale>
          <a:sx n="73" d="100"/>
          <a:sy n="73" d="100"/>
        </p:scale>
        <p:origin x="11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59F1BC-86DF-774E-9599-9DE2BF3C8057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146C12-2CB5-8147-85EA-581A5DC6B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26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42CD0-D6E6-4009-A3DB-02230F49D927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75E6F-1532-4662-9463-71FFEE3F8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0925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2130425"/>
            <a:ext cx="7391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958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3048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62538"/>
            <a:ext cx="5486400" cy="728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516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274639"/>
            <a:ext cx="5410200" cy="5516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FontTx/>
              <a:buNone/>
              <a:defRPr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799" y="4406900"/>
            <a:ext cx="742791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799" y="2906713"/>
            <a:ext cx="7427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00201"/>
            <a:ext cx="37338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00201"/>
            <a:ext cx="37338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535113"/>
            <a:ext cx="3733800" cy="58552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2174875"/>
            <a:ext cx="3733800" cy="3616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3000" y="1535113"/>
            <a:ext cx="3733800" cy="58552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3000" y="2174875"/>
            <a:ext cx="3733800" cy="3616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3050"/>
            <a:ext cx="297180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0" y="273050"/>
            <a:ext cx="4495799" cy="55181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6800" y="1435101"/>
            <a:ext cx="2971800" cy="43615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1600201"/>
            <a:ext cx="75438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rbevill@eepartnership.org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2468562"/>
          </a:xfrm>
        </p:spPr>
        <p:txBody>
          <a:bodyPr>
            <a:normAutofit/>
          </a:bodyPr>
          <a:lstStyle/>
          <a:p>
            <a:r>
              <a:rPr lang="en-US" dirty="0"/>
              <a:t>Alternative Approach for Loads in </a:t>
            </a:r>
            <a:r>
              <a:rPr lang="en-US" dirty="0" err="1"/>
              <a:t>SCED</a:t>
            </a:r>
            <a:r>
              <a:rPr lang="en-US" dirty="0"/>
              <a:t> </a:t>
            </a:r>
            <a:r>
              <a:rPr lang="en-US" dirty="0" err="1" smtClean="0"/>
              <a:t>v.2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143000" y="1600200"/>
            <a:ext cx="7543800" cy="4114801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33600" y="3276600"/>
            <a:ext cx="5105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Demand-Side Working Group</a:t>
            </a:r>
          </a:p>
          <a:p>
            <a:pPr algn="ctr"/>
            <a:r>
              <a:rPr lang="en-US" sz="3200" dirty="0" smtClean="0"/>
              <a:t>June 16, </a:t>
            </a:r>
            <a:r>
              <a:rPr lang="en-US" sz="3200" dirty="0"/>
              <a:t>2017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Benefits of Load Participation in </a:t>
            </a:r>
            <a:r>
              <a:rPr lang="en-US" sz="3600" b="1" dirty="0" err="1"/>
              <a:t>SCED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/>
            <a:r>
              <a:rPr lang="en-US" sz="3600" dirty="0"/>
              <a:t>Visible participation of loads in price formation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/>
              <a:t>Increased efficiency of wholesale market as loads sometimes set marginal price, sometimes reduce price</a:t>
            </a:r>
          </a:p>
          <a:p>
            <a:pPr marL="57150" indent="0"/>
            <a:r>
              <a:rPr lang="en-US" sz="3600" dirty="0"/>
              <a:t>Participation </a:t>
            </a:r>
            <a:r>
              <a:rPr lang="en-US" sz="3600" dirty="0" smtClean="0"/>
              <a:t>in wholesale market provides </a:t>
            </a:r>
            <a:r>
              <a:rPr lang="en-US" sz="3600" dirty="0"/>
              <a:t>policy-makers clear </a:t>
            </a:r>
            <a:r>
              <a:rPr lang="en-US" sz="3600" dirty="0" smtClean="0"/>
              <a:t>indication of prices at which customers are willing to have service interrupted 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433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Settlement Example: 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i="1" dirty="0" smtClean="0"/>
              <a:t>Original</a:t>
            </a:r>
            <a:r>
              <a:rPr lang="en-US" sz="3600" b="1" dirty="0" smtClean="0"/>
              <a:t> LMP </a:t>
            </a:r>
            <a:r>
              <a:rPr lang="en-US" sz="3600" b="1" dirty="0"/>
              <a:t>– Proxy $G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Assume 1 mw load reduction; </a:t>
            </a:r>
            <a:r>
              <a:rPr lang="en-US" dirty="0" err="1"/>
              <a:t>LMP</a:t>
            </a:r>
            <a:r>
              <a:rPr lang="en-US" dirty="0"/>
              <a:t> = $1000; </a:t>
            </a:r>
            <a:br>
              <a:rPr lang="en-US" dirty="0"/>
            </a:br>
            <a:r>
              <a:rPr lang="en-US" dirty="0"/>
              <a:t>G = $200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DRP</a:t>
            </a:r>
            <a:r>
              <a:rPr lang="en-US" dirty="0"/>
              <a:t> would be paid 1 * (1000-200) = $800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REP of customers in </a:t>
            </a:r>
            <a:r>
              <a:rPr lang="en-US" dirty="0" err="1"/>
              <a:t>DR</a:t>
            </a:r>
            <a:r>
              <a:rPr lang="en-US" dirty="0"/>
              <a:t> resource would be paid 1 * 200 = $200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1 mw load reduction would be added back to </a:t>
            </a:r>
            <a:r>
              <a:rPr lang="en-US" dirty="0" err="1"/>
              <a:t>REP’s</a:t>
            </a:r>
            <a:r>
              <a:rPr lang="en-US" dirty="0"/>
              <a:t> load obligation, increasing it by $1000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ERCOT</a:t>
            </a:r>
            <a:r>
              <a:rPr lang="en-US" dirty="0"/>
              <a:t> payment of $800 to </a:t>
            </a:r>
            <a:r>
              <a:rPr lang="en-US" dirty="0" err="1"/>
              <a:t>DRP</a:t>
            </a:r>
            <a:r>
              <a:rPr lang="en-US" dirty="0"/>
              <a:t> would be offset by increased REP obligation of $800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141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Settlement under </a:t>
            </a:r>
            <a:r>
              <a:rPr lang="en-US" sz="3600" b="1" i="1" dirty="0"/>
              <a:t>Alternative </a:t>
            </a:r>
            <a:r>
              <a:rPr lang="en-US" sz="3600" b="1" dirty="0" smtClean="0"/>
              <a:t>LMP-Proxy $G </a:t>
            </a:r>
            <a:r>
              <a:rPr lang="en-US" sz="3600" b="1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Assume 1 mw load reduction; </a:t>
            </a:r>
            <a:r>
              <a:rPr lang="en-US" dirty="0" err="1"/>
              <a:t>LMP</a:t>
            </a:r>
            <a:r>
              <a:rPr lang="en-US" dirty="0"/>
              <a:t> = $1000; </a:t>
            </a:r>
            <a:br>
              <a:rPr lang="en-US" dirty="0"/>
            </a:br>
            <a:r>
              <a:rPr lang="en-US" dirty="0"/>
              <a:t>G = $200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DRP</a:t>
            </a:r>
            <a:r>
              <a:rPr lang="en-US" dirty="0"/>
              <a:t> would be paid 1 * (1000-200) = $800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No payment to REP of customers in </a:t>
            </a:r>
            <a:r>
              <a:rPr lang="en-US" dirty="0" err="1"/>
              <a:t>DR</a:t>
            </a:r>
            <a:r>
              <a:rPr lang="en-US" dirty="0"/>
              <a:t> resource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REP’s load obligation would </a:t>
            </a:r>
            <a:r>
              <a:rPr lang="en-US" dirty="0" smtClean="0"/>
              <a:t>decrease </a:t>
            </a:r>
            <a:r>
              <a:rPr lang="en-US" dirty="0"/>
              <a:t>by 1 mw, resulting in reduced obligation by $1000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Payment of $800 to </a:t>
            </a:r>
            <a:r>
              <a:rPr lang="en-US" dirty="0" err="1"/>
              <a:t>DRP</a:t>
            </a:r>
            <a:r>
              <a:rPr lang="en-US" dirty="0"/>
              <a:t> would be recovered through uplift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577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Contacts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76400"/>
            <a:ext cx="7543800" cy="4114800"/>
          </a:xfrm>
        </p:spPr>
        <p:txBody>
          <a:bodyPr/>
          <a:lstStyle/>
          <a:p>
            <a:pPr algn="ctr"/>
            <a:r>
              <a:rPr lang="en-US" sz="2000" dirty="0" smtClean="0"/>
              <a:t>Jess Totten</a:t>
            </a:r>
          </a:p>
          <a:p>
            <a:pPr algn="ctr"/>
            <a:r>
              <a:rPr lang="en-US" sz="2000" dirty="0" smtClean="0"/>
              <a:t>Osprey Energy</a:t>
            </a:r>
          </a:p>
          <a:p>
            <a:pPr algn="ctr"/>
            <a:r>
              <a:rPr lang="en-US" sz="2000" dirty="0" smtClean="0"/>
              <a:t>totten@ospreyenergy.com</a:t>
            </a:r>
          </a:p>
          <a:p>
            <a:pPr algn="ctr"/>
            <a:r>
              <a:rPr lang="en-US" sz="2000" dirty="0" smtClean="0"/>
              <a:t>512-800-2664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000" dirty="0" smtClean="0"/>
              <a:t>Rob Bevill</a:t>
            </a:r>
          </a:p>
          <a:p>
            <a:pPr algn="ctr"/>
            <a:r>
              <a:rPr lang="en-US" sz="2000" dirty="0" smtClean="0"/>
              <a:t>SPEER</a:t>
            </a:r>
          </a:p>
          <a:p>
            <a:pPr algn="ctr"/>
            <a:r>
              <a:rPr lang="en-US" sz="2000" dirty="0" smtClean="0">
                <a:hlinkClick r:id="rId2"/>
              </a:rPr>
              <a:t>rbevill@eepartnership.org</a:t>
            </a:r>
            <a:endParaRPr lang="en-US" sz="2000" dirty="0" smtClean="0"/>
          </a:p>
          <a:p>
            <a:pPr algn="ctr"/>
            <a:r>
              <a:rPr lang="en-US" sz="2000" dirty="0" smtClean="0"/>
              <a:t>512-657-0237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5404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Obstacles to </a:t>
            </a:r>
            <a:r>
              <a:rPr lang="en-US" sz="3200" b="1" dirty="0" err="1"/>
              <a:t>DR</a:t>
            </a:r>
            <a:r>
              <a:rPr lang="en-US" sz="3200" b="1" dirty="0"/>
              <a:t> Participation in RTM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Registration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Aggregation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Telemetry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Operating Requirements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FF0000"/>
                </a:solidFill>
              </a:rPr>
              <a:t>Settlement—DR-only QSE cannot </a:t>
            </a:r>
            <a:r>
              <a:rPr lang="en-US" sz="3600" dirty="0" smtClean="0">
                <a:solidFill>
                  <a:srgbClr val="FF0000"/>
                </a:solidFill>
              </a:rPr>
              <a:t>be settled </a:t>
            </a:r>
            <a:r>
              <a:rPr lang="en-US" sz="3600" dirty="0">
                <a:solidFill>
                  <a:srgbClr val="FF0000"/>
                </a:solidFill>
              </a:rPr>
              <a:t>in RTM under existing rules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Loads </a:t>
            </a:r>
            <a:r>
              <a:rPr lang="en-US" dirty="0">
                <a:solidFill>
                  <a:srgbClr val="FF0000"/>
                </a:solidFill>
              </a:rPr>
              <a:t>in SCED v. 1 does not address third-party </a:t>
            </a:r>
            <a:r>
              <a:rPr lang="en-US" dirty="0" err="1">
                <a:solidFill>
                  <a:srgbClr val="FF0000"/>
                </a:solidFill>
              </a:rPr>
              <a:t>DR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511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Settlement for </a:t>
            </a:r>
            <a:r>
              <a:rPr lang="en-US" sz="3600" b="1" dirty="0" err="1"/>
              <a:t>DR</a:t>
            </a:r>
            <a:r>
              <a:rPr lang="en-US" sz="3600" b="1" dirty="0"/>
              <a:t> in RTM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TAC approved </a:t>
            </a:r>
            <a:r>
              <a:rPr lang="en-US" dirty="0" err="1"/>
              <a:t>LMP</a:t>
            </a:r>
            <a:r>
              <a:rPr lang="en-US" dirty="0"/>
              <a:t>-G approach for third-party </a:t>
            </a:r>
            <a:r>
              <a:rPr lang="en-US" dirty="0" err="1"/>
              <a:t>DR</a:t>
            </a:r>
            <a:r>
              <a:rPr lang="en-US" dirty="0"/>
              <a:t> providers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DSWG</a:t>
            </a:r>
            <a:r>
              <a:rPr lang="en-US" dirty="0"/>
              <a:t> refined this approach as </a:t>
            </a:r>
            <a:r>
              <a:rPr lang="en-US" dirty="0" err="1"/>
              <a:t>LMP</a:t>
            </a:r>
            <a:r>
              <a:rPr lang="en-US" dirty="0"/>
              <a:t>-Proxy $G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Under this approach, a </a:t>
            </a:r>
            <a:r>
              <a:rPr lang="en-US" dirty="0" err="1"/>
              <a:t>DR</a:t>
            </a:r>
            <a:r>
              <a:rPr lang="en-US" dirty="0"/>
              <a:t> provider would be paid </a:t>
            </a:r>
            <a:r>
              <a:rPr lang="en-US" dirty="0" err="1"/>
              <a:t>LMP</a:t>
            </a:r>
            <a:r>
              <a:rPr lang="en-US" dirty="0"/>
              <a:t>-Proxy $G for a load reduction in </a:t>
            </a:r>
            <a:r>
              <a:rPr lang="en-US" dirty="0" err="1"/>
              <a:t>SCED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REP of the customers in the DR resource would have the amount of </a:t>
            </a:r>
            <a:r>
              <a:rPr lang="en-US" dirty="0" smtClean="0"/>
              <a:t>load shed </a:t>
            </a:r>
            <a:r>
              <a:rPr lang="en-US" dirty="0"/>
              <a:t>added back to its settlement, and would be paid Proxy $G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154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04800"/>
            <a:ext cx="7543800" cy="1143000"/>
          </a:xfrm>
        </p:spPr>
        <p:txBody>
          <a:bodyPr>
            <a:noAutofit/>
          </a:bodyPr>
          <a:lstStyle/>
          <a:p>
            <a:r>
              <a:rPr lang="en-US" sz="3600" b="1" i="1" dirty="0"/>
              <a:t>Original</a:t>
            </a:r>
            <a:r>
              <a:rPr lang="en-US" sz="3600" b="1" dirty="0"/>
              <a:t> </a:t>
            </a:r>
            <a:r>
              <a:rPr lang="en-US" sz="3600" b="1" dirty="0" err="1"/>
              <a:t>LMP</a:t>
            </a:r>
            <a:r>
              <a:rPr lang="en-US" sz="3600" b="1" dirty="0"/>
              <a:t>-Proxy $G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Advantages: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Avoids double compensation issue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Generates revenue for payment to </a:t>
            </a:r>
            <a:r>
              <a:rPr lang="en-US" dirty="0" err="1"/>
              <a:t>DR</a:t>
            </a:r>
            <a:r>
              <a:rPr lang="en-US" dirty="0"/>
              <a:t> by charging load to REP</a:t>
            </a:r>
          </a:p>
          <a:p>
            <a:r>
              <a:rPr lang="en-US" dirty="0"/>
              <a:t>Disadvantages: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Would require notification of </a:t>
            </a:r>
            <a:r>
              <a:rPr lang="en-US" dirty="0" err="1"/>
              <a:t>REPs</a:t>
            </a:r>
            <a:r>
              <a:rPr lang="en-US" dirty="0"/>
              <a:t> whose customers are in a </a:t>
            </a:r>
            <a:r>
              <a:rPr lang="en-US" dirty="0" err="1"/>
              <a:t>DR</a:t>
            </a:r>
            <a:r>
              <a:rPr lang="en-US" dirty="0"/>
              <a:t> resource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Raises customer-REP issues </a:t>
            </a:r>
            <a:r>
              <a:rPr lang="en-US" dirty="0" smtClean="0"/>
              <a:t>related to non-metered usage estimated by ERCOT </a:t>
            </a: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Requires changes to settlement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472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1" dirty="0"/>
              <a:t>Alternative</a:t>
            </a:r>
            <a:r>
              <a:rPr lang="en-US" sz="3600" b="1" dirty="0"/>
              <a:t> </a:t>
            </a:r>
            <a:r>
              <a:rPr lang="en-US" sz="3600" b="1" dirty="0" err="1"/>
              <a:t>LMP</a:t>
            </a:r>
            <a:r>
              <a:rPr lang="en-US" sz="3600" b="1" dirty="0"/>
              <a:t>-$G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As in Original </a:t>
            </a:r>
            <a:r>
              <a:rPr lang="en-US" dirty="0" err="1"/>
              <a:t>LMP</a:t>
            </a:r>
            <a:r>
              <a:rPr lang="en-US" dirty="0"/>
              <a:t>-Proxy $G proposal, a </a:t>
            </a:r>
            <a:r>
              <a:rPr lang="en-US" dirty="0" err="1"/>
              <a:t>DR</a:t>
            </a:r>
            <a:r>
              <a:rPr lang="en-US" dirty="0"/>
              <a:t> provider would be paid </a:t>
            </a:r>
            <a:r>
              <a:rPr lang="en-US" dirty="0" err="1"/>
              <a:t>LMP</a:t>
            </a:r>
            <a:r>
              <a:rPr lang="en-US" dirty="0"/>
              <a:t>-Proxy $G for a load reduction in </a:t>
            </a:r>
            <a:r>
              <a:rPr lang="en-US" dirty="0" err="1"/>
              <a:t>SCED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Payments to </a:t>
            </a:r>
            <a:r>
              <a:rPr lang="en-US" dirty="0" err="1"/>
              <a:t>DR</a:t>
            </a:r>
            <a:r>
              <a:rPr lang="en-US" dirty="0"/>
              <a:t> providers would be generated by uplift to all loads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No load would be added back to the responsibility of the REP with customers in a </a:t>
            </a:r>
            <a:r>
              <a:rPr lang="en-US" dirty="0" err="1"/>
              <a:t>DR</a:t>
            </a:r>
            <a:r>
              <a:rPr lang="en-US" dirty="0"/>
              <a:t> resource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REP would not be paid Proxy $G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946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Advantages of Alternative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17638"/>
            <a:ext cx="7543800" cy="4373562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Practical method for integrating demand into </a:t>
            </a:r>
            <a:r>
              <a:rPr lang="en-US" dirty="0" smtClean="0"/>
              <a:t>RTM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Settlement changes are simpler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Would </a:t>
            </a:r>
            <a:r>
              <a:rPr lang="en-US" dirty="0"/>
              <a:t>not require notification of REPs whose customers are in a </a:t>
            </a:r>
            <a:r>
              <a:rPr lang="en-US" dirty="0" smtClean="0"/>
              <a:t>DRP </a:t>
            </a:r>
            <a:r>
              <a:rPr lang="en-US" dirty="0"/>
              <a:t>resource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Avoids </a:t>
            </a:r>
            <a:r>
              <a:rPr lang="en-US" dirty="0" smtClean="0"/>
              <a:t>potential customer-REP billing issue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REPs </a:t>
            </a:r>
            <a:r>
              <a:rPr lang="en-US" dirty="0"/>
              <a:t>without DR program would benefit from customers’ participation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Similar model is used in FERC-regulated markets</a:t>
            </a:r>
          </a:p>
        </p:txBody>
      </p:sp>
    </p:spTree>
    <p:extLst>
      <p:ext uri="{BB962C8B-B14F-4D97-AF65-F5344CB8AC3E}">
        <p14:creationId xmlns:p14="http://schemas.microsoft.com/office/powerpoint/2010/main" val="236702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Disadvantages of Alternative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Double compensation may still occur </a:t>
            </a:r>
            <a:r>
              <a:rPr lang="en-US" dirty="0"/>
              <a:t>for certain customers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General </a:t>
            </a:r>
            <a:r>
              <a:rPr lang="en-US" dirty="0"/>
              <a:t>opposition to uplifts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Still </a:t>
            </a:r>
            <a:r>
              <a:rPr lang="en-US" dirty="0" smtClean="0"/>
              <a:t>may need </a:t>
            </a:r>
            <a:r>
              <a:rPr lang="en-US" dirty="0"/>
              <a:t>a system for resolving competing claims to represent a customer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Settlement changes, although less complex, are still required to include DRP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400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Double Compensation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17638"/>
            <a:ext cx="7543800" cy="4297363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Double compensation arises when a customer </a:t>
            </a:r>
            <a:r>
              <a:rPr lang="en-US" dirty="0" smtClean="0"/>
              <a:t>gets </a:t>
            </a:r>
            <a:r>
              <a:rPr lang="en-US" dirty="0"/>
              <a:t>paid for participating in SCED and receives a lower bill for energy consumed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One approach to address issue is to limit participation in SCED to DRP aggregations of residential and small commercial customers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Magnitude of customers’ benefit would be lower for most mass-market customers, who are not likely to be on retail rates that are close to wholesale market rates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019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Incentives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Issues can also arise if a customer is provided an incentive from a REP to modify its load and also from a DR Provider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/>
              <a:t>Both REP and DRP could benefit from the load reduction, but both cannot receive the SCED </a:t>
            </a:r>
            <a:r>
              <a:rPr lang="en-US" dirty="0" smtClean="0"/>
              <a:t>payment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REPs may not be willing to pay both a DRP uplift charge and an incentive to customer for same event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2"/>
                </a:solidFill>
              </a:rPr>
              <a:t>Requires </a:t>
            </a:r>
            <a:r>
              <a:rPr lang="en-US" dirty="0">
                <a:solidFill>
                  <a:schemeClr val="bg2"/>
                </a:solidFill>
              </a:rPr>
              <a:t>a process for resolving competing claims to represent a customer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032605"/>
      </p:ext>
    </p:extLst>
  </p:cSld>
  <p:clrMapOvr>
    <a:masterClrMapping/>
  </p:clrMapOvr>
</p:sld>
</file>

<file path=ppt/theme/theme1.xml><?xml version="1.0" encoding="utf-8"?>
<a:theme xmlns:a="http://schemas.openxmlformats.org/drawingml/2006/main" name="SPEER Half Frame">
  <a:themeElements>
    <a:clrScheme name="SPEER Blue">
      <a:dk1>
        <a:srgbClr val="1F497D"/>
      </a:dk1>
      <a:lt1>
        <a:srgbClr val="1F497D"/>
      </a:lt1>
      <a:dk2>
        <a:srgbClr val="1F497D"/>
      </a:dk2>
      <a:lt2>
        <a:srgbClr val="EEECE1"/>
      </a:lt2>
      <a:accent1>
        <a:srgbClr val="4C94B8"/>
      </a:accent1>
      <a:accent2>
        <a:srgbClr val="2E5D74"/>
      </a:accent2>
      <a:accent3>
        <a:srgbClr val="AFCFDF"/>
      </a:accent3>
      <a:accent4>
        <a:srgbClr val="19323F"/>
      </a:accent4>
      <a:accent5>
        <a:srgbClr val="DCEFF4"/>
      </a:accent5>
      <a:accent6>
        <a:srgbClr val="2E5D74"/>
      </a:accent6>
      <a:hlink>
        <a:srgbClr val="4C94B8"/>
      </a:hlink>
      <a:folHlink>
        <a:srgbClr val="7F7F7F"/>
      </a:folHlink>
    </a:clrScheme>
    <a:fontScheme name="SPEER Blue">
      <a:majorFont>
        <a:latin typeface="Lucida Sans Unicode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SPEER Half Frame</Template>
  <TotalTime>20856</TotalTime>
  <Words>561</Words>
  <Application>Microsoft Office PowerPoint</Application>
  <PresentationFormat>On-screen Show (4:3)</PresentationFormat>
  <Paragraphs>76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Lucida Sans Unicode</vt:lpstr>
      <vt:lpstr>SPEER Half Frame</vt:lpstr>
      <vt:lpstr>Alternative Approach for Loads in SCED v.2</vt:lpstr>
      <vt:lpstr>Obstacles to DR Participation in RTM</vt:lpstr>
      <vt:lpstr>Settlement for DR in RTM</vt:lpstr>
      <vt:lpstr>Original LMP-Proxy $G Approach</vt:lpstr>
      <vt:lpstr>Alternative LMP-$G Approach</vt:lpstr>
      <vt:lpstr>Advantages of Alternative Approach</vt:lpstr>
      <vt:lpstr>Disadvantages of Alternative Approach</vt:lpstr>
      <vt:lpstr>Double Compensation</vt:lpstr>
      <vt:lpstr>Double Incentives</vt:lpstr>
      <vt:lpstr>Benefits of Load Participation in SCED</vt:lpstr>
      <vt:lpstr>Settlement Example:   Original LMP – Proxy $G</vt:lpstr>
      <vt:lpstr>Settlement under Alternative LMP-Proxy $G Approach</vt:lpstr>
      <vt:lpstr>Contacts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Alternative Approach for Loads in SCED v.2</dc:title>
  <dc:creator>Chris Herbert</dc:creator>
  <cp:lastModifiedBy>Robert Bevill</cp:lastModifiedBy>
  <cp:revision>15</cp:revision>
  <dcterms:created xsi:type="dcterms:W3CDTF">2017-05-13T23:18:28Z</dcterms:created>
  <dcterms:modified xsi:type="dcterms:W3CDTF">2017-05-31T14:01:20Z</dcterms:modified>
</cp:coreProperties>
</file>