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258" r:id="rId8"/>
    <p:sldId id="318" r:id="rId9"/>
    <p:sldId id="307" r:id="rId10"/>
    <p:sldId id="327" r:id="rId11"/>
    <p:sldId id="310" r:id="rId12"/>
    <p:sldId id="311" r:id="rId13"/>
    <p:sldId id="294" r:id="rId14"/>
    <p:sldId id="308" r:id="rId15"/>
    <p:sldId id="309" r:id="rId16"/>
    <p:sldId id="319" r:id="rId17"/>
    <p:sldId id="320" r:id="rId18"/>
    <p:sldId id="321" r:id="rId19"/>
    <p:sldId id="322" r:id="rId20"/>
    <p:sldId id="323" r:id="rId21"/>
    <p:sldId id="324" r:id="rId22"/>
    <p:sldId id="32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91" d="100"/>
          <a:sy n="9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16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30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71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7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16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1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43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1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June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38200"/>
            <a:ext cx="874930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838200"/>
            <a:ext cx="874930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5" y="838200"/>
            <a:ext cx="8694212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5" y="838200"/>
            <a:ext cx="8762402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4" y="914400"/>
            <a:ext cx="857175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12" y="838200"/>
            <a:ext cx="872170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38200"/>
            <a:ext cx="8696325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5/31/2017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5" y="838200"/>
            <a:ext cx="871116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6934200" cy="38862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3-8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 smtClean="0"/>
              <a:t>2017 </a:t>
            </a:r>
            <a:r>
              <a:rPr lang="en-US" sz="1800" dirty="0"/>
              <a:t>Project </a:t>
            </a:r>
            <a:r>
              <a:rPr lang="en-US" sz="1800" dirty="0" smtClean="0"/>
              <a:t>Spending Forecast</a:t>
            </a:r>
            <a:endParaRPr lang="en-US" sz="1800" dirty="0"/>
          </a:p>
          <a:p>
            <a:pPr lvl="1"/>
            <a:r>
              <a:rPr lang="en-US" sz="1800" dirty="0"/>
              <a:t>Revision 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  <a:p>
            <a:r>
              <a:rPr lang="en-US" sz="2400" dirty="0"/>
              <a:t>Appendix</a:t>
            </a:r>
          </a:p>
          <a:p>
            <a:pPr lvl="1"/>
            <a:r>
              <a:rPr lang="en-US" sz="1800" dirty="0"/>
              <a:t>Project Portfolio Gantt Chart			p. </a:t>
            </a:r>
            <a:r>
              <a:rPr lang="en-US" sz="1800" dirty="0" smtClean="0"/>
              <a:t>9-17</a:t>
            </a:r>
            <a:endParaRPr lang="en-US" sz="18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95400"/>
            <a:ext cx="8705850" cy="487680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/>
              <a:t>2017 </a:t>
            </a:r>
            <a:r>
              <a:rPr lang="en-US" sz="2000" dirty="0" smtClean="0"/>
              <a:t>June Off-Cycle Release – 6/1/2017</a:t>
            </a:r>
            <a:r>
              <a:rPr lang="en-US" sz="2000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Complete</a:t>
            </a:r>
            <a:endParaRPr lang="en-US" sz="20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NPRR744 </a:t>
            </a:r>
            <a:r>
              <a:rPr lang="en-US" sz="1800" dirty="0"/>
              <a:t>– RUC Trigger for the Reliability Deployment Price Adder and Alignment with RUC Settlement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endParaRPr lang="en-US" sz="1600" dirty="0"/>
          </a:p>
          <a:p>
            <a:pPr>
              <a:tabLst>
                <a:tab pos="7199313" algn="l"/>
              </a:tabLst>
            </a:pPr>
            <a:r>
              <a:rPr lang="en-US" sz="2000" dirty="0"/>
              <a:t>2017 June </a:t>
            </a:r>
            <a:r>
              <a:rPr lang="en-US" sz="2000" dirty="0" smtClean="0"/>
              <a:t>Release </a:t>
            </a:r>
            <a:r>
              <a:rPr lang="en-US" sz="2000" dirty="0"/>
              <a:t>– </a:t>
            </a:r>
            <a:r>
              <a:rPr lang="en-US" sz="2000" dirty="0" smtClean="0"/>
              <a:t>6/27/2017-6/29/2017</a:t>
            </a:r>
            <a:r>
              <a:rPr lang="en-US" sz="2000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In Flight</a:t>
            </a:r>
            <a:endParaRPr lang="en-US" sz="2000" dirty="0"/>
          </a:p>
          <a:p>
            <a:pPr lvl="1">
              <a:tabLst>
                <a:tab pos="7199313" algn="l"/>
              </a:tabLst>
            </a:pPr>
            <a:r>
              <a:rPr lang="en-US" sz="1800" dirty="0"/>
              <a:t>NPRR573 – Alignment of PRC Calculation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NPRR789</a:t>
            </a:r>
            <a:r>
              <a:rPr lang="en-US" sz="1800" dirty="0"/>
              <a:t> – Publish All Mid-Term Load Forecast Results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NPRR797</a:t>
            </a:r>
            <a:r>
              <a:rPr lang="en-US" sz="1800" dirty="0"/>
              <a:t> – Actual Load by Forecast Zone Report and Display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NPRR801</a:t>
            </a:r>
            <a:r>
              <a:rPr lang="en-US" sz="1800" dirty="0"/>
              <a:t> – Non-Controllable Load Resource MW in PRC</a:t>
            </a:r>
          </a:p>
          <a:p>
            <a:pPr>
              <a:tabLst>
                <a:tab pos="6862763" algn="l"/>
              </a:tabLs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32553"/>
              </p:ext>
            </p:extLst>
          </p:nvPr>
        </p:nvGraphicFramePr>
        <p:xfrm>
          <a:off x="160280" y="838201"/>
          <a:ext cx="8839200" cy="3800855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3/7 – 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5/1 – 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6/27 – 6/29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8/29 – 8/31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RMGRR134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56835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1812757"/>
                <a:gridCol w="1371600"/>
                <a:gridCol w="1447800"/>
                <a:gridCol w="41910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</a:t>
                      </a:r>
                      <a:r>
                        <a:rPr lang="en-US" sz="800" b="0" strike="sngStrike" dirty="0" smtClean="0">
                          <a:solidFill>
                            <a:schemeClr val="tx1"/>
                          </a:solidFill>
                        </a:rPr>
                        <a:t>NPRR809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 smtClean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9802" y="3920819"/>
            <a:ext cx="1445612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/>
              <a:t>5/8</a:t>
            </a:r>
            <a:r>
              <a:rPr lang="en-US" sz="900" kern="0" dirty="0" smtClean="0">
                <a:solidFill>
                  <a:srgbClr val="FF0000"/>
                </a:solidFill>
              </a:rPr>
              <a:t> </a:t>
            </a:r>
            <a:r>
              <a:rPr lang="en-US" sz="900" kern="0" dirty="0" smtClean="0"/>
              <a:t>– NMMS</a:t>
            </a:r>
            <a:r>
              <a:rPr lang="en-US" sz="900" kern="0" dirty="0">
                <a:solidFill>
                  <a:srgbClr val="000000"/>
                </a:solidFill>
              </a:rPr>
              <a:t> </a:t>
            </a:r>
            <a:r>
              <a:rPr lang="en-US" sz="900" kern="0" dirty="0" smtClean="0">
                <a:solidFill>
                  <a:srgbClr val="000000"/>
                </a:solidFill>
              </a:rPr>
              <a:t>Upgrade</a:t>
            </a:r>
            <a:endParaRPr lang="en-US" sz="1200" kern="0" dirty="0" smtClean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142466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/>
              <a:t>5/29 – 6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/2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 smtClean="0"/>
              <a:t>11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/11 – </a:t>
            </a:r>
            <a:r>
              <a:rPr lang="en-US" sz="1200" kern="0" dirty="0" smtClean="0"/>
              <a:t>11/12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07431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9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/16 – 9/17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7646" y="2923401"/>
            <a:ext cx="14394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/>
              <a:t>2/1</a:t>
            </a:r>
            <a:endParaRPr kumimoji="0" lang="en-US" sz="1200" i="0" u="non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9781" y="1391700"/>
            <a:ext cx="304892" cy="25776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5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308" y="1405053"/>
            <a:ext cx="30489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82659" y="392081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19703" y="346146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835934" y="1981200"/>
            <a:ext cx="588991" cy="16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613153"/>
              </p:ext>
            </p:extLst>
          </p:nvPr>
        </p:nvGraphicFramePr>
        <p:xfrm>
          <a:off x="160280" y="838201"/>
          <a:ext cx="8839200" cy="445922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Dates TBD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SCR777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44498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(Retail</a:t>
            </a:r>
            <a:r>
              <a:rPr lang="en-US" sz="1000" kern="0" dirty="0">
                <a:solidFill>
                  <a:srgbClr val="000000"/>
                </a:solidFill>
              </a:rPr>
              <a:t>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150525" y="3683913"/>
            <a:ext cx="1444653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447526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439022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</a:t>
            </a:r>
            <a:r>
              <a:rPr lang="en-US" sz="1000" kern="0" dirty="0">
                <a:solidFill>
                  <a:srgbClr val="000000"/>
                </a:solidFill>
              </a:rPr>
              <a:t>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59071" y="1406086"/>
            <a:ext cx="3705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436523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57276" y="1394984"/>
            <a:ext cx="37054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85319" y="3451036"/>
            <a:ext cx="1538507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Dates </a:t>
            </a:r>
            <a:r>
              <a:rPr lang="en-US" sz="1200" kern="0" dirty="0" smtClean="0">
                <a:solidFill>
                  <a:srgbClr val="FF0000"/>
                </a:solidFill>
              </a:rPr>
              <a:t>TBD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114575" y="2160138"/>
            <a:ext cx="1284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CMM Release 1</a:t>
            </a:r>
            <a:endParaRPr lang="en-US" sz="1200" i="1" dirty="0"/>
          </a:p>
        </p:txBody>
      </p:sp>
      <p:sp>
        <p:nvSpPr>
          <p:cNvPr id="4" name="Left Brace 3"/>
          <p:cNvSpPr/>
          <p:nvPr/>
        </p:nvSpPr>
        <p:spPr>
          <a:xfrm>
            <a:off x="1869991" y="1419678"/>
            <a:ext cx="193582" cy="1738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2400" y="2635404"/>
            <a:ext cx="1444653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January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(Off-cycle)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71192" y="2080330"/>
            <a:ext cx="4834" cy="39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284344" y="1394984"/>
            <a:ext cx="3705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329118" y="1302572"/>
            <a:ext cx="1042471" cy="15298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346079" y="1304649"/>
            <a:ext cx="1173328" cy="186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2017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2017 PPL Budget  =  $20.5M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5" y="746235"/>
            <a:ext cx="9041143" cy="530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059264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2017,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02781"/>
              </p:ext>
            </p:extLst>
          </p:nvPr>
        </p:nvGraphicFramePr>
        <p:xfrm>
          <a:off x="1447800" y="2099562"/>
          <a:ext cx="533400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167"/>
                <a:gridCol w="1629833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2017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$0.92M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$2.31M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On 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$0.24M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$1.45M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447800" y="4901206"/>
            <a:ext cx="533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5452362"/>
            <a:ext cx="533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47800" y="3080240"/>
            <a:ext cx="5334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519" y="2755371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5/31/2017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26605"/>
              </p:ext>
            </p:extLst>
          </p:nvPr>
        </p:nvGraphicFramePr>
        <p:xfrm>
          <a:off x="228600" y="1574800"/>
          <a:ext cx="8686799" cy="1420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  <a:gridCol w="762000"/>
                <a:gridCol w="762000"/>
                <a:gridCol w="3505199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861587"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i="1" dirty="0" smtClean="0"/>
                        <a:t>None this month</a:t>
                      </a:r>
                      <a:endParaRPr lang="en-US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12728"/>
              </p:ext>
            </p:extLst>
          </p:nvPr>
        </p:nvGraphicFramePr>
        <p:xfrm>
          <a:off x="3820217" y="1258771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1800" y="4502751"/>
            <a:ext cx="2895600" cy="8002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Next available Rank in Business Strategy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=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             =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9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685800"/>
            <a:ext cx="64770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5/31/2017 Project Gantt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In-flight items sorted by Project End Date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“On Hold” projects listed </a:t>
            </a:r>
            <a:r>
              <a:rPr lang="en-US" dirty="0" smtClean="0"/>
              <a:t>separately</a:t>
            </a:r>
          </a:p>
          <a:p>
            <a:pPr marL="1428750" lvl="3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i="1" dirty="0" smtClean="0"/>
              <a:t>None at this time</a:t>
            </a:r>
            <a:endParaRPr lang="en-US" i="1" dirty="0"/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“Not Started” items sorted by Project Start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64930</TotalTime>
  <Words>754</Words>
  <Application>Microsoft Office PowerPoint</Application>
  <PresentationFormat>On-screen Show (4:3)</PresentationFormat>
  <Paragraphs>508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2017 Release Targets – Board Approved NPRRs / SCRs / xGRRs </vt:lpstr>
      <vt:lpstr>2018 Release Targets – Board Approved NPRRs / SCRs / xGRRs </vt:lpstr>
      <vt:lpstr>2017 Project Spending</vt:lpstr>
      <vt:lpstr>Revision Request Funding Placeholder Status</vt:lpstr>
      <vt:lpstr>Priority / Rank Options for Revision Requests with Impacts</vt:lpstr>
      <vt:lpstr>PowerPoint Presentation</vt:lpstr>
      <vt:lpstr>Project Portfolio Status – as of 5/31/2017</vt:lpstr>
      <vt:lpstr>Project Portfolio Status – as of 5/31/2017</vt:lpstr>
      <vt:lpstr>Project Portfolio Status – as of 5/31/2017</vt:lpstr>
      <vt:lpstr>Project Portfolio Status – as of 5/31/2017</vt:lpstr>
      <vt:lpstr>Project Portfolio Status – as of 5/31/2017</vt:lpstr>
      <vt:lpstr>Project Portfolio Status – as of 5/31/2017</vt:lpstr>
      <vt:lpstr>Project Portfolio Status – as of 5/31/2017</vt:lpstr>
      <vt:lpstr>Project Portfolio Status – as of 5/31/2017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581</cp:revision>
  <cp:lastPrinted>2017-04-12T18:01:40Z</cp:lastPrinted>
  <dcterms:created xsi:type="dcterms:W3CDTF">2016-01-21T15:20:31Z</dcterms:created>
  <dcterms:modified xsi:type="dcterms:W3CDTF">2017-06-13T20:30:19Z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