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4"/>
  </p:notesMasterIdLst>
  <p:handoutMasterIdLst>
    <p:handoutMasterId r:id="rId25"/>
  </p:handoutMasterIdLst>
  <p:sldIdLst>
    <p:sldId id="260" r:id="rId7"/>
    <p:sldId id="258" r:id="rId8"/>
    <p:sldId id="318" r:id="rId9"/>
    <p:sldId id="307" r:id="rId10"/>
    <p:sldId id="327" r:id="rId11"/>
    <p:sldId id="310" r:id="rId12"/>
    <p:sldId id="311" r:id="rId13"/>
    <p:sldId id="294" r:id="rId14"/>
    <p:sldId id="308" r:id="rId15"/>
    <p:sldId id="309" r:id="rId16"/>
    <p:sldId id="319" r:id="rId17"/>
    <p:sldId id="320" r:id="rId18"/>
    <p:sldId id="321" r:id="rId19"/>
    <p:sldId id="322" r:id="rId20"/>
    <p:sldId id="323" r:id="rId21"/>
    <p:sldId id="324" r:id="rId22"/>
    <p:sldId id="325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98752" autoAdjust="0"/>
  </p:normalViewPr>
  <p:slideViewPr>
    <p:cSldViewPr showGuides="1">
      <p:cViewPr varScale="1">
        <p:scale>
          <a:sx n="91" d="100"/>
          <a:sy n="91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4161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7300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071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119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07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177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3162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3125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1431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17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June 15,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dirty="0"/>
              <a:t>Project Portfolio Status – as of 5/31/2017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838200"/>
            <a:ext cx="8749308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11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696200" cy="518318"/>
          </a:xfrm>
        </p:spPr>
        <p:txBody>
          <a:bodyPr/>
          <a:lstStyle/>
          <a:p>
            <a:r>
              <a:rPr lang="en-US" dirty="0"/>
              <a:t>Project Portfolio Status – as of 5/31/2017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50" y="838200"/>
            <a:ext cx="8749308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55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696200" cy="518318"/>
          </a:xfrm>
        </p:spPr>
        <p:txBody>
          <a:bodyPr/>
          <a:lstStyle/>
          <a:p>
            <a:r>
              <a:rPr lang="en-US" dirty="0"/>
              <a:t>Project Portfolio Status – as of 5/31/2017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275" y="838200"/>
            <a:ext cx="8694212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3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696200" cy="518318"/>
          </a:xfrm>
        </p:spPr>
        <p:txBody>
          <a:bodyPr/>
          <a:lstStyle/>
          <a:p>
            <a:r>
              <a:rPr lang="en-US" dirty="0"/>
              <a:t>Project Portfolio Status – as of 5/31/2017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275" y="838200"/>
            <a:ext cx="8762402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58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696200" cy="518318"/>
          </a:xfrm>
        </p:spPr>
        <p:txBody>
          <a:bodyPr/>
          <a:lstStyle/>
          <a:p>
            <a:r>
              <a:rPr lang="en-US" dirty="0"/>
              <a:t>Project Portfolio Status – as of 5/31/2017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274" y="914400"/>
            <a:ext cx="8571759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3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696200" cy="518318"/>
          </a:xfrm>
        </p:spPr>
        <p:txBody>
          <a:bodyPr/>
          <a:lstStyle/>
          <a:p>
            <a:r>
              <a:rPr lang="en-US" dirty="0"/>
              <a:t>Project Portfolio Status – as of 5/31/2017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512" y="838200"/>
            <a:ext cx="8721706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86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696200" cy="518318"/>
          </a:xfrm>
        </p:spPr>
        <p:txBody>
          <a:bodyPr/>
          <a:lstStyle/>
          <a:p>
            <a:r>
              <a:rPr lang="en-US" dirty="0"/>
              <a:t>Project Portfolio Status – as of 5/31/2017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838200"/>
            <a:ext cx="8696325" cy="538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05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696200" cy="518318"/>
          </a:xfrm>
        </p:spPr>
        <p:txBody>
          <a:bodyPr/>
          <a:lstStyle/>
          <a:p>
            <a:r>
              <a:rPr lang="en-US" dirty="0"/>
              <a:t>Project Portfolio Status – as of </a:t>
            </a:r>
            <a:r>
              <a:rPr lang="en-US" dirty="0" smtClean="0"/>
              <a:t>5/31/2017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275" y="838200"/>
            <a:ext cx="871116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34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1219200"/>
            <a:ext cx="6934200" cy="38862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r>
              <a:rPr lang="en-US" sz="1800" dirty="0" smtClean="0"/>
              <a:t>			p. 3-8</a:t>
            </a:r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2017 </a:t>
            </a:r>
            <a:r>
              <a:rPr lang="en-US" sz="1800" dirty="0"/>
              <a:t>Release </a:t>
            </a:r>
            <a:r>
              <a:rPr lang="en-US" sz="1800" dirty="0" smtClean="0"/>
              <a:t>Targets</a:t>
            </a:r>
          </a:p>
          <a:p>
            <a:pPr lvl="1"/>
            <a:r>
              <a:rPr lang="en-US" sz="1800" dirty="0" smtClean="0"/>
              <a:t>2018 Release Targets</a:t>
            </a:r>
          </a:p>
          <a:p>
            <a:pPr lvl="1"/>
            <a:r>
              <a:rPr lang="en-US" sz="1800" dirty="0" smtClean="0"/>
              <a:t>2017 </a:t>
            </a:r>
            <a:r>
              <a:rPr lang="en-US" sz="1800" dirty="0"/>
              <a:t>Project </a:t>
            </a:r>
            <a:r>
              <a:rPr lang="en-US" sz="1800" dirty="0" smtClean="0"/>
              <a:t>Spending Forecast</a:t>
            </a:r>
            <a:endParaRPr lang="en-US" sz="1800" dirty="0"/>
          </a:p>
          <a:p>
            <a:pPr lvl="1"/>
            <a:r>
              <a:rPr lang="en-US" sz="1800" dirty="0"/>
              <a:t>Revision Request Funding Placeholder </a:t>
            </a:r>
            <a:r>
              <a:rPr lang="en-US" sz="1800" dirty="0" smtClean="0"/>
              <a:t>Status</a:t>
            </a:r>
          </a:p>
          <a:p>
            <a:pPr lvl="1"/>
            <a:r>
              <a:rPr lang="en-US" sz="1800" dirty="0" smtClean="0"/>
              <a:t>Priority/Rank Options for Revision Requests with Impacts</a:t>
            </a:r>
          </a:p>
          <a:p>
            <a:pPr lvl="1"/>
            <a:endParaRPr lang="en-US" sz="1800" dirty="0" smtClean="0"/>
          </a:p>
          <a:p>
            <a:r>
              <a:rPr lang="en-US" sz="2400" dirty="0"/>
              <a:t>Appendix</a:t>
            </a:r>
          </a:p>
          <a:p>
            <a:pPr lvl="1"/>
            <a:r>
              <a:rPr lang="en-US" sz="1800" dirty="0"/>
              <a:t>Project Portfolio Gantt Chart			p. </a:t>
            </a:r>
            <a:r>
              <a:rPr lang="en-US" sz="1800" dirty="0" smtClean="0"/>
              <a:t>9-17</a:t>
            </a:r>
            <a:endParaRPr lang="en-US" sz="1800" dirty="0"/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chemeClr val="accent1"/>
                </a:solidFill>
              </a:rPr>
              <a:t>Project Update Agenda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696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295400"/>
            <a:ext cx="8705850" cy="4876800"/>
          </a:xfrm>
        </p:spPr>
        <p:txBody>
          <a:bodyPr/>
          <a:lstStyle/>
          <a:p>
            <a:pPr>
              <a:tabLst>
                <a:tab pos="7199313" algn="l"/>
              </a:tabLst>
            </a:pPr>
            <a:r>
              <a:rPr lang="en-US" sz="2000" dirty="0"/>
              <a:t>2017 </a:t>
            </a:r>
            <a:r>
              <a:rPr lang="en-US" sz="2000" dirty="0" smtClean="0"/>
              <a:t>June Off-Cycle Release – 6/1/2017</a:t>
            </a:r>
            <a:r>
              <a:rPr lang="en-US" sz="2000" i="1" dirty="0">
                <a:solidFill>
                  <a:srgbClr val="00B050"/>
                </a:solidFill>
              </a:rPr>
              <a:t>	</a:t>
            </a:r>
            <a:r>
              <a:rPr lang="en-US" sz="2000" i="1" dirty="0" smtClean="0">
                <a:solidFill>
                  <a:srgbClr val="00B050"/>
                </a:solidFill>
              </a:rPr>
              <a:t>Complete</a:t>
            </a:r>
            <a:endParaRPr lang="en-US" sz="2000" i="1" dirty="0">
              <a:solidFill>
                <a:srgbClr val="00B050"/>
              </a:solidFill>
            </a:endParaRPr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NPRR744 </a:t>
            </a:r>
            <a:r>
              <a:rPr lang="en-US" sz="1800" dirty="0"/>
              <a:t>– RUC Trigger for the Reliability Deployment Price Adder and Alignment with RUC Settlement</a:t>
            </a:r>
            <a:endParaRPr lang="en-US" sz="1800" dirty="0" smtClean="0"/>
          </a:p>
          <a:p>
            <a:pPr lvl="1">
              <a:tabLst>
                <a:tab pos="7199313" algn="l"/>
              </a:tabLst>
            </a:pPr>
            <a:endParaRPr lang="en-US" sz="1600" dirty="0"/>
          </a:p>
          <a:p>
            <a:pPr>
              <a:tabLst>
                <a:tab pos="7199313" algn="l"/>
              </a:tabLst>
            </a:pPr>
            <a:r>
              <a:rPr lang="en-US" sz="2000" dirty="0"/>
              <a:t>2017 June </a:t>
            </a:r>
            <a:r>
              <a:rPr lang="en-US" sz="2000" dirty="0" smtClean="0"/>
              <a:t>Release </a:t>
            </a:r>
            <a:r>
              <a:rPr lang="en-US" sz="2000" dirty="0"/>
              <a:t>– </a:t>
            </a:r>
            <a:r>
              <a:rPr lang="en-US" sz="2000" dirty="0" smtClean="0"/>
              <a:t>6/27/2017-6/29/2017</a:t>
            </a:r>
            <a:r>
              <a:rPr lang="en-US" sz="2000" i="1" dirty="0">
                <a:solidFill>
                  <a:srgbClr val="00B050"/>
                </a:solidFill>
              </a:rPr>
              <a:t>	</a:t>
            </a:r>
            <a:r>
              <a:rPr lang="en-US" sz="2000" i="1" dirty="0" smtClean="0">
                <a:solidFill>
                  <a:srgbClr val="00B050"/>
                </a:solidFill>
              </a:rPr>
              <a:t>In Flight</a:t>
            </a:r>
            <a:endParaRPr lang="en-US" sz="2000" dirty="0"/>
          </a:p>
          <a:p>
            <a:pPr lvl="1">
              <a:tabLst>
                <a:tab pos="7199313" algn="l"/>
              </a:tabLst>
            </a:pPr>
            <a:r>
              <a:rPr lang="en-US" sz="1800" dirty="0"/>
              <a:t>NPRR573 – Alignment of PRC Calculation</a:t>
            </a:r>
            <a:endParaRPr lang="en-US" sz="1800" dirty="0" smtClean="0"/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NPRR789</a:t>
            </a:r>
            <a:r>
              <a:rPr lang="en-US" sz="1800" dirty="0"/>
              <a:t> – Publish All Mid-Term Load Forecast Results</a:t>
            </a:r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NPRR797</a:t>
            </a:r>
            <a:r>
              <a:rPr lang="en-US" sz="1800" dirty="0"/>
              <a:t> – Actual Load by Forecast Zone Report and Display</a:t>
            </a:r>
          </a:p>
          <a:p>
            <a:pPr lvl="1">
              <a:tabLst>
                <a:tab pos="7199313" algn="l"/>
              </a:tabLst>
            </a:pPr>
            <a:r>
              <a:rPr lang="en-US" sz="1800" dirty="0" smtClean="0"/>
              <a:t>NPRR801</a:t>
            </a:r>
            <a:r>
              <a:rPr lang="en-US" sz="1800" dirty="0"/>
              <a:t> – Non-Controllable Load Resource MW in PRC</a:t>
            </a:r>
          </a:p>
          <a:p>
            <a:pPr>
              <a:tabLst>
                <a:tab pos="6862763" algn="l"/>
              </a:tabLst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590800" y="6225020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2017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447632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04832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56567" y="5439839"/>
            <a:ext cx="2895600" cy="6617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Text: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Text: Previous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 indicates multiple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phases</a:t>
            </a: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332553"/>
              </p:ext>
            </p:extLst>
          </p:nvPr>
        </p:nvGraphicFramePr>
        <p:xfrm>
          <a:off x="160280" y="838201"/>
          <a:ext cx="8839200" cy="3800855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524191"/>
                <a:gridCol w="1504660"/>
                <a:gridCol w="1390749"/>
                <a:gridCol w="1455680"/>
              </a:tblGrid>
              <a:tr h="549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3/7 – 3/9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5/1 – 5/11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6/27 – 6/29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8/29 – 8/31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10/31 – 11/2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12/5 – 12/7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2422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NPRR272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NPRR649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NPRR753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RMGRR134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NPRR792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NPRR775</a:t>
                      </a: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</a:tbl>
          </a:graphicData>
        </a:graphic>
      </p:graphicFrame>
      <p:sp>
        <p:nvSpPr>
          <p:cNvPr id="34" name="TextBox 21"/>
          <p:cNvSpPr txBox="1">
            <a:spLocks noChangeArrowheads="1"/>
          </p:cNvSpPr>
          <p:nvPr/>
        </p:nvSpPr>
        <p:spPr bwMode="auto">
          <a:xfrm>
            <a:off x="7065242" y="5480871"/>
            <a:ext cx="1561038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315200" y="1400352"/>
            <a:ext cx="23690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kern="0" dirty="0" smtClean="0">
                <a:solidFill>
                  <a:srgbClr val="000000"/>
                </a:solidFill>
              </a:rPr>
              <a:t> </a:t>
            </a:r>
            <a:endParaRPr lang="en-US" sz="28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39" name="TextBox 13"/>
          <p:cNvSpPr txBox="1">
            <a:spLocks noChangeArrowheads="1"/>
          </p:cNvSpPr>
          <p:nvPr/>
        </p:nvSpPr>
        <p:spPr bwMode="auto">
          <a:xfrm>
            <a:off x="160280" y="4642442"/>
            <a:ext cx="8839200" cy="261610"/>
          </a:xfrm>
          <a:prstGeom prst="rect">
            <a:avLst/>
          </a:prstGeom>
          <a:solidFill>
            <a:srgbClr val="BBE0E3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TBD Items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(and point at which they became “TBD”)</a:t>
            </a:r>
            <a:endParaRPr kumimoji="0" lang="en-US" sz="11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156835"/>
              </p:ext>
            </p:extLst>
          </p:nvPr>
        </p:nvGraphicFramePr>
        <p:xfrm>
          <a:off x="168443" y="4908113"/>
          <a:ext cx="8823157" cy="464820"/>
        </p:xfrm>
        <a:graphic>
          <a:graphicData uri="http://schemas.openxmlformats.org/drawingml/2006/table">
            <a:tbl>
              <a:tblPr firstRow="1" bandRow="1"/>
              <a:tblGrid>
                <a:gridCol w="1812757"/>
                <a:gridCol w="1371600"/>
                <a:gridCol w="1447800"/>
                <a:gridCol w="4191000"/>
              </a:tblGrid>
              <a:tr h="239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NPRR664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sz="8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SCR781  P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  P, </a:t>
                      </a:r>
                      <a:r>
                        <a:rPr lang="en-US" sz="800" b="0" strike="sngStrike" dirty="0" smtClean="0">
                          <a:solidFill>
                            <a:schemeClr val="tx1"/>
                          </a:solidFill>
                        </a:rPr>
                        <a:t>NPRR809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7552105" y="3082774"/>
            <a:ext cx="1439495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 smtClean="0"/>
              <a:t>12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/9 – </a:t>
            </a:r>
            <a:r>
              <a:rPr lang="en-US" sz="1200" kern="0" dirty="0" smtClean="0"/>
              <a:t>12/10 </a:t>
            </a:r>
            <a:r>
              <a:rPr lang="en-US" sz="1000" kern="0" dirty="0">
                <a:solidFill>
                  <a:srgbClr val="000000"/>
                </a:solidFill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159802" y="3920819"/>
            <a:ext cx="1445612" cy="230832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 smtClean="0"/>
              <a:t>5/8</a:t>
            </a:r>
            <a:r>
              <a:rPr lang="en-US" sz="900" kern="0" dirty="0" smtClean="0">
                <a:solidFill>
                  <a:srgbClr val="FF0000"/>
                </a:solidFill>
              </a:rPr>
              <a:t> </a:t>
            </a:r>
            <a:r>
              <a:rPr lang="en-US" sz="900" kern="0" dirty="0" smtClean="0"/>
              <a:t>– NMMS</a:t>
            </a:r>
            <a:r>
              <a:rPr lang="en-US" sz="900" kern="0" dirty="0">
                <a:solidFill>
                  <a:srgbClr val="000000"/>
                </a:solidFill>
              </a:rPr>
              <a:t> </a:t>
            </a:r>
            <a:r>
              <a:rPr lang="en-US" sz="900" kern="0" dirty="0" smtClean="0">
                <a:solidFill>
                  <a:srgbClr val="000000"/>
                </a:solidFill>
              </a:rPr>
              <a:t>Upgrade</a:t>
            </a:r>
            <a:endParaRPr lang="en-US" sz="1200" kern="0" dirty="0" smtClean="0"/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3122655" y="3142466"/>
            <a:ext cx="15179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noProof="0" dirty="0" smtClean="0"/>
              <a:t>5/29 – 6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/2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147256" y="3076812"/>
            <a:ext cx="1396970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 smtClean="0"/>
              <a:t>11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/11 – </a:t>
            </a:r>
            <a:r>
              <a:rPr lang="en-US" sz="1200" kern="0" dirty="0" smtClean="0"/>
              <a:t>11/12 </a:t>
            </a:r>
            <a:r>
              <a:rPr lang="en-US" sz="1000" kern="0" dirty="0">
                <a:solidFill>
                  <a:srgbClr val="000000"/>
                </a:solidFill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96407" y="1403222"/>
            <a:ext cx="370549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805167" y="1394984"/>
            <a:ext cx="370549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214509" y="1391700"/>
            <a:ext cx="370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638685" y="1400352"/>
            <a:ext cx="370549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00" b="1" i="1" kern="0" dirty="0" smtClean="0">
                <a:solidFill>
                  <a:srgbClr val="000000"/>
                </a:solidFill>
              </a:rPr>
              <a:t> 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4647890" y="3074313"/>
            <a:ext cx="1501431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/>
              <a:t>9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/16 – 9/17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6" name="TextBox 12"/>
          <p:cNvSpPr txBox="1">
            <a:spLocks noChangeArrowheads="1"/>
          </p:cNvSpPr>
          <p:nvPr/>
        </p:nvSpPr>
        <p:spPr bwMode="auto">
          <a:xfrm>
            <a:off x="157646" y="2923401"/>
            <a:ext cx="143949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/>
              <a:t>2/1</a:t>
            </a:r>
            <a:endParaRPr kumimoji="0" lang="en-US" sz="1200" i="0" u="non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79781" y="1391700"/>
            <a:ext cx="304892" cy="25776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2000" dirty="0" smtClean="0">
              <a:latin typeface="Wingdings" panose="05000000000000000000" pitchFamily="2" charset="2"/>
            </a:endParaRPr>
          </a:p>
          <a:p>
            <a:endParaRPr lang="en-US" sz="1050" dirty="0">
              <a:latin typeface="Wingdings" panose="05000000000000000000" pitchFamily="2" charset="2"/>
            </a:endParaRPr>
          </a:p>
          <a:p>
            <a:endParaRPr lang="en-US" sz="5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819308" y="1405053"/>
            <a:ext cx="304892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6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3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3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3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82659" y="3920819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319703" y="3461462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5835934" y="1981200"/>
            <a:ext cx="588991" cy="168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343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2018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447632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04832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56567" y="5439839"/>
            <a:ext cx="2895600" cy="6617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Text: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Text: Previous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 indicates multiple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phases</a:t>
            </a: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4613153"/>
              </p:ext>
            </p:extLst>
          </p:nvPr>
        </p:nvGraphicFramePr>
        <p:xfrm>
          <a:off x="160280" y="838201"/>
          <a:ext cx="8839200" cy="4459223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524191"/>
                <a:gridCol w="1504660"/>
                <a:gridCol w="1390749"/>
                <a:gridCol w="1455680"/>
              </a:tblGrid>
              <a:tr h="549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Dates TBD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Dates TBD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Dates TBD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Dates TBD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Dates TBD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2422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NPRR776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SCR777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SCR777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NPRR809 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7315200" y="1400352"/>
            <a:ext cx="23690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kern="0" dirty="0" smtClean="0">
                <a:solidFill>
                  <a:srgbClr val="000000"/>
                </a:solidFill>
              </a:rPr>
              <a:t> </a:t>
            </a:r>
            <a:endParaRPr lang="en-US" sz="28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7552105" y="3444984"/>
            <a:ext cx="1439495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Dates </a:t>
            </a:r>
            <a:r>
              <a:rPr lang="en-US" sz="1200" kern="0" dirty="0" smtClean="0">
                <a:solidFill>
                  <a:srgbClr val="FF0000"/>
                </a:solidFill>
              </a:rPr>
              <a:t>TBD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kern="0" dirty="0" smtClean="0">
                <a:solidFill>
                  <a:srgbClr val="000000"/>
                </a:solidFill>
              </a:rPr>
              <a:t>(Retail</a:t>
            </a:r>
            <a:r>
              <a:rPr lang="en-US" sz="1000" kern="0" dirty="0">
                <a:solidFill>
                  <a:srgbClr val="000000"/>
                </a:solidFill>
              </a:rPr>
              <a:t>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150525" y="3683913"/>
            <a:ext cx="1444653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Dates </a:t>
            </a:r>
            <a:r>
              <a:rPr lang="en-US" sz="1200" kern="0" dirty="0" smtClean="0">
                <a:solidFill>
                  <a:srgbClr val="FF0000"/>
                </a:solidFill>
              </a:rPr>
              <a:t>TBD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3122655" y="3447526"/>
            <a:ext cx="1508760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Dates </a:t>
            </a:r>
            <a:r>
              <a:rPr lang="en-US" sz="1200" kern="0" dirty="0" smtClean="0">
                <a:solidFill>
                  <a:srgbClr val="FF0000"/>
                </a:solidFill>
              </a:rPr>
              <a:t>TBD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147256" y="3439022"/>
            <a:ext cx="1396970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Dates </a:t>
            </a:r>
            <a:r>
              <a:rPr lang="en-US" sz="1200" kern="0" dirty="0" smtClean="0">
                <a:solidFill>
                  <a:srgbClr val="FF0000"/>
                </a:solidFill>
              </a:rPr>
              <a:t>TBD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kern="0" dirty="0" smtClean="0">
                <a:solidFill>
                  <a:srgbClr val="000000"/>
                </a:solidFill>
              </a:rPr>
              <a:t>(</a:t>
            </a:r>
            <a:r>
              <a:rPr lang="en-US" sz="1000" kern="0" dirty="0">
                <a:solidFill>
                  <a:srgbClr val="000000"/>
                </a:solidFill>
              </a:rPr>
              <a:t>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59071" y="1406086"/>
            <a:ext cx="3705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96407" y="1403222"/>
            <a:ext cx="3705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805167" y="1394984"/>
            <a:ext cx="370549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214509" y="1391700"/>
            <a:ext cx="370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638685" y="1400352"/>
            <a:ext cx="370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4647890" y="3436523"/>
            <a:ext cx="1501431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Dates </a:t>
            </a:r>
            <a:r>
              <a:rPr lang="en-US" sz="1200" kern="0" dirty="0" smtClean="0">
                <a:solidFill>
                  <a:srgbClr val="FF0000"/>
                </a:solidFill>
              </a:rPr>
              <a:t>TBD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257276" y="1394984"/>
            <a:ext cx="370549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1585319" y="3451036"/>
            <a:ext cx="1538507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Dates </a:t>
            </a:r>
            <a:r>
              <a:rPr lang="en-US" sz="1200" kern="0" dirty="0" smtClean="0">
                <a:solidFill>
                  <a:srgbClr val="FF0000"/>
                </a:solidFill>
              </a:rPr>
              <a:t>TBD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1114575" y="2160138"/>
            <a:ext cx="12843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CMM Release 1</a:t>
            </a:r>
            <a:endParaRPr lang="en-US" sz="1200" i="1" dirty="0"/>
          </a:p>
        </p:txBody>
      </p:sp>
      <p:sp>
        <p:nvSpPr>
          <p:cNvPr id="4" name="Left Brace 3"/>
          <p:cNvSpPr/>
          <p:nvPr/>
        </p:nvSpPr>
        <p:spPr>
          <a:xfrm>
            <a:off x="1869991" y="1419678"/>
            <a:ext cx="193582" cy="17385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7065242" y="5480871"/>
            <a:ext cx="1561038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6" name="TextBox 12"/>
          <p:cNvSpPr txBox="1">
            <a:spLocks noChangeArrowheads="1"/>
          </p:cNvSpPr>
          <p:nvPr/>
        </p:nvSpPr>
        <p:spPr bwMode="auto">
          <a:xfrm>
            <a:off x="152400" y="2635404"/>
            <a:ext cx="1444653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January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(Off-cycle)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971192" y="2080330"/>
            <a:ext cx="4834" cy="3923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284344" y="1394984"/>
            <a:ext cx="370549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1329118" y="1302572"/>
            <a:ext cx="1042471" cy="152981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346079" y="1304649"/>
            <a:ext cx="1173328" cy="186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321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410200" cy="518318"/>
          </a:xfrm>
        </p:spPr>
        <p:txBody>
          <a:bodyPr/>
          <a:lstStyle/>
          <a:p>
            <a:r>
              <a:rPr lang="en-US" dirty="0" smtClean="0"/>
              <a:t>2017 Project Spending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438400" y="6107973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2017 PPL Budget  =  $20.5M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438400" y="6380821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05" y="746235"/>
            <a:ext cx="9041143" cy="530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0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dirty="0"/>
              <a:t>Revision Request Funding 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13203"/>
            <a:ext cx="8059264" cy="1028700"/>
          </a:xfrm>
        </p:spPr>
        <p:txBody>
          <a:bodyPr/>
          <a:lstStyle/>
          <a:p>
            <a:r>
              <a:rPr lang="en-US" sz="2000" dirty="0"/>
              <a:t>In </a:t>
            </a:r>
            <a:r>
              <a:rPr lang="en-US" sz="2000" dirty="0" smtClean="0"/>
              <a:t>2017, </a:t>
            </a:r>
            <a:r>
              <a:rPr lang="en-US" sz="2000" dirty="0"/>
              <a:t>ERCOT </a:t>
            </a:r>
            <a:r>
              <a:rPr lang="en-US" sz="2000" dirty="0" smtClean="0"/>
              <a:t>forecasted </a:t>
            </a:r>
            <a:r>
              <a:rPr lang="en-US" sz="2000" dirty="0"/>
              <a:t>$</a:t>
            </a:r>
            <a:r>
              <a:rPr lang="en-US" sz="2000" dirty="0" smtClean="0"/>
              <a:t>4.0M </a:t>
            </a:r>
            <a:r>
              <a:rPr lang="en-US" sz="2000" dirty="0"/>
              <a:t>for Revision Request </a:t>
            </a:r>
            <a:r>
              <a:rPr lang="en-US" sz="2000" dirty="0" smtClean="0"/>
              <a:t>work</a:t>
            </a:r>
          </a:p>
          <a:p>
            <a:pPr marL="457200" indent="-457200">
              <a:buFont typeface="+mj-lt"/>
              <a:buAutoNum type="arabicPeriod"/>
            </a:pPr>
            <a:endParaRPr lang="en-US" sz="12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Yearly Revision Request Spending Forecast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702781"/>
              </p:ext>
            </p:extLst>
          </p:nvPr>
        </p:nvGraphicFramePr>
        <p:xfrm>
          <a:off x="1447800" y="2099562"/>
          <a:ext cx="5334000" cy="332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4167"/>
                <a:gridCol w="1629833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Project Status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2017</a:t>
                      </a:r>
                      <a:endParaRPr lang="en-US" sz="2000" dirty="0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YTD Actuals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$0.92M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In-Flight /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$2.31M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–</a:t>
                      </a:r>
                      <a:r>
                        <a:rPr lang="en-US" baseline="0" dirty="0" smtClean="0"/>
                        <a:t> On Hold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$0.00M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Not Started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$0.24M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 Funding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$1.45M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Allocation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447800" y="4901206"/>
            <a:ext cx="53340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447800" y="5452362"/>
            <a:ext cx="53340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447800" y="3080240"/>
            <a:ext cx="53340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35519" y="2755371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As of 5/31/2017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27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772400" cy="518318"/>
          </a:xfrm>
        </p:spPr>
        <p:txBody>
          <a:bodyPr/>
          <a:lstStyle/>
          <a:p>
            <a:r>
              <a:rPr lang="en-US" sz="2000" dirty="0" smtClean="0"/>
              <a:t>Priority / Rank Options for Revision Requests with Impacts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826605"/>
              </p:ext>
            </p:extLst>
          </p:nvPr>
        </p:nvGraphicFramePr>
        <p:xfrm>
          <a:off x="228600" y="1574800"/>
          <a:ext cx="8686799" cy="1420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2514600"/>
                <a:gridCol w="762000"/>
                <a:gridCol w="762000"/>
                <a:gridCol w="3505199"/>
              </a:tblGrid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861587">
                <a:tc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i="1" dirty="0" smtClean="0"/>
                        <a:t>None this month</a:t>
                      </a:r>
                      <a:endParaRPr lang="en-US" sz="1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812728"/>
              </p:ext>
            </p:extLst>
          </p:nvPr>
        </p:nvGraphicFramePr>
        <p:xfrm>
          <a:off x="3820217" y="1258771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1800" y="4502751"/>
            <a:ext cx="2895600" cy="80021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Next available Rank in Business Strategy</a:t>
            </a:r>
            <a:r>
              <a:rPr kumimoji="0" lang="en-US" sz="9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=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             =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900" b="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28800" y="685800"/>
            <a:ext cx="6477000" cy="5486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Appendix</a:t>
            </a:r>
          </a:p>
          <a:p>
            <a:pPr lvl="1"/>
            <a:r>
              <a:rPr lang="en-US" dirty="0" smtClean="0"/>
              <a:t>5/31/2017 Project Gantt</a:t>
            </a:r>
          </a:p>
          <a:p>
            <a:pPr marL="971550" lvl="2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dirty="0"/>
              <a:t>In-flight items sorted by Project End Date</a:t>
            </a:r>
          </a:p>
          <a:p>
            <a:pPr marL="971550" lvl="2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dirty="0"/>
              <a:t>“On Hold” projects listed </a:t>
            </a:r>
            <a:r>
              <a:rPr lang="en-US" dirty="0" smtClean="0"/>
              <a:t>separately</a:t>
            </a:r>
          </a:p>
          <a:p>
            <a:pPr marL="1428750" lvl="3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i="1" dirty="0" smtClean="0"/>
              <a:t>None at this time</a:t>
            </a:r>
            <a:endParaRPr lang="en-US" i="1" dirty="0"/>
          </a:p>
          <a:p>
            <a:pPr marL="971550" lvl="2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dirty="0"/>
              <a:t>“Not Started” items sorted by Project Start </a:t>
            </a:r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61912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64930</TotalTime>
  <Words>754</Words>
  <Application>Microsoft Office PowerPoint</Application>
  <PresentationFormat>On-screen Show (4:3)</PresentationFormat>
  <Paragraphs>508</Paragraphs>
  <Slides>17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2017 Release Targets – Board Approved NPRRs / SCRs / xGRRs </vt:lpstr>
      <vt:lpstr>2018 Release Targets – Board Approved NPRRs / SCRs / xGRRs </vt:lpstr>
      <vt:lpstr>2017 Project Spending</vt:lpstr>
      <vt:lpstr>Revision Request Funding Placeholder Status</vt:lpstr>
      <vt:lpstr>Priority / Rank Options for Revision Requests with Impacts</vt:lpstr>
      <vt:lpstr>PowerPoint Presentation</vt:lpstr>
      <vt:lpstr>Project Portfolio Status – as of 5/31/2017</vt:lpstr>
      <vt:lpstr>Project Portfolio Status – as of 5/31/2017</vt:lpstr>
      <vt:lpstr>Project Portfolio Status – as of 5/31/2017</vt:lpstr>
      <vt:lpstr>Project Portfolio Status – as of 5/31/2017</vt:lpstr>
      <vt:lpstr>Project Portfolio Status – as of 5/31/2017</vt:lpstr>
      <vt:lpstr>Project Portfolio Status – as of 5/31/2017</vt:lpstr>
      <vt:lpstr>Project Portfolio Status – as of 5/31/2017</vt:lpstr>
      <vt:lpstr>Project Portfolio Status – as of 5/31/2017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581</cp:revision>
  <cp:lastPrinted>2017-04-12T18:01:40Z</cp:lastPrinted>
  <dcterms:created xsi:type="dcterms:W3CDTF">2016-01-21T15:20:31Z</dcterms:created>
  <dcterms:modified xsi:type="dcterms:W3CDTF">2017-06-13T20:30:19Z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