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04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67" autoAdjust="0"/>
    <p:restoredTop sz="98752" autoAdjust="0"/>
  </p:normalViewPr>
  <p:slideViewPr>
    <p:cSldViewPr showGuides="1">
      <p:cViewPr varScale="1">
        <p:scale>
          <a:sx n="91" d="100"/>
          <a:sy n="91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4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197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Prioritization Review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June 15,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19882"/>
            <a:ext cx="8839200" cy="442118"/>
          </a:xfrm>
        </p:spPr>
        <p:txBody>
          <a:bodyPr/>
          <a:lstStyle/>
          <a:p>
            <a:r>
              <a:rPr lang="en-US" sz="1800" dirty="0" smtClean="0"/>
              <a:t>Approved Revision Requests “Not Started” – Planned to Start in Future Months</a:t>
            </a:r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129472"/>
              </p:ext>
            </p:extLst>
          </p:nvPr>
        </p:nvGraphicFramePr>
        <p:xfrm>
          <a:off x="77753" y="1132117"/>
          <a:ext cx="8991599" cy="37480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0568"/>
                <a:gridCol w="838200"/>
                <a:gridCol w="762000"/>
                <a:gridCol w="990600"/>
                <a:gridCol w="76023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Revision Request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Target</a:t>
                      </a:r>
                    </a:p>
                    <a:p>
                      <a:pPr algn="ctr"/>
                      <a:r>
                        <a:rPr lang="en-US" sz="1100" b="1" dirty="0" smtClean="0"/>
                        <a:t>Start Date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Release Target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Cost Estimate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 anchor="ctr">
                    <a:solidFill>
                      <a:schemeClr val="accent4">
                        <a:lumMod val="10000"/>
                        <a:lumOff val="90000"/>
                      </a:schemeClr>
                    </a:solidFill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NPRR776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100" dirty="0" smtClean="0"/>
                        <a:t>Voltage</a:t>
                      </a:r>
                      <a:r>
                        <a:rPr lang="en-US" sz="1100" baseline="0" dirty="0" smtClean="0"/>
                        <a:t> Set Point Communication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June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2018-R1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$70k-$100k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NPRR808 </a:t>
                      </a:r>
                      <a:r>
                        <a:rPr lang="en-US" sz="1050" dirty="0" smtClean="0"/>
                        <a:t>– Three Year CRR Auction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June</a:t>
                      </a:r>
                      <a:r>
                        <a:rPr lang="en-US" sz="1050" baseline="0" dirty="0" smtClean="0"/>
                        <a:t> 2017</a:t>
                      </a:r>
                      <a:endParaRPr lang="en-US" sz="1050" dirty="0" smtClean="0"/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2017-R5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Morgan Stanley</a:t>
                      </a: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NPRR809 </a:t>
                      </a:r>
                      <a:r>
                        <a:rPr lang="en-US" sz="110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GTC or GTL for New Generation Interconnection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June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$140k-$150k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PLWG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NPRR812 </a:t>
                      </a:r>
                      <a:r>
                        <a:rPr lang="en-US" sz="1050" dirty="0" smtClean="0"/>
                        <a:t>– Alignment of Currently-Published Reports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June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2017-R4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PGRR052 </a:t>
                      </a:r>
                      <a:r>
                        <a:rPr lang="en-US" sz="1050" dirty="0" smtClean="0"/>
                        <a:t>– Stability Assessment for Interconnecting Generation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June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2017-R6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$20k-$30k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PLWG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NPRR810 </a:t>
                      </a:r>
                      <a:r>
                        <a:rPr lang="en-US" sz="1050" dirty="0" smtClean="0"/>
                        <a:t>– </a:t>
                      </a:r>
                      <a:r>
                        <a:rPr lang="en-US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Applicability of RMR Incentive Factor on Reservation and Transportation Costs Associated with Firm Fuel Supplies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Sept 2017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2018-R2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$25k-$40k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ERCOT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  <a:tr h="4417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/>
                        <a:t>NPRR749 </a:t>
                      </a:r>
                      <a:r>
                        <a:rPr lang="en-US" sz="1050" dirty="0" smtClean="0"/>
                        <a:t>– Option Cost for Outstanding CRRs</a:t>
                      </a:r>
                      <a:endParaRPr lang="en-US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/>
                        <a:t>Feb 2018</a:t>
                      </a:r>
                    </a:p>
                  </a:txBody>
                  <a:tcPr marT="45732" marB="45732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2018-R3</a:t>
                      </a:r>
                      <a:endParaRPr lang="en-US" sz="1050" dirty="0"/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$40k-$60k</a:t>
                      </a:r>
                    </a:p>
                  </a:txBody>
                  <a:tcPr marT="45732" marB="45732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effectLst/>
                        </a:rPr>
                        <a:t>Saracen Energy West</a:t>
                      </a:r>
                      <a:endParaRPr lang="en-US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T="45732" marB="45732"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23228" y="1981200"/>
            <a:ext cx="22023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Target </a:t>
            </a:r>
            <a:r>
              <a:rPr lang="en-US" sz="800" i="1" dirty="0" smtClean="0">
                <a:solidFill>
                  <a:srgbClr val="FF0000"/>
                </a:solidFill>
              </a:rPr>
              <a:t>Start Date </a:t>
            </a:r>
            <a:r>
              <a:rPr lang="en-US" sz="800" b="0" i="1" dirty="0" smtClean="0">
                <a:solidFill>
                  <a:srgbClr val="FF0000"/>
                </a:solidFill>
              </a:rPr>
              <a:t>from </a:t>
            </a:r>
            <a:r>
              <a:rPr lang="en-US" sz="800" i="1" dirty="0" smtClean="0">
                <a:solidFill>
                  <a:srgbClr val="FF0000"/>
                </a:solidFill>
              </a:rPr>
              <a:t>May </a:t>
            </a:r>
            <a:r>
              <a:rPr lang="en-US" sz="800" b="0" i="1" dirty="0" smtClean="0">
                <a:solidFill>
                  <a:srgbClr val="FF0000"/>
                </a:solidFill>
              </a:rPr>
              <a:t>2017</a:t>
            </a:r>
            <a:endParaRPr lang="en-US" sz="800" b="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8308" y="4664699"/>
            <a:ext cx="22023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1" dirty="0" smtClean="0">
                <a:solidFill>
                  <a:srgbClr val="FF0000"/>
                </a:solidFill>
              </a:rPr>
              <a:t>Moved Target </a:t>
            </a:r>
            <a:r>
              <a:rPr lang="en-US" sz="800" i="1" dirty="0" smtClean="0">
                <a:solidFill>
                  <a:srgbClr val="FF0000"/>
                </a:solidFill>
              </a:rPr>
              <a:t>Start Date </a:t>
            </a:r>
            <a:r>
              <a:rPr lang="en-US" sz="800" b="0" i="1" dirty="0" smtClean="0">
                <a:solidFill>
                  <a:srgbClr val="FF0000"/>
                </a:solidFill>
              </a:rPr>
              <a:t>from </a:t>
            </a:r>
            <a:r>
              <a:rPr lang="en-US" sz="800" i="1" dirty="0" smtClean="0">
                <a:solidFill>
                  <a:srgbClr val="FF0000"/>
                </a:solidFill>
              </a:rPr>
              <a:t>Sept </a:t>
            </a:r>
            <a:r>
              <a:rPr lang="en-US" sz="800" b="0" i="1" dirty="0" smtClean="0">
                <a:solidFill>
                  <a:srgbClr val="FF0000"/>
                </a:solidFill>
              </a:rPr>
              <a:t>2017</a:t>
            </a:r>
            <a:endParaRPr lang="en-US" sz="800" b="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5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31086</TotalTime>
  <Words>164</Words>
  <Application>Microsoft Office PowerPoint</Application>
  <PresentationFormat>On-screen Show (4:3)</PresentationFormat>
  <Paragraphs>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Approved Revision Requests “Not Started” – Planned to Start in Future Months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266</cp:revision>
  <cp:lastPrinted>2016-11-02T13:19:35Z</cp:lastPrinted>
  <dcterms:created xsi:type="dcterms:W3CDTF">2016-01-21T15:20:31Z</dcterms:created>
  <dcterms:modified xsi:type="dcterms:W3CDTF">2017-06-13T20:27:49Z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