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172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6/14/2017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6/14/2017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06/15/17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rmAutofit/>
          </a:bodyPr>
          <a:lstStyle/>
          <a:p>
            <a:pPr algn="l"/>
            <a:endParaRPr lang="en-US" sz="1000" b="1" dirty="0" smtClean="0"/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NPRR697</a:t>
            </a:r>
            <a:r>
              <a:rPr lang="en-US" sz="2000" dirty="0">
                <a:solidFill>
                  <a:schemeClr val="tx1"/>
                </a:solidFill>
              </a:rPr>
              <a:t>, Disclosure of Protected Information for Research and Coordination Purposes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NPRR807</a:t>
            </a:r>
            <a:r>
              <a:rPr lang="en-US" sz="2000" dirty="0">
                <a:solidFill>
                  <a:schemeClr val="tx1"/>
                </a:solidFill>
              </a:rPr>
              <a:t>, Day-Ahead Market Price Correction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NPRR814</a:t>
            </a:r>
            <a:r>
              <a:rPr lang="en-US" sz="2000" dirty="0">
                <a:solidFill>
                  <a:schemeClr val="tx1"/>
                </a:solidFill>
              </a:rPr>
              <a:t>, Modify Black Start Procurement Cycle (ROS/WMS)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NPRR817</a:t>
            </a:r>
            <a:r>
              <a:rPr lang="en-US" sz="2000" dirty="0">
                <a:solidFill>
                  <a:schemeClr val="tx1"/>
                </a:solidFill>
              </a:rPr>
              <a:t>, Create a Panhandle Hub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NPRR819</a:t>
            </a:r>
            <a:r>
              <a:rPr lang="en-US" sz="2000" dirty="0">
                <a:solidFill>
                  <a:schemeClr val="tx1"/>
                </a:solidFill>
              </a:rPr>
              <a:t>, Resettlement Clean-Ups (COPS/WMS)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NPRR823</a:t>
            </a:r>
            <a:r>
              <a:rPr lang="en-US" sz="2000" dirty="0">
                <a:solidFill>
                  <a:schemeClr val="tx1"/>
                </a:solidFill>
              </a:rPr>
              <a:t>, Amend the Definition of an Affiliate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NPRR825</a:t>
            </a:r>
            <a:r>
              <a:rPr lang="en-US" sz="2000" dirty="0">
                <a:solidFill>
                  <a:schemeClr val="tx1"/>
                </a:solidFill>
              </a:rPr>
              <a:t>, Require ERCOT to Declare an Emergency Condition Prior to Curtailing any DC Tie Load (ROS/WMS)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NPRR826</a:t>
            </a:r>
            <a:r>
              <a:rPr lang="en-US" sz="2000" dirty="0">
                <a:solidFill>
                  <a:schemeClr val="tx1"/>
                </a:solidFill>
              </a:rPr>
              <a:t>, Mitigated Offer Caps for RMR Resources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NPRR828</a:t>
            </a:r>
            <a:r>
              <a:rPr lang="en-US" sz="2000" dirty="0">
                <a:solidFill>
                  <a:schemeClr val="tx1"/>
                </a:solidFill>
              </a:rPr>
              <a:t>, Include Fast Frequency Response as a Subset of Responsive Reserve (ROS/WMS)</a:t>
            </a:r>
          </a:p>
          <a:p>
            <a:pPr algn="l"/>
            <a:r>
              <a:rPr lang="en-US" sz="2000" dirty="0"/>
              <a:t> </a:t>
            </a:r>
          </a:p>
          <a:p>
            <a:pPr algn="l"/>
            <a:endParaRPr lang="en-US" sz="2000" i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106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06/15/17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Suzy Clifton </cp:lastModifiedBy>
  <cp:revision>84</cp:revision>
  <dcterms:created xsi:type="dcterms:W3CDTF">2012-06-21T12:05:52Z</dcterms:created>
  <dcterms:modified xsi:type="dcterms:W3CDTF">2017-06-14T16:48:57Z</dcterms:modified>
</cp:coreProperties>
</file>