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1"/>
  </p:notesMasterIdLst>
  <p:handoutMasterIdLst>
    <p:handoutMasterId r:id="rId12"/>
  </p:handoutMasterIdLst>
  <p:sldIdLst>
    <p:sldId id="260" r:id="rId6"/>
    <p:sldId id="267" r:id="rId7"/>
    <p:sldId id="268" r:id="rId8"/>
    <p:sldId id="269" r:id="rId9"/>
    <p:sldId id="270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30" d="100"/>
          <a:sy n="130" d="100"/>
        </p:scale>
        <p:origin x="1074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05561"/>
            <a:ext cx="564603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Settlement Update</a:t>
            </a:r>
            <a:endParaRPr lang="en-US" sz="2000" b="1" dirty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 smtClean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Austin Rosel</a:t>
            </a:r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ERCOT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</a:rPr>
              <a:t>June14</a:t>
            </a:r>
            <a:r>
              <a:rPr lang="en-US" dirty="0" smtClean="0">
                <a:solidFill>
                  <a:schemeClr val="tx2"/>
                </a:solidFill>
              </a:rPr>
              <a:t>, 2017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19200"/>
            <a:ext cx="8534400" cy="48768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2"/>
                </a:solidFill>
              </a:rPr>
              <a:t>2017 </a:t>
            </a:r>
            <a:r>
              <a:rPr lang="en-US" sz="2000" dirty="0" smtClean="0">
                <a:solidFill>
                  <a:schemeClr val="tx2"/>
                </a:solidFill>
              </a:rPr>
              <a:t>R3 </a:t>
            </a:r>
            <a:r>
              <a:rPr lang="en-US" sz="2000" dirty="0" smtClean="0">
                <a:solidFill>
                  <a:schemeClr val="tx2"/>
                </a:solidFill>
              </a:rPr>
              <a:t>Settlement Implementations</a:t>
            </a:r>
          </a:p>
          <a:p>
            <a:pPr lvl="1">
              <a:lnSpc>
                <a:spcPct val="150000"/>
              </a:lnSpc>
            </a:pPr>
            <a:r>
              <a:rPr lang="en-US" sz="1800" dirty="0" smtClean="0"/>
              <a:t>Effective </a:t>
            </a:r>
            <a:r>
              <a:rPr lang="en-US" sz="1800" dirty="0" smtClean="0"/>
              <a:t>June 27-29, </a:t>
            </a:r>
            <a:r>
              <a:rPr lang="en-US" sz="1800" dirty="0" smtClean="0"/>
              <a:t>2017</a:t>
            </a:r>
            <a:endParaRPr lang="en-US" sz="1800" dirty="0">
              <a:solidFill>
                <a:schemeClr val="tx2"/>
              </a:solidFill>
            </a:endParaRPr>
          </a:p>
          <a:p>
            <a:pPr lvl="2">
              <a:lnSpc>
                <a:spcPct val="150000"/>
              </a:lnSpc>
            </a:pPr>
            <a:r>
              <a:rPr lang="en-US" sz="1600" dirty="0" smtClean="0">
                <a:solidFill>
                  <a:schemeClr val="tx2"/>
                </a:solidFill>
              </a:rPr>
              <a:t>NPRR801 </a:t>
            </a:r>
            <a:r>
              <a:rPr lang="en-US" sz="1600" dirty="0" smtClean="0">
                <a:solidFill>
                  <a:schemeClr val="tx2"/>
                </a:solidFill>
              </a:rPr>
              <a:t>– </a:t>
            </a:r>
            <a:r>
              <a:rPr lang="en-US" sz="1600" dirty="0"/>
              <a:t>Non-Controllable Load Resource MW in </a:t>
            </a:r>
            <a:r>
              <a:rPr lang="en-US" sz="1600" dirty="0" smtClean="0"/>
              <a:t>PRC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NPRR801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dirty="0"/>
              <a:t>Non-Controllable Load Resource MW in </a:t>
            </a:r>
            <a:r>
              <a:rPr lang="en-US" sz="1800" dirty="0" smtClean="0"/>
              <a:t>PRC</a:t>
            </a:r>
          </a:p>
          <a:p>
            <a:pPr marL="0" indent="0">
              <a:buNone/>
            </a:pPr>
            <a:endParaRPr lang="en-US" sz="1800" dirty="0" smtClean="0"/>
          </a:p>
          <a:p>
            <a:r>
              <a:rPr lang="en-US" sz="1800" dirty="0" smtClean="0"/>
              <a:t>Revises </a:t>
            </a:r>
            <a:r>
              <a:rPr lang="en-US" sz="1800" dirty="0"/>
              <a:t>the Physical Responsive Capability (PRC) calculation from including the Responsive Reserve (RRS) service MW responsibility from Load Resources controlled by high-set under frequency relays to including all MW from these Load Resources from their current output to their Low Power Consumption (LPC) capped at 150% of the Qualified Scheduling Entity’s (QSE’s) RRS responsibility from non-Controllable Load </a:t>
            </a:r>
            <a:r>
              <a:rPr lang="en-US" sz="1800" dirty="0" smtClean="0"/>
              <a:t>Resources.</a:t>
            </a:r>
          </a:p>
          <a:p>
            <a:endParaRPr lang="en-US" sz="1800" dirty="0" smtClean="0"/>
          </a:p>
          <a:p>
            <a:r>
              <a:rPr lang="en-US" sz="1800" dirty="0"/>
              <a:t>The Operating Reserve Demand Curve (ORDC) reserves are adjusted in the Other Binding Document to align with the PRC </a:t>
            </a:r>
            <a:r>
              <a:rPr lang="en-US" sz="1800" dirty="0" smtClean="0"/>
              <a:t>change.</a:t>
            </a:r>
          </a:p>
          <a:p>
            <a:endParaRPr lang="en-US" sz="1600" dirty="0"/>
          </a:p>
          <a:p>
            <a:r>
              <a:rPr lang="en-US" sz="1800" dirty="0"/>
              <a:t>The Ancillary Service imbalance Settlement is changed to align with the change to the ORDC reserves.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993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NPRR801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2743200"/>
            <a:ext cx="6629400" cy="108585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36522" y="1301553"/>
            <a:ext cx="66834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Settlement addition of cap </a:t>
            </a:r>
            <a:r>
              <a:rPr lang="en-US" dirty="0">
                <a:solidFill>
                  <a:schemeClr val="tx2"/>
                </a:solidFill>
              </a:rPr>
              <a:t>at 150% of the Qualified Scheduling Entity’s (QSE’s) RRS responsibility from non-Controllable Load Resources</a:t>
            </a:r>
          </a:p>
        </p:txBody>
      </p:sp>
    </p:spTree>
    <p:extLst>
      <p:ext uri="{BB962C8B-B14F-4D97-AF65-F5344CB8AC3E}">
        <p14:creationId xmlns:p14="http://schemas.microsoft.com/office/powerpoint/2010/main" val="2631123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NPRR801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5800" y="1491238"/>
            <a:ext cx="6096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Non-Spin </a:t>
            </a:r>
            <a:r>
              <a:rPr lang="en-US" dirty="0" smtClean="0">
                <a:solidFill>
                  <a:schemeClr val="tx2"/>
                </a:solidFill>
              </a:rPr>
              <a:t>Responsibility </a:t>
            </a:r>
            <a:r>
              <a:rPr lang="en-US" dirty="0">
                <a:solidFill>
                  <a:schemeClr val="tx2"/>
                </a:solidFill>
              </a:rPr>
              <a:t>for </a:t>
            </a:r>
            <a:r>
              <a:rPr lang="en-US" dirty="0" smtClean="0">
                <a:solidFill>
                  <a:schemeClr val="tx2"/>
                </a:solidFill>
              </a:rPr>
              <a:t>Controllable </a:t>
            </a:r>
            <a:r>
              <a:rPr lang="en-US" dirty="0">
                <a:solidFill>
                  <a:schemeClr val="tx2"/>
                </a:solidFill>
              </a:rPr>
              <a:t>Load Resource values changed from COP to </a:t>
            </a:r>
            <a:r>
              <a:rPr lang="en-US" dirty="0" err="1" smtClean="0">
                <a:solidFill>
                  <a:schemeClr val="tx2"/>
                </a:solidFill>
              </a:rPr>
              <a:t>telemetery</a:t>
            </a:r>
            <a:r>
              <a:rPr lang="en-US" dirty="0" smtClean="0">
                <a:solidFill>
                  <a:schemeClr val="tx2"/>
                </a:solidFill>
              </a:rPr>
              <a:t>.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728" y="2438400"/>
            <a:ext cx="8058544" cy="72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837649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3683894B5264EB8E83338F6BA777E" ma:contentTypeVersion="0" ma:contentTypeDescription="Create a new document." ma:contentTypeScope="" ma:versionID="6d9fae79e75f4a0e2854e81853c40662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documentManagement/types"/>
    <ds:schemaRef ds:uri="http://purl.org/dc/elements/1.1/"/>
    <ds:schemaRef ds:uri="http://www.w3.org/XML/1998/namespace"/>
    <ds:schemaRef ds:uri="http://purl.org/dc/dcmitype/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schemas.microsoft.com/office/infopath/2007/PartnerControls"/>
    <ds:schemaRef ds:uri="c34af464-7aa1-4edd-9be4-83dffc1cb926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3B813C5-B896-4665-8CDA-23C23DD459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2043</TotalTime>
  <Words>182</Words>
  <Application>Microsoft Office PowerPoint</Application>
  <PresentationFormat>On-screen Show (4:3)</PresentationFormat>
  <Paragraphs>30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PowerPoint Presentation</vt:lpstr>
      <vt:lpstr>Agenda</vt:lpstr>
      <vt:lpstr>NPRR801</vt:lpstr>
      <vt:lpstr>NPRR801</vt:lpstr>
      <vt:lpstr>NPRR801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Rosel, Austin</cp:lastModifiedBy>
  <cp:revision>56</cp:revision>
  <cp:lastPrinted>2016-01-21T20:53:15Z</cp:lastPrinted>
  <dcterms:created xsi:type="dcterms:W3CDTF">2016-01-21T15:20:31Z</dcterms:created>
  <dcterms:modified xsi:type="dcterms:W3CDTF">2017-06-12T19:22:33Z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0x010100D9D3683894B5264EB8E83338F6BA777E</vt:lpwstr>
  </property>
</Properties>
</file>