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50"/>
  </p:notesMasterIdLst>
  <p:handoutMasterIdLst>
    <p:handoutMasterId r:id="rId51"/>
  </p:handoutMasterIdLst>
  <p:sldIdLst>
    <p:sldId id="260" r:id="rId7"/>
    <p:sldId id="324" r:id="rId8"/>
    <p:sldId id="312" r:id="rId9"/>
    <p:sldId id="303" r:id="rId10"/>
    <p:sldId id="311" r:id="rId11"/>
    <p:sldId id="310" r:id="rId12"/>
    <p:sldId id="305" r:id="rId13"/>
    <p:sldId id="300" r:id="rId14"/>
    <p:sldId id="307" r:id="rId15"/>
    <p:sldId id="306" r:id="rId16"/>
    <p:sldId id="308" r:id="rId17"/>
    <p:sldId id="288" r:id="rId18"/>
    <p:sldId id="302" r:id="rId19"/>
    <p:sldId id="313" r:id="rId20"/>
    <p:sldId id="329" r:id="rId21"/>
    <p:sldId id="330" r:id="rId22"/>
    <p:sldId id="331" r:id="rId23"/>
    <p:sldId id="335" r:id="rId24"/>
    <p:sldId id="333" r:id="rId25"/>
    <p:sldId id="328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49" r:id="rId34"/>
    <p:sldId id="321" r:id="rId35"/>
    <p:sldId id="325" r:id="rId36"/>
    <p:sldId id="326" r:id="rId37"/>
    <p:sldId id="327" r:id="rId38"/>
    <p:sldId id="343" r:id="rId39"/>
    <p:sldId id="336" r:id="rId40"/>
    <p:sldId id="337" r:id="rId41"/>
    <p:sldId id="338" r:id="rId42"/>
    <p:sldId id="339" r:id="rId43"/>
    <p:sldId id="340" r:id="rId44"/>
    <p:sldId id="348" r:id="rId45"/>
    <p:sldId id="344" r:id="rId46"/>
    <p:sldId id="345" r:id="rId47"/>
    <p:sldId id="346" r:id="rId48"/>
    <p:sldId id="347" r:id="rId4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67" autoAdjust="0"/>
  </p:normalViewPr>
  <p:slideViewPr>
    <p:cSldViewPr showGuides="1">
      <p:cViewPr varScale="1">
        <p:scale>
          <a:sx n="99" d="100"/>
          <a:sy n="99" d="100"/>
        </p:scale>
        <p:origin x="32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kadel\LTSA_2018\DOE_StorageDatabase_projects%20(Recovered)%20(Autosaved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Capacity Increase of Installed Storage(2000-2020)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Summary!$A$4</c:f>
              <c:strCache>
                <c:ptCount val="1"/>
                <c:pt idx="0">
                  <c:v>Capacity Increase of Storage in ERCOT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 w="19050"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numRef>
              <c:f>Summary!$B$3:$E$3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</c:numCache>
            </c:numRef>
          </c:cat>
          <c:val>
            <c:numRef>
              <c:f>Summary!$B$4:$E$4</c:f>
              <c:numCache>
                <c:formatCode>General</c:formatCode>
                <c:ptCount val="4"/>
                <c:pt idx="0">
                  <c:v>8.8000000000000003E-4</c:v>
                </c:pt>
                <c:pt idx="1">
                  <c:v>9.4899999999999998E-2</c:v>
                </c:pt>
                <c:pt idx="2">
                  <c:v>0.15049999999999999</c:v>
                </c:pt>
                <c:pt idx="3">
                  <c:v>0.15049999999999999</c:v>
                </c:pt>
              </c:numCache>
            </c:numRef>
          </c:val>
        </c:ser>
        <c:ser>
          <c:idx val="1"/>
          <c:order val="1"/>
          <c:tx>
            <c:strRef>
              <c:f>Summary!$A$5</c:f>
              <c:strCache>
                <c:ptCount val="1"/>
                <c:pt idx="0">
                  <c:v>Capacity Increase of Storage in United States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 w="19050"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numRef>
              <c:f>Summary!$B$3:$E$3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</c:numCache>
            </c:numRef>
          </c:cat>
          <c:val>
            <c:numRef>
              <c:f>Summary!$B$5:$E$5</c:f>
              <c:numCache>
                <c:formatCode>General</c:formatCode>
                <c:ptCount val="4"/>
                <c:pt idx="0">
                  <c:v>0.04</c:v>
                </c:pt>
                <c:pt idx="1">
                  <c:v>0.24</c:v>
                </c:pt>
                <c:pt idx="2">
                  <c:v>1.08</c:v>
                </c:pt>
                <c:pt idx="3">
                  <c:v>1.48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385800128"/>
        <c:axId val="385800520"/>
      </c:barChart>
      <c:lineChart>
        <c:grouping val="standard"/>
        <c:varyColors val="0"/>
        <c:ser>
          <c:idx val="2"/>
          <c:order val="2"/>
          <c:tx>
            <c:strRef>
              <c:f>Summary!$A$6</c:f>
              <c:strCache>
                <c:ptCount val="1"/>
                <c:pt idx="0">
                  <c:v>Total # Project in ERCOT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Summary!$B$3:$E$3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</c:numCache>
            </c:numRef>
          </c:cat>
          <c:val>
            <c:numRef>
              <c:f>Summary!$B$6:$E$6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19</c:v>
                </c:pt>
                <c:pt idx="3">
                  <c:v>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Summary!$A$7</c:f>
              <c:strCache>
                <c:ptCount val="1"/>
                <c:pt idx="0">
                  <c:v>Total # Project in United States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Summary!$B$3:$E$3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  <c:pt idx="3">
                  <c:v>2020</c:v>
                </c:pt>
              </c:numCache>
            </c:numRef>
          </c:cat>
          <c:val>
            <c:numRef>
              <c:f>Summary!$B$7:$E$7</c:f>
              <c:numCache>
                <c:formatCode>General</c:formatCode>
                <c:ptCount val="4"/>
                <c:pt idx="0">
                  <c:v>7</c:v>
                </c:pt>
                <c:pt idx="1">
                  <c:v>39</c:v>
                </c:pt>
                <c:pt idx="2">
                  <c:v>406</c:v>
                </c:pt>
                <c:pt idx="3">
                  <c:v>447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800912"/>
        <c:axId val="385801304"/>
      </c:lineChart>
      <c:catAx>
        <c:axId val="385800128"/>
        <c:scaling>
          <c:orientation val="minMax"/>
        </c:scaling>
        <c:delete val="0"/>
        <c:axPos val="b"/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800520"/>
        <c:crosses val="autoZero"/>
        <c:auto val="1"/>
        <c:lblAlgn val="ctr"/>
        <c:lblOffset val="100"/>
        <c:noMultiLvlLbl val="0"/>
      </c:catAx>
      <c:valAx>
        <c:axId val="385800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Total Storage in GW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800128"/>
        <c:crosses val="autoZero"/>
        <c:crossBetween val="between"/>
      </c:valAx>
      <c:catAx>
        <c:axId val="385800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5801304"/>
        <c:crosses val="autoZero"/>
        <c:auto val="1"/>
        <c:lblAlgn val="ctr"/>
        <c:lblOffset val="100"/>
        <c:noMultiLvlLbl val="0"/>
      </c:catAx>
      <c:valAx>
        <c:axId val="38580130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Total Number of Projects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800912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816663582848511E-2"/>
          <c:y val="0.76185522862273791"/>
          <c:w val="0.74351897918765375"/>
          <c:h val="0.176741262605332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Summer</a:t>
            </a:r>
            <a:r>
              <a:rPr lang="en-US" baseline="0" dirty="0"/>
              <a:t> Peak Load Projections Incl EE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162013839179195E-2"/>
          <c:y val="0.13115349682107175"/>
          <c:w val="0.89010061242344707"/>
          <c:h val="0.7092478562795454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Summer Peak Sales (MW)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Sheet1!$B$7:$Y$7</c:f>
              <c:numCache>
                <c:formatCode>General</c:formatCode>
                <c:ptCount val="24"/>
                <c:pt idx="0">
                  <c:v>172219</c:v>
                </c:pt>
                <c:pt idx="1">
                  <c:v>174081</c:v>
                </c:pt>
                <c:pt idx="2">
                  <c:v>174916</c:v>
                </c:pt>
                <c:pt idx="3">
                  <c:v>176668</c:v>
                </c:pt>
                <c:pt idx="4">
                  <c:v>178422</c:v>
                </c:pt>
                <c:pt idx="5">
                  <c:v>180059</c:v>
                </c:pt>
                <c:pt idx="6">
                  <c:v>182305</c:v>
                </c:pt>
                <c:pt idx="7">
                  <c:v>184178</c:v>
                </c:pt>
                <c:pt idx="8">
                  <c:v>185811</c:v>
                </c:pt>
                <c:pt idx="9">
                  <c:v>188121</c:v>
                </c:pt>
                <c:pt idx="10">
                  <c:v>189768</c:v>
                </c:pt>
                <c:pt idx="11">
                  <c:v>191530</c:v>
                </c:pt>
                <c:pt idx="12">
                  <c:v>193001</c:v>
                </c:pt>
                <c:pt idx="13">
                  <c:v>194641</c:v>
                </c:pt>
                <c:pt idx="14">
                  <c:v>196472</c:v>
                </c:pt>
                <c:pt idx="15">
                  <c:v>198582</c:v>
                </c:pt>
                <c:pt idx="16">
                  <c:v>200966</c:v>
                </c:pt>
                <c:pt idx="17">
                  <c:v>203340</c:v>
                </c:pt>
                <c:pt idx="18">
                  <c:v>205700</c:v>
                </c:pt>
                <c:pt idx="19">
                  <c:v>208167</c:v>
                </c:pt>
                <c:pt idx="20">
                  <c:v>210802</c:v>
                </c:pt>
                <c:pt idx="21">
                  <c:v>213432</c:v>
                </c:pt>
                <c:pt idx="22">
                  <c:v>215884</c:v>
                </c:pt>
                <c:pt idx="23">
                  <c:v>218318</c:v>
                </c:pt>
              </c:numCache>
            </c:numRef>
          </c:yVal>
          <c:smooth val="1"/>
        </c:ser>
        <c:ser>
          <c:idx val="1"/>
          <c:order val="1"/>
          <c:tx>
            <c:v>Accelerated</c:v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Sheet1!$B$9:$Y$9</c:f>
              <c:numCache>
                <c:formatCode>General</c:formatCode>
                <c:ptCount val="24"/>
                <c:pt idx="0">
                  <c:v>171698</c:v>
                </c:pt>
                <c:pt idx="1">
                  <c:v>172817</c:v>
                </c:pt>
                <c:pt idx="2">
                  <c:v>172488</c:v>
                </c:pt>
                <c:pt idx="3">
                  <c:v>172663</c:v>
                </c:pt>
                <c:pt idx="4">
                  <c:v>172671</c:v>
                </c:pt>
                <c:pt idx="5">
                  <c:v>172917</c:v>
                </c:pt>
                <c:pt idx="6">
                  <c:v>173288</c:v>
                </c:pt>
                <c:pt idx="7">
                  <c:v>173345</c:v>
                </c:pt>
                <c:pt idx="8">
                  <c:v>173222</c:v>
                </c:pt>
                <c:pt idx="9">
                  <c:v>173280</c:v>
                </c:pt>
                <c:pt idx="10">
                  <c:v>173387</c:v>
                </c:pt>
                <c:pt idx="11">
                  <c:v>173661</c:v>
                </c:pt>
                <c:pt idx="12">
                  <c:v>173713</c:v>
                </c:pt>
                <c:pt idx="13">
                  <c:v>173983</c:v>
                </c:pt>
                <c:pt idx="14">
                  <c:v>174491</c:v>
                </c:pt>
                <c:pt idx="15">
                  <c:v>175317</c:v>
                </c:pt>
                <c:pt idx="16">
                  <c:v>176450</c:v>
                </c:pt>
                <c:pt idx="17">
                  <c:v>177621</c:v>
                </c:pt>
                <c:pt idx="18">
                  <c:v>178824</c:v>
                </c:pt>
                <c:pt idx="19">
                  <c:v>180173</c:v>
                </c:pt>
                <c:pt idx="20">
                  <c:v>181723</c:v>
                </c:pt>
                <c:pt idx="21">
                  <c:v>183311</c:v>
                </c:pt>
                <c:pt idx="22">
                  <c:v>184773</c:v>
                </c:pt>
                <c:pt idx="23">
                  <c:v>186236</c:v>
                </c:pt>
              </c:numCache>
            </c:numRef>
          </c:yVal>
          <c:smooth val="1"/>
        </c:ser>
        <c:ser>
          <c:idx val="2"/>
          <c:order val="2"/>
          <c:tx>
            <c:v>Aggressive</c:v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xVal>
            <c:numRef>
              <c:f>Sheet1!$B$11:$Y$11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Sheet1!$B$14:$Y$14</c:f>
              <c:numCache>
                <c:formatCode>General</c:formatCode>
                <c:ptCount val="24"/>
                <c:pt idx="0">
                  <c:v>171698</c:v>
                </c:pt>
                <c:pt idx="1">
                  <c:v>172674</c:v>
                </c:pt>
                <c:pt idx="2">
                  <c:v>171920</c:v>
                </c:pt>
                <c:pt idx="3">
                  <c:v>171398</c:v>
                </c:pt>
                <c:pt idx="4">
                  <c:v>170590</c:v>
                </c:pt>
                <c:pt idx="5">
                  <c:v>170050</c:v>
                </c:pt>
                <c:pt idx="6">
                  <c:v>169663</c:v>
                </c:pt>
                <c:pt idx="7">
                  <c:v>168993</c:v>
                </c:pt>
                <c:pt idx="8">
                  <c:v>168174</c:v>
                </c:pt>
                <c:pt idx="9">
                  <c:v>167570</c:v>
                </c:pt>
                <c:pt idx="10">
                  <c:v>167051</c:v>
                </c:pt>
                <c:pt idx="11">
                  <c:v>166736</c:v>
                </c:pt>
                <c:pt idx="12">
                  <c:v>166236</c:v>
                </c:pt>
                <c:pt idx="13">
                  <c:v>165994</c:v>
                </c:pt>
                <c:pt idx="14">
                  <c:v>166029</c:v>
                </c:pt>
                <c:pt idx="15">
                  <c:v>166423</c:v>
                </c:pt>
                <c:pt idx="16">
                  <c:v>167164</c:v>
                </c:pt>
                <c:pt idx="17">
                  <c:v>167982</c:v>
                </c:pt>
                <c:pt idx="18">
                  <c:v>168872</c:v>
                </c:pt>
                <c:pt idx="19">
                  <c:v>169950</c:v>
                </c:pt>
                <c:pt idx="20">
                  <c:v>171271</c:v>
                </c:pt>
                <c:pt idx="21">
                  <c:v>172673</c:v>
                </c:pt>
                <c:pt idx="22">
                  <c:v>173987</c:v>
                </c:pt>
                <c:pt idx="23">
                  <c:v>175328</c:v>
                </c:pt>
              </c:numCache>
            </c:numRef>
          </c:yVal>
          <c:smooth val="1"/>
        </c:ser>
        <c:ser>
          <c:idx val="3"/>
          <c:order val="3"/>
          <c:tx>
            <c:v>Hybrid</c:v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Sheet1!$B$23:$Y$23</c:f>
              <c:numCache>
                <c:formatCode>General</c:formatCode>
                <c:ptCount val="24"/>
                <c:pt idx="0">
                  <c:v>171698</c:v>
                </c:pt>
                <c:pt idx="1">
                  <c:v>172817</c:v>
                </c:pt>
                <c:pt idx="2">
                  <c:v>172488</c:v>
                </c:pt>
                <c:pt idx="3">
                  <c:v>172663</c:v>
                </c:pt>
                <c:pt idx="4">
                  <c:v>172671</c:v>
                </c:pt>
                <c:pt idx="5">
                  <c:v>172917</c:v>
                </c:pt>
                <c:pt idx="6">
                  <c:v>173288</c:v>
                </c:pt>
                <c:pt idx="7">
                  <c:v>173345</c:v>
                </c:pt>
                <c:pt idx="8">
                  <c:v>173222</c:v>
                </c:pt>
                <c:pt idx="9">
                  <c:v>173280</c:v>
                </c:pt>
                <c:pt idx="10">
                  <c:v>173387</c:v>
                </c:pt>
                <c:pt idx="11">
                  <c:v>173661</c:v>
                </c:pt>
                <c:pt idx="12">
                  <c:v>173713</c:v>
                </c:pt>
                <c:pt idx="13">
                  <c:v>173983</c:v>
                </c:pt>
                <c:pt idx="14">
                  <c:v>174491</c:v>
                </c:pt>
                <c:pt idx="15">
                  <c:v>175317</c:v>
                </c:pt>
                <c:pt idx="16">
                  <c:v>176450</c:v>
                </c:pt>
                <c:pt idx="17">
                  <c:v>177621</c:v>
                </c:pt>
                <c:pt idx="18">
                  <c:v>178824</c:v>
                </c:pt>
                <c:pt idx="19">
                  <c:v>180173</c:v>
                </c:pt>
                <c:pt idx="20">
                  <c:v>181723</c:v>
                </c:pt>
                <c:pt idx="21">
                  <c:v>183311</c:v>
                </c:pt>
                <c:pt idx="22">
                  <c:v>184773</c:v>
                </c:pt>
                <c:pt idx="23">
                  <c:v>186236</c:v>
                </c:pt>
              </c:numCache>
            </c:numRef>
          </c:yVal>
          <c:smooth val="1"/>
        </c:ser>
        <c:ser>
          <c:idx val="4"/>
          <c:order val="4"/>
          <c:tx>
            <c:v>High Energy Demand</c:v>
          </c:tx>
          <c:spPr>
            <a:ln w="22225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triang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Sheet1!$B$32:$Y$32</c:f>
              <c:numCache>
                <c:formatCode>General</c:formatCode>
                <c:ptCount val="24"/>
                <c:pt idx="0">
                  <c:v>172219</c:v>
                </c:pt>
                <c:pt idx="1">
                  <c:v>174081</c:v>
                </c:pt>
                <c:pt idx="2">
                  <c:v>174916</c:v>
                </c:pt>
                <c:pt idx="3">
                  <c:v>176668</c:v>
                </c:pt>
                <c:pt idx="4">
                  <c:v>178422</c:v>
                </c:pt>
                <c:pt idx="5">
                  <c:v>180059</c:v>
                </c:pt>
                <c:pt idx="6">
                  <c:v>182305</c:v>
                </c:pt>
                <c:pt idx="7">
                  <c:v>184178</c:v>
                </c:pt>
                <c:pt idx="8">
                  <c:v>185811</c:v>
                </c:pt>
                <c:pt idx="9">
                  <c:v>188121</c:v>
                </c:pt>
                <c:pt idx="10">
                  <c:v>189768</c:v>
                </c:pt>
                <c:pt idx="11">
                  <c:v>191530</c:v>
                </c:pt>
                <c:pt idx="12">
                  <c:v>193001</c:v>
                </c:pt>
                <c:pt idx="13">
                  <c:v>194641</c:v>
                </c:pt>
                <c:pt idx="14">
                  <c:v>196472</c:v>
                </c:pt>
                <c:pt idx="15">
                  <c:v>198582</c:v>
                </c:pt>
                <c:pt idx="16">
                  <c:v>200966</c:v>
                </c:pt>
                <c:pt idx="17">
                  <c:v>203340</c:v>
                </c:pt>
                <c:pt idx="18">
                  <c:v>205700</c:v>
                </c:pt>
                <c:pt idx="19">
                  <c:v>208167</c:v>
                </c:pt>
                <c:pt idx="20">
                  <c:v>210802</c:v>
                </c:pt>
                <c:pt idx="21">
                  <c:v>213432</c:v>
                </c:pt>
                <c:pt idx="22">
                  <c:v>215884</c:v>
                </c:pt>
                <c:pt idx="23">
                  <c:v>218318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5488192"/>
        <c:axId val="385488584"/>
      </c:scatterChart>
      <c:valAx>
        <c:axId val="385488192"/>
        <c:scaling>
          <c:orientation val="minMax"/>
          <c:max val="2045"/>
          <c:min val="201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488584"/>
        <c:crosses val="autoZero"/>
        <c:crossBetween val="midCat"/>
      </c:valAx>
      <c:valAx>
        <c:axId val="385488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488192"/>
        <c:crosses val="autoZero"/>
        <c:crossBetween val="midCat"/>
        <c:majorUnit val="25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Winter Peak Load Projections Incl EE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Winter Peak Sales (MW)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Sheet1!$B$3:$Y$3</c:f>
              <c:numCache>
                <c:formatCode>General</c:formatCode>
                <c:ptCount val="24"/>
                <c:pt idx="0">
                  <c:v>169946</c:v>
                </c:pt>
                <c:pt idx="1">
                  <c:v>171646</c:v>
                </c:pt>
                <c:pt idx="2">
                  <c:v>172333</c:v>
                </c:pt>
                <c:pt idx="3">
                  <c:v>173922</c:v>
                </c:pt>
                <c:pt idx="4">
                  <c:v>175832</c:v>
                </c:pt>
                <c:pt idx="5">
                  <c:v>177926</c:v>
                </c:pt>
                <c:pt idx="6">
                  <c:v>180895</c:v>
                </c:pt>
                <c:pt idx="7">
                  <c:v>181895</c:v>
                </c:pt>
                <c:pt idx="8">
                  <c:v>183457</c:v>
                </c:pt>
                <c:pt idx="9">
                  <c:v>184997</c:v>
                </c:pt>
                <c:pt idx="10">
                  <c:v>186526</c:v>
                </c:pt>
                <c:pt idx="11">
                  <c:v>188168</c:v>
                </c:pt>
                <c:pt idx="12">
                  <c:v>189524</c:v>
                </c:pt>
                <c:pt idx="13">
                  <c:v>191043</c:v>
                </c:pt>
                <c:pt idx="14">
                  <c:v>192750</c:v>
                </c:pt>
                <c:pt idx="15">
                  <c:v>194729</c:v>
                </c:pt>
                <c:pt idx="16">
                  <c:v>196976</c:v>
                </c:pt>
                <c:pt idx="17">
                  <c:v>199212</c:v>
                </c:pt>
                <c:pt idx="18">
                  <c:v>201431</c:v>
                </c:pt>
                <c:pt idx="19">
                  <c:v>203754</c:v>
                </c:pt>
                <c:pt idx="20">
                  <c:v>206241</c:v>
                </c:pt>
                <c:pt idx="21">
                  <c:v>208720</c:v>
                </c:pt>
                <c:pt idx="22">
                  <c:v>211025</c:v>
                </c:pt>
                <c:pt idx="23">
                  <c:v>213309</c:v>
                </c:pt>
              </c:numCache>
            </c:numRef>
          </c:yVal>
          <c:smooth val="1"/>
        </c:ser>
        <c:ser>
          <c:idx val="1"/>
          <c:order val="1"/>
          <c:tx>
            <c:v>Accelerated</c:v>
          </c:tx>
          <c:spPr>
            <a:ln w="2222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Sheet1!$B$5:$Y$5</c:f>
              <c:numCache>
                <c:formatCode>General</c:formatCode>
                <c:ptCount val="24"/>
                <c:pt idx="0">
                  <c:v>169568</c:v>
                </c:pt>
                <c:pt idx="1">
                  <c:v>170672</c:v>
                </c:pt>
                <c:pt idx="2">
                  <c:v>170348</c:v>
                </c:pt>
                <c:pt idx="3">
                  <c:v>170521</c:v>
                </c:pt>
                <c:pt idx="4">
                  <c:v>170529</c:v>
                </c:pt>
                <c:pt idx="5">
                  <c:v>170771</c:v>
                </c:pt>
                <c:pt idx="6">
                  <c:v>171938</c:v>
                </c:pt>
                <c:pt idx="7">
                  <c:v>171194</c:v>
                </c:pt>
                <c:pt idx="8">
                  <c:v>171073</c:v>
                </c:pt>
                <c:pt idx="9">
                  <c:v>171131</c:v>
                </c:pt>
                <c:pt idx="10">
                  <c:v>171236</c:v>
                </c:pt>
                <c:pt idx="11">
                  <c:v>171506</c:v>
                </c:pt>
                <c:pt idx="12">
                  <c:v>171559</c:v>
                </c:pt>
                <c:pt idx="13">
                  <c:v>171825</c:v>
                </c:pt>
                <c:pt idx="14">
                  <c:v>172327</c:v>
                </c:pt>
                <c:pt idx="15">
                  <c:v>173142</c:v>
                </c:pt>
                <c:pt idx="16">
                  <c:v>174262</c:v>
                </c:pt>
                <c:pt idx="17">
                  <c:v>175418</c:v>
                </c:pt>
                <c:pt idx="18">
                  <c:v>176605</c:v>
                </c:pt>
                <c:pt idx="19">
                  <c:v>177937</c:v>
                </c:pt>
                <c:pt idx="20">
                  <c:v>179469</c:v>
                </c:pt>
                <c:pt idx="21">
                  <c:v>181037</c:v>
                </c:pt>
                <c:pt idx="22">
                  <c:v>182481</c:v>
                </c:pt>
                <c:pt idx="23">
                  <c:v>183925</c:v>
                </c:pt>
              </c:numCache>
            </c:numRef>
          </c:yVal>
          <c:smooth val="1"/>
        </c:ser>
        <c:ser>
          <c:idx val="2"/>
          <c:order val="2"/>
          <c:tx>
            <c:v>Aggressive</c:v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Sheet1!$B$18:$Y$18</c:f>
              <c:numCache>
                <c:formatCode>General</c:formatCode>
                <c:ptCount val="24"/>
                <c:pt idx="0">
                  <c:v>169568</c:v>
                </c:pt>
                <c:pt idx="1">
                  <c:v>170531</c:v>
                </c:pt>
                <c:pt idx="2">
                  <c:v>169787</c:v>
                </c:pt>
                <c:pt idx="3">
                  <c:v>169272</c:v>
                </c:pt>
                <c:pt idx="4">
                  <c:v>168475</c:v>
                </c:pt>
                <c:pt idx="5">
                  <c:v>167940</c:v>
                </c:pt>
                <c:pt idx="6">
                  <c:v>168358</c:v>
                </c:pt>
                <c:pt idx="7">
                  <c:v>166896</c:v>
                </c:pt>
                <c:pt idx="8">
                  <c:v>166088</c:v>
                </c:pt>
                <c:pt idx="9">
                  <c:v>165492</c:v>
                </c:pt>
                <c:pt idx="10">
                  <c:v>164979</c:v>
                </c:pt>
                <c:pt idx="11">
                  <c:v>164668</c:v>
                </c:pt>
                <c:pt idx="12">
                  <c:v>164175</c:v>
                </c:pt>
                <c:pt idx="13">
                  <c:v>163934</c:v>
                </c:pt>
                <c:pt idx="14">
                  <c:v>163970</c:v>
                </c:pt>
                <c:pt idx="15">
                  <c:v>164358</c:v>
                </c:pt>
                <c:pt idx="16">
                  <c:v>165090</c:v>
                </c:pt>
                <c:pt idx="17">
                  <c:v>165898</c:v>
                </c:pt>
                <c:pt idx="18">
                  <c:v>166777</c:v>
                </c:pt>
                <c:pt idx="19">
                  <c:v>167841</c:v>
                </c:pt>
                <c:pt idx="20">
                  <c:v>169146</c:v>
                </c:pt>
                <c:pt idx="21">
                  <c:v>170531</c:v>
                </c:pt>
                <c:pt idx="22">
                  <c:v>171829</c:v>
                </c:pt>
                <c:pt idx="23">
                  <c:v>173153</c:v>
                </c:pt>
              </c:numCache>
            </c:numRef>
          </c:yVal>
          <c:smooth val="1"/>
        </c:ser>
        <c:ser>
          <c:idx val="3"/>
          <c:order val="3"/>
          <c:tx>
            <c:v>Hybrid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Sheet1!$B$27:$Y$27</c:f>
              <c:numCache>
                <c:formatCode>General</c:formatCode>
                <c:ptCount val="24"/>
                <c:pt idx="0">
                  <c:v>169568</c:v>
                </c:pt>
                <c:pt idx="1">
                  <c:v>170672</c:v>
                </c:pt>
                <c:pt idx="2">
                  <c:v>170348</c:v>
                </c:pt>
                <c:pt idx="3">
                  <c:v>170521</c:v>
                </c:pt>
                <c:pt idx="4">
                  <c:v>170529</c:v>
                </c:pt>
                <c:pt idx="5">
                  <c:v>170771</c:v>
                </c:pt>
                <c:pt idx="6">
                  <c:v>171938</c:v>
                </c:pt>
                <c:pt idx="7">
                  <c:v>171194</c:v>
                </c:pt>
                <c:pt idx="8">
                  <c:v>171073</c:v>
                </c:pt>
                <c:pt idx="9">
                  <c:v>171131</c:v>
                </c:pt>
                <c:pt idx="10">
                  <c:v>171236</c:v>
                </c:pt>
                <c:pt idx="11">
                  <c:v>171506</c:v>
                </c:pt>
                <c:pt idx="12">
                  <c:v>171559</c:v>
                </c:pt>
                <c:pt idx="13">
                  <c:v>171825</c:v>
                </c:pt>
                <c:pt idx="14">
                  <c:v>172327</c:v>
                </c:pt>
                <c:pt idx="15">
                  <c:v>173142</c:v>
                </c:pt>
                <c:pt idx="16">
                  <c:v>174262</c:v>
                </c:pt>
                <c:pt idx="17">
                  <c:v>175418</c:v>
                </c:pt>
                <c:pt idx="18">
                  <c:v>176605</c:v>
                </c:pt>
                <c:pt idx="19">
                  <c:v>177937</c:v>
                </c:pt>
                <c:pt idx="20">
                  <c:v>179469</c:v>
                </c:pt>
                <c:pt idx="21">
                  <c:v>181037</c:v>
                </c:pt>
                <c:pt idx="22">
                  <c:v>182481</c:v>
                </c:pt>
                <c:pt idx="23">
                  <c:v>183925</c:v>
                </c:pt>
              </c:numCache>
            </c:numRef>
          </c:yVal>
          <c:smooth val="1"/>
        </c:ser>
        <c:ser>
          <c:idx val="4"/>
          <c:order val="4"/>
          <c:tx>
            <c:v>High Energy Demand</c:v>
          </c:tx>
          <c:spPr>
            <a:ln w="22225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triangle"/>
            <c:size val="6"/>
            <c:spPr>
              <a:solidFill>
                <a:srgbClr val="00B050"/>
              </a:solidFill>
              <a:ln w="0">
                <a:solidFill>
                  <a:srgbClr val="00B050"/>
                </a:solidFill>
              </a:ln>
              <a:effectLst/>
            </c:spPr>
          </c:marker>
          <c:xVal>
            <c:numRef>
              <c:f>Sheet1!$B$2:$Y$2</c:f>
              <c:numCache>
                <c:formatCode>General</c:formatCode>
                <c:ptCount val="2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  <c:pt idx="14">
                  <c:v>2031</c:v>
                </c:pt>
                <c:pt idx="15">
                  <c:v>2032</c:v>
                </c:pt>
                <c:pt idx="16">
                  <c:v>2033</c:v>
                </c:pt>
                <c:pt idx="17">
                  <c:v>2034</c:v>
                </c:pt>
                <c:pt idx="18">
                  <c:v>2035</c:v>
                </c:pt>
                <c:pt idx="19">
                  <c:v>2036</c:v>
                </c:pt>
                <c:pt idx="20">
                  <c:v>2037</c:v>
                </c:pt>
                <c:pt idx="21">
                  <c:v>2038</c:v>
                </c:pt>
                <c:pt idx="22">
                  <c:v>2039</c:v>
                </c:pt>
                <c:pt idx="23">
                  <c:v>2040</c:v>
                </c:pt>
              </c:numCache>
            </c:numRef>
          </c:xVal>
          <c:yVal>
            <c:numRef>
              <c:f>Sheet1!$B$36:$Y$36</c:f>
              <c:numCache>
                <c:formatCode>General</c:formatCode>
                <c:ptCount val="24"/>
                <c:pt idx="0">
                  <c:v>169946</c:v>
                </c:pt>
                <c:pt idx="1">
                  <c:v>171646</c:v>
                </c:pt>
                <c:pt idx="2">
                  <c:v>172333</c:v>
                </c:pt>
                <c:pt idx="3">
                  <c:v>173922</c:v>
                </c:pt>
                <c:pt idx="4">
                  <c:v>175832</c:v>
                </c:pt>
                <c:pt idx="5">
                  <c:v>177926</c:v>
                </c:pt>
                <c:pt idx="6">
                  <c:v>180895</c:v>
                </c:pt>
                <c:pt idx="7">
                  <c:v>181895</c:v>
                </c:pt>
                <c:pt idx="8">
                  <c:v>183457</c:v>
                </c:pt>
                <c:pt idx="9">
                  <c:v>184997</c:v>
                </c:pt>
                <c:pt idx="10">
                  <c:v>186526</c:v>
                </c:pt>
                <c:pt idx="11">
                  <c:v>188168</c:v>
                </c:pt>
                <c:pt idx="12">
                  <c:v>189524</c:v>
                </c:pt>
                <c:pt idx="13">
                  <c:v>191043</c:v>
                </c:pt>
                <c:pt idx="14">
                  <c:v>192750</c:v>
                </c:pt>
                <c:pt idx="15">
                  <c:v>194729</c:v>
                </c:pt>
                <c:pt idx="16">
                  <c:v>196976</c:v>
                </c:pt>
                <c:pt idx="17">
                  <c:v>199212</c:v>
                </c:pt>
                <c:pt idx="18">
                  <c:v>201431</c:v>
                </c:pt>
                <c:pt idx="19">
                  <c:v>203754</c:v>
                </c:pt>
                <c:pt idx="20">
                  <c:v>206241</c:v>
                </c:pt>
                <c:pt idx="21">
                  <c:v>208720</c:v>
                </c:pt>
                <c:pt idx="22">
                  <c:v>211025</c:v>
                </c:pt>
                <c:pt idx="23">
                  <c:v>213309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5802088"/>
        <c:axId val="385707048"/>
      </c:scatterChart>
      <c:valAx>
        <c:axId val="385802088"/>
        <c:scaling>
          <c:orientation val="minMax"/>
          <c:max val="2045"/>
          <c:min val="201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707048"/>
        <c:crosses val="autoZero"/>
        <c:crossBetween val="midCat"/>
      </c:valAx>
      <c:valAx>
        <c:axId val="385707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802088"/>
        <c:crosses val="autoZero"/>
        <c:crossBetween val="midCat"/>
        <c:majorUnit val="25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82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09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93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922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984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70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70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958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222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51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507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740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399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188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155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077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397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7393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692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1694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46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77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38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97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52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27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83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51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8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42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nergystorageexchange.org/projects/data_visualizatio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energystorageexchange.org/projects/data_visualization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zard.com/media/438041/lazard-lcos-20-executive-summary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lazard.com/media/438042/lazard-levelized-cost-of-storage-v2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2018 LTSA Scenario Workshop Initial Data</a:t>
            </a:r>
            <a:endParaRPr lang="en-US" altLang="en-US" sz="2400" b="1" dirty="0"/>
          </a:p>
          <a:p>
            <a:endParaRPr lang="en-US" dirty="0"/>
          </a:p>
          <a:p>
            <a:pPr algn="ctr"/>
            <a:r>
              <a:rPr lang="en-US" dirty="0" smtClean="0"/>
              <a:t>May, 2017</a:t>
            </a:r>
          </a:p>
          <a:p>
            <a:pPr algn="ctr"/>
            <a:r>
              <a:rPr lang="en-US" dirty="0" smtClean="0"/>
              <a:t>RPG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Carbon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1044714"/>
            <a:ext cx="824503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Investing.com carbon prices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RGGI CO2 latest auction price settled at $3.00/ton (March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California Cap and Trade auction price settled at $13.57/ton (February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186940"/>
            <a:ext cx="7886700" cy="398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5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SO</a:t>
            </a:r>
            <a:r>
              <a:rPr lang="en-US" sz="1400" dirty="0" smtClean="0"/>
              <a:t>2</a:t>
            </a:r>
            <a:r>
              <a:rPr lang="en-US" dirty="0" smtClean="0"/>
              <a:t> and NOx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1044714"/>
            <a:ext cx="82450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Recent auction prices from the EPA website show SO</a:t>
            </a:r>
            <a:r>
              <a:rPr lang="en-US" sz="1200" dirty="0" smtClean="0"/>
              <a:t>2</a:t>
            </a:r>
            <a:r>
              <a:rPr lang="en-US" dirty="0" smtClean="0"/>
              <a:t> allowances dropping to below $0.10</a:t>
            </a:r>
            <a:r>
              <a:rPr lang="en-US" sz="2000" dirty="0" smtClean="0"/>
              <a:t>/ton in some cases. This is a stark difference from a few years ago when prices were above $1,000/ton.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Prices for seasonal and annual NOx allowances have also dropped recently. Annual NOx prices are now below $10/ton and seasonal prices in a range between $200 and $250 per ton.</a:t>
            </a:r>
          </a:p>
        </p:txBody>
      </p:sp>
    </p:spTree>
    <p:extLst>
      <p:ext uri="{BB962C8B-B14F-4D97-AF65-F5344CB8AC3E}">
        <p14:creationId xmlns:p14="http://schemas.microsoft.com/office/powerpoint/2010/main" val="10092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752600"/>
            <a:ext cx="8206740" cy="4495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914400"/>
            <a:ext cx="8054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EIA AEO last three natural gas forecasts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REF is the EIA Reference Case and HOG is the High Oil and Gas Production Case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95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739140"/>
            <a:ext cx="8229600" cy="550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0" y="2438400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altLang="en-US" sz="4800" b="1" dirty="0" smtClean="0"/>
              <a:t>Energy Storage</a:t>
            </a:r>
            <a:endParaRPr lang="en-US" altLang="en-US" sz="4800" b="1" dirty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Nemica Kadel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04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Energy Storage </a:t>
            </a:r>
            <a:r>
              <a:rPr lang="en-US" sz="2400" dirty="0" smtClean="0"/>
              <a:t>Application in ERCOT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Operational </a:t>
            </a:r>
            <a:r>
              <a:rPr lang="en-US" sz="2400" dirty="0"/>
              <a:t>Energy Storage </a:t>
            </a:r>
            <a:r>
              <a:rPr lang="en-US" sz="2400" dirty="0" smtClean="0"/>
              <a:t>Increase in United States (2000-2020)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Storage/EV Scenario Assumptions used in 2016 LTSA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Energy </a:t>
            </a:r>
            <a:r>
              <a:rPr lang="en-US" sz="2400" dirty="0"/>
              <a:t>Storage Cost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Comments/Questions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2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Energy Storage Application in ERCOT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57187" y="990600"/>
            <a:ext cx="8401050" cy="99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A total of 169.21 MW of energy storage is operational in ERCOT with 83% of the capacity used for Energy Time Shift .</a:t>
            </a:r>
            <a:r>
              <a:rPr lang="en-US" sz="1600" b="1" baseline="30000" dirty="0" smtClean="0">
                <a:solidFill>
                  <a:srgbClr val="0000FF"/>
                </a:solidFill>
              </a:rPr>
              <a:t>1</a:t>
            </a:r>
            <a:endParaRPr lang="en-US" sz="16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8801"/>
            <a:ext cx="7115174" cy="411479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1000" y="6093694"/>
            <a:ext cx="16369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hlinkClick r:id="rId4"/>
              </a:rPr>
              <a:t>1.http://www.energystorageexchange.org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24963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89931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Operational Energy Storage Increase in United States (2000-2020)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093694"/>
            <a:ext cx="25234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hlinkClick r:id="rId2"/>
              </a:rPr>
              <a:t>2.http://www.energystorageexchange.org/projects/data_visualization</a:t>
            </a:r>
            <a:endParaRPr lang="en-US" sz="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2900" y="5334000"/>
            <a:ext cx="840105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The increment in the installed capacity of storage accounts for electro-chemical, electro-mechanical, hydrogen, liquid air energy, pumped hydro and thermal storage.</a:t>
            </a:r>
            <a:r>
              <a:rPr lang="en-US" sz="1600" b="1" baseline="30000" dirty="0" smtClean="0">
                <a:solidFill>
                  <a:srgbClr val="0000FF"/>
                </a:solidFill>
              </a:rPr>
              <a:t>2</a:t>
            </a:r>
            <a:endParaRPr lang="en-US" sz="16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602135"/>
              </p:ext>
            </p:extLst>
          </p:nvPr>
        </p:nvGraphicFramePr>
        <p:xfrm>
          <a:off x="914400" y="1066800"/>
          <a:ext cx="729615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3830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Storage/EV Scenario Assumptions used in 2016 </a:t>
            </a:r>
            <a:r>
              <a:rPr lang="en-US" dirty="0" smtClean="0">
                <a:solidFill>
                  <a:schemeClr val="tx1"/>
                </a:solidFill>
              </a:rPr>
              <a:t>LTSA</a:t>
            </a:r>
            <a:r>
              <a:rPr lang="en-US" i="1" dirty="0">
                <a:solidFill>
                  <a:srgbClr val="0070C0"/>
                </a:solidFill>
              </a:rPr>
              <a:t/>
            </a:r>
            <a:br>
              <a:rPr lang="en-US" i="1" dirty="0">
                <a:solidFill>
                  <a:srgbClr val="0070C0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229600" cy="51063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5888038" algn="dec"/>
              </a:tabLst>
            </a:pPr>
            <a:r>
              <a:rPr lang="en-US" sz="1800" dirty="0" smtClean="0"/>
              <a:t>Scenario will include:</a:t>
            </a:r>
          </a:p>
          <a:p>
            <a:pPr>
              <a:tabLst>
                <a:tab pos="5888038" algn="dec"/>
              </a:tabLst>
            </a:pPr>
            <a:r>
              <a:rPr lang="en-US" sz="1600" dirty="0" smtClean="0"/>
              <a:t>Increasing penetration on electric vehicles</a:t>
            </a:r>
          </a:p>
          <a:p>
            <a:pPr>
              <a:tabLst>
                <a:tab pos="5888038" algn="dec"/>
              </a:tabLst>
            </a:pPr>
            <a:r>
              <a:rPr lang="en-US" sz="1600" dirty="0"/>
              <a:t>Approximately 8 million passenger vehicles on Texas </a:t>
            </a:r>
            <a:r>
              <a:rPr lang="en-US" sz="1600" dirty="0" smtClean="0"/>
              <a:t>roads</a:t>
            </a:r>
          </a:p>
          <a:p>
            <a:pPr>
              <a:tabLst>
                <a:tab pos="5888038" algn="dec"/>
              </a:tabLst>
            </a:pPr>
            <a:r>
              <a:rPr lang="en-US" sz="1600" dirty="0" smtClean="0"/>
              <a:t>Vehicle charging pattern will charge all day with most charging occurring off-pk hours</a:t>
            </a:r>
          </a:p>
          <a:p>
            <a:pPr>
              <a:tabLst>
                <a:tab pos="5888038" algn="dec"/>
              </a:tabLst>
            </a:pPr>
            <a:r>
              <a:rPr lang="en-US" sz="1600" dirty="0" smtClean="0"/>
              <a:t>Average vehicle will require:</a:t>
            </a:r>
          </a:p>
          <a:p>
            <a:pPr lvl="1">
              <a:spcBef>
                <a:spcPts val="600"/>
              </a:spcBef>
              <a:tabLst>
                <a:tab pos="5888038" algn="dec"/>
              </a:tabLst>
            </a:pPr>
            <a:r>
              <a:rPr lang="en-US" sz="1400" dirty="0" smtClean="0"/>
              <a:t>8 hours of charging</a:t>
            </a:r>
          </a:p>
          <a:p>
            <a:pPr lvl="1">
              <a:tabLst>
                <a:tab pos="5888038" algn="dec"/>
              </a:tabLst>
            </a:pPr>
            <a:r>
              <a:rPr lang="en-US" sz="1400" dirty="0" smtClean="0"/>
              <a:t>30 miles driven per day</a:t>
            </a:r>
          </a:p>
          <a:p>
            <a:pPr lvl="1">
              <a:tabLst>
                <a:tab pos="5888038" algn="dec"/>
              </a:tabLst>
            </a:pPr>
            <a:r>
              <a:rPr lang="en-US" sz="1400" dirty="0" smtClean="0"/>
              <a:t>10.2 kWh needed per day</a:t>
            </a:r>
          </a:p>
          <a:p>
            <a:pPr lvl="1">
              <a:tabLst>
                <a:tab pos="5888038" algn="dec"/>
              </a:tabLst>
            </a:pPr>
            <a:r>
              <a:rPr lang="en-US" sz="1400" dirty="0" smtClean="0"/>
              <a:t>1.275 average hourly charge rate</a:t>
            </a:r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 marL="0" indent="0">
              <a:buNone/>
              <a:tabLst>
                <a:tab pos="5888038" algn="dec"/>
              </a:tabLst>
            </a:pPr>
            <a:endParaRPr lang="en-US" sz="1400" dirty="0"/>
          </a:p>
          <a:p>
            <a:pPr>
              <a:tabLst>
                <a:tab pos="5888038" algn="dec"/>
              </a:tabLst>
            </a:pPr>
            <a:r>
              <a:rPr lang="en-US" sz="1400" dirty="0" smtClean="0"/>
              <a:t>1,600,000  EVs by 2031 which will be 20% of total passenger vehicles in Texas today?</a:t>
            </a:r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514600"/>
            <a:ext cx="4810125" cy="299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49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Energy Storage Cost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(</a:t>
            </a:r>
            <a:r>
              <a:rPr lang="en-US" sz="2000" i="1" dirty="0">
                <a:solidFill>
                  <a:schemeClr val="tx1"/>
                </a:solidFill>
              </a:rPr>
              <a:t>Levelized Cost of Storage for Peaker Replacement)</a:t>
            </a:r>
            <a:r>
              <a:rPr lang="en-US" i="1" dirty="0">
                <a:solidFill>
                  <a:srgbClr val="0070C0"/>
                </a:solidFill>
              </a:rPr>
              <a:t/>
            </a:r>
            <a:br>
              <a:rPr lang="en-US" i="1" dirty="0">
                <a:solidFill>
                  <a:srgbClr val="0070C0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914400" y="2364581"/>
          <a:ext cx="5776214" cy="2969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1219200"/>
                <a:gridCol w="914400"/>
                <a:gridCol w="2118614"/>
              </a:tblGrid>
              <a:tr h="752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Energy Storage Technology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Power Rating (MW)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Duration</a:t>
                      </a:r>
                      <a:br>
                        <a:rPr lang="en-US" sz="1050" u="none" strike="noStrike" dirty="0">
                          <a:effectLst/>
                        </a:rPr>
                      </a:br>
                      <a:r>
                        <a:rPr lang="en-US" sz="1050" u="none" strike="noStrike" dirty="0">
                          <a:effectLst/>
                        </a:rPr>
                        <a:t>(Hours)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</a:rPr>
                        <a:t>Levelized Cost of Storage ($/MWh)</a:t>
                      </a:r>
                      <a:r>
                        <a:rPr lang="en-US" sz="1100" b="1" u="none" strike="noStrike" baseline="30000" dirty="0" smtClean="0">
                          <a:solidFill>
                            <a:srgbClr val="0000FF"/>
                          </a:solidFill>
                          <a:effectLst/>
                        </a:rPr>
                        <a:t>4</a:t>
                      </a:r>
                      <a:endParaRPr lang="en-US" sz="105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Zinc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$277-$456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Lithium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$285-$581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21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Flow Battery (Vanadium)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$441-$563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21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Flow Battery (Zinc-Bromide)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$448-$704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Flow Battery (Other)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$447-$563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Sodium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$320-$803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Flywheel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$342-$555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Thermal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100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$290-$348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221581"/>
            <a:ext cx="7543800" cy="10644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The </a:t>
            </a:r>
            <a:r>
              <a:rPr lang="en-US" sz="1600" dirty="0"/>
              <a:t>midpoint levelized cost for Li-Ion technologies has decreased by 12% for </a:t>
            </a:r>
            <a:r>
              <a:rPr lang="en-US" sz="1600" dirty="0" smtClean="0"/>
              <a:t>Peaker </a:t>
            </a:r>
            <a:r>
              <a:rPr lang="en-US" sz="1600" dirty="0"/>
              <a:t>replacement purpose compared to </a:t>
            </a:r>
            <a:r>
              <a:rPr lang="en-US" sz="1600" dirty="0" smtClean="0"/>
              <a:t>2015</a:t>
            </a:r>
            <a:r>
              <a:rPr lang="en-US" sz="1600" b="1" baseline="30000" dirty="0" smtClean="0">
                <a:solidFill>
                  <a:srgbClr val="0000FF"/>
                </a:solidFill>
              </a:rPr>
              <a:t>3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9983" y="5612997"/>
            <a:ext cx="4041885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 marL="0" indent="0">
              <a:buNone/>
            </a:pPr>
            <a:r>
              <a:rPr lang="en-US" sz="500" dirty="0" smtClean="0">
                <a:hlinkClick r:id="rId3"/>
              </a:rPr>
              <a:t>3. </a:t>
            </a:r>
            <a:r>
              <a:rPr lang="en-US" sz="500" dirty="0">
                <a:hlinkClick r:id="rId3"/>
              </a:rPr>
              <a:t>https://www.lazard.com/media/438041/lazard-lcos-20-executive-summary.pdf</a:t>
            </a:r>
            <a:endParaRPr lang="en-US" sz="500" dirty="0"/>
          </a:p>
          <a:p>
            <a:pPr marL="0" indent="0">
              <a:buNone/>
            </a:pPr>
            <a:r>
              <a:rPr lang="en-US" sz="500" dirty="0" smtClean="0">
                <a:hlinkClick r:id="rId4"/>
              </a:rPr>
              <a:t>4. https</a:t>
            </a:r>
            <a:r>
              <a:rPr lang="en-US" sz="500" dirty="0">
                <a:hlinkClick r:id="rId4"/>
              </a:rPr>
              <a:t>://</a:t>
            </a:r>
            <a:r>
              <a:rPr lang="en-US" sz="500" dirty="0" smtClean="0">
                <a:hlinkClick r:id="rId4"/>
              </a:rPr>
              <a:t>www.lazard.com/media/438042/lazard-levelized-cost-of-storage-v20.pdf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230668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 smtClean="0"/>
              <a:t>Cost assumptions for new resources </a:t>
            </a:r>
            <a:endParaRPr lang="en-US" altLang="en-US" sz="4800" b="1" dirty="0"/>
          </a:p>
          <a:p>
            <a:endParaRPr lang="en-US" dirty="0" smtClean="0"/>
          </a:p>
          <a:p>
            <a:pPr algn="ctr"/>
            <a:r>
              <a:rPr lang="en-US" dirty="0" smtClean="0"/>
              <a:t>Doug Murray</a:t>
            </a:r>
          </a:p>
        </p:txBody>
      </p:sp>
    </p:spTree>
    <p:extLst>
      <p:ext uri="{BB962C8B-B14F-4D97-AF65-F5344CB8AC3E}">
        <p14:creationId xmlns:p14="http://schemas.microsoft.com/office/powerpoint/2010/main" val="38719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 smtClean="0"/>
              <a:t>Distributed PV Projections</a:t>
            </a:r>
            <a:endParaRPr lang="en-US" altLang="en-US" sz="4800" b="1" dirty="0"/>
          </a:p>
          <a:p>
            <a:endParaRPr lang="en-US" dirty="0" smtClean="0"/>
          </a:p>
          <a:p>
            <a:pPr algn="ctr"/>
            <a:r>
              <a:rPr lang="en-US" dirty="0"/>
              <a:t>Tim McGinnis and Phung </a:t>
            </a:r>
            <a:r>
              <a:rPr lang="en-US" dirty="0" smtClean="0"/>
              <a:t>Nguyen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 for Distributed Photovoltaic (PV) Projections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Headlines and Research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Effects of Distributed PV </a:t>
            </a:r>
            <a:r>
              <a:rPr lang="en-US" sz="2400" dirty="0" smtClean="0"/>
              <a:t>in the LTSA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Forecasted </a:t>
            </a:r>
            <a:r>
              <a:rPr lang="en-US" sz="2400" dirty="0" smtClean="0"/>
              <a:t>Distributed </a:t>
            </a:r>
            <a:r>
              <a:rPr lang="en-US" sz="2400" dirty="0"/>
              <a:t>PV in ERCOT’s 2018 </a:t>
            </a:r>
            <a:r>
              <a:rPr lang="en-US" sz="2400" dirty="0" smtClean="0"/>
              <a:t>LTSA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Comments/Questions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Headlines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1973157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Amazon to Mount Solar Panels on 50 Facilities by 2020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Amazon is adding rooftop solar panels that will provide “up to 41 megawatts of power” starting with facilities “in California, New Jersey, Maryland, Nevada, and Delaware.”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 --Commercial Property Executive (March 6, 2017)</a:t>
            </a:r>
          </a:p>
          <a:p>
            <a:pPr marL="0" indent="0">
              <a:buNone/>
            </a:pPr>
            <a:endParaRPr lang="en-US" sz="2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El Paso Electric seeks 8.7% rate hike in Texas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“Residential homes with rooftop solar systems would see an average increase of almost 23 percent, or $14.09 more per month, as the utility is again asking that those customers be put into a separate class.”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--El Paso Times (February 13,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2017)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7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Headlines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1973157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China-Owned U.S. Solar Maker Seeks U.S. Tariffs on China Imports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“Suniva Inc., a bankrupt U.S. solar manufacturer with a Chinese majority owner, is seeking protection from cheap imports from China.”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“With surging global production and falling prices, U.S. companies ‘simply cannot survive’ according to the complaint.”  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  --Bloomberg (April 26, 2017)</a:t>
            </a:r>
          </a:p>
          <a:p>
            <a:pPr marL="0" indent="0">
              <a:buNone/>
            </a:pPr>
            <a:endParaRPr lang="en-US" sz="24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Policy Decisions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Federal Investment Tax Credit (ITC)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The Federal ITC has played an important role in the growth of solar PV for the United States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ITC is currently 30% for residential and commercial solar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Consolidated Appropriations Act, 2016: ITC to decrease annually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000" dirty="0" smtClean="0"/>
              <a:t>2020: 26%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000" dirty="0" smtClean="0"/>
              <a:t>2021: 22%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000" dirty="0" smtClean="0"/>
              <a:t>2022: ITC goes away for residential; 10% for corporate owners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--U.S</a:t>
            </a:r>
            <a:r>
              <a:rPr lang="en-US" sz="2400" dirty="0">
                <a:solidFill>
                  <a:srgbClr val="0070C0"/>
                </a:solidFill>
              </a:rPr>
              <a:t>. Energy Information Administration (EIA</a:t>
            </a:r>
            <a:r>
              <a:rPr lang="en-US" sz="2400" dirty="0" smtClean="0">
                <a:solidFill>
                  <a:srgbClr val="0070C0"/>
                </a:solidFill>
              </a:rPr>
              <a:t>) – Wind and Solar Data Projections from the U.S. EIA:  Past Performance and Ongoing Enhancements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1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 of Headlines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Some news and information seems to indicate large amounts of </a:t>
            </a:r>
            <a:r>
              <a:rPr lang="en-US" sz="2400" dirty="0"/>
              <a:t>D</a:t>
            </a:r>
            <a:r>
              <a:rPr lang="en-US" sz="2400" dirty="0" smtClean="0"/>
              <a:t>istributed PV will be installed in the future while other news indicates the rate of </a:t>
            </a:r>
            <a:r>
              <a:rPr lang="en-US" sz="2400" dirty="0"/>
              <a:t>D</a:t>
            </a:r>
            <a:r>
              <a:rPr lang="en-US" sz="2400" dirty="0" smtClean="0"/>
              <a:t>istributed PV installation might decline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Due to conflicting forces effecting the amount of </a:t>
            </a:r>
            <a:r>
              <a:rPr lang="en-US" sz="2400" dirty="0"/>
              <a:t>D</a:t>
            </a:r>
            <a:r>
              <a:rPr lang="en-US" sz="2400" dirty="0" smtClean="0"/>
              <a:t>istributed PV that will be installed by the year 2033, ERCOT’s 2018 Long-Term Study Assessment (2018 LTSA) scenarios should include a wide range of installed </a:t>
            </a:r>
            <a:r>
              <a:rPr lang="en-US" sz="2400" dirty="0"/>
              <a:t>D</a:t>
            </a:r>
            <a:r>
              <a:rPr lang="en-US" sz="2400" dirty="0" smtClean="0"/>
              <a:t>istributed PV for the years 2028 and 2033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265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Effects of Distributed PV in the LTSA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2438400"/>
          </a:xfrm>
        </p:spPr>
        <p:txBody>
          <a:bodyPr/>
          <a:lstStyle/>
          <a:p>
            <a:pPr marL="342900" lvl="2" indent="-342900">
              <a:buFont typeface="Wingdings" panose="05000000000000000000" pitchFamily="2" charset="2"/>
              <a:buChar char="q"/>
            </a:pPr>
            <a:r>
              <a:rPr lang="en-US" dirty="0"/>
              <a:t>Higher amounts of Distributed PV will result in lower load values in the reliability and economic </a:t>
            </a:r>
            <a:r>
              <a:rPr lang="en-US" dirty="0" smtClean="0"/>
              <a:t>models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LTSA Generation expansion plans.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Distributed PV may </a:t>
            </a:r>
            <a:r>
              <a:rPr lang="en-US" sz="2000" dirty="0"/>
              <a:t>effect retirements and expansion of other generation types, including utility-scale </a:t>
            </a:r>
            <a:r>
              <a:rPr lang="en-US" sz="2000" dirty="0" smtClean="0"/>
              <a:t>solar.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LTSA Transmission expansion plans.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Distributed PV may effect transmission congestion and reliability issues.</a:t>
            </a:r>
          </a:p>
        </p:txBody>
      </p:sp>
    </p:spTree>
    <p:extLst>
      <p:ext uri="{BB962C8B-B14F-4D97-AF65-F5344CB8AC3E}">
        <p14:creationId xmlns:p14="http://schemas.microsoft.com/office/powerpoint/2010/main" val="22510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Forecasted </a:t>
            </a:r>
            <a:r>
              <a:rPr lang="en-US" dirty="0" smtClean="0">
                <a:solidFill>
                  <a:schemeClr val="tx1"/>
                </a:solidFill>
              </a:rPr>
              <a:t>Distributed PV </a:t>
            </a:r>
            <a:r>
              <a:rPr lang="en-US" dirty="0">
                <a:solidFill>
                  <a:schemeClr val="tx1"/>
                </a:solidFill>
              </a:rPr>
              <a:t>in ERCOT’s 2018 LTSA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NREL developed a distributed generation forecasting tool called dGen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dGen’s </a:t>
            </a:r>
            <a:r>
              <a:rPr lang="en-US" sz="2000" dirty="0"/>
              <a:t>output data is included in the NREL’s “2016 Standard Scenarios Report: A U.S. Electricity Sector Outlook” </a:t>
            </a:r>
            <a:r>
              <a:rPr lang="en-US" sz="2000" dirty="0" smtClean="0"/>
              <a:t>report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NREL’s </a:t>
            </a:r>
            <a:r>
              <a:rPr lang="en-US" sz="2400" dirty="0"/>
              <a:t>dGen tool forecasted installed capacity (MW) of D</a:t>
            </a:r>
            <a:r>
              <a:rPr lang="en-US" sz="2400" dirty="0" smtClean="0"/>
              <a:t>istributed PV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Assumed 90% of Texas’s </a:t>
            </a:r>
            <a:r>
              <a:rPr lang="en-US" sz="2000" dirty="0"/>
              <a:t>D</a:t>
            </a:r>
            <a:r>
              <a:rPr lang="en-US" sz="2000" dirty="0" smtClean="0"/>
              <a:t>istributed PV would be in ERCOT</a:t>
            </a: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216" y="3558275"/>
            <a:ext cx="6344984" cy="269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Distributed PV: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rojections v/s Potential Capacity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410199"/>
            <a:ext cx="8229600" cy="509833"/>
          </a:xfrm>
        </p:spPr>
        <p:txBody>
          <a:bodyPr/>
          <a:lstStyle/>
          <a:p>
            <a:r>
              <a:rPr lang="en-US" sz="1200" dirty="0" smtClean="0"/>
              <a:t>Chart is based on NREL Projections of 56.4 GW of Potential Capacity</a:t>
            </a:r>
            <a:endParaRPr lang="en-US" sz="1200" dirty="0"/>
          </a:p>
        </p:txBody>
      </p:sp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7981951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14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Forecasted </a:t>
            </a:r>
            <a:r>
              <a:rPr lang="en-US" dirty="0" smtClean="0">
                <a:solidFill>
                  <a:schemeClr val="tx1"/>
                </a:solidFill>
              </a:rPr>
              <a:t>Distributed PV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ERCOT’s </a:t>
            </a:r>
            <a:r>
              <a:rPr lang="en-US" dirty="0">
                <a:solidFill>
                  <a:schemeClr val="tx1"/>
                </a:solidFill>
              </a:rPr>
              <a:t>2018 LTSA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19731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NREL’s Distributed PV Forecast can be applied to ERCOT’s 2018 LTSA by deciding how much Distributed PV should be included in the Current Trends scenario and other scenarios.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There is around 0.2 GW of Distributed PV in 2017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Will there be 2.5 </a:t>
            </a:r>
            <a:r>
              <a:rPr lang="en-US" sz="2000" dirty="0"/>
              <a:t>GW, 12.3 GW, or 21.1 GW in </a:t>
            </a:r>
            <a:r>
              <a:rPr lang="en-US" sz="2000" dirty="0" smtClean="0"/>
              <a:t>2033</a:t>
            </a:r>
            <a:r>
              <a:rPr lang="en-US" sz="2000" dirty="0"/>
              <a:t>?</a:t>
            </a: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4965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Initial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These are preliminary numbers and are subject to change until shortly after the last scenario workshop (for Current Trends scenario).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Some of them could have a significant impact on scenario results. Your feedback is greatly appreciated.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 marL="0" indent="0">
              <a:buNone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1371600"/>
            <a:ext cx="530469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800" b="1" dirty="0"/>
              <a:t>Load Forecast Scenarios</a:t>
            </a: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 smtClean="0">
                <a:solidFill>
                  <a:prstClr val="black"/>
                </a:solidFill>
              </a:rPr>
              <a:t>Calvin 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smtClean="0">
                <a:solidFill>
                  <a:prstClr val="black"/>
                </a:solidFill>
              </a:rPr>
              <a:t>Load </a:t>
            </a:r>
            <a:r>
              <a:rPr lang="en-US" sz="2000" kern="0" dirty="0">
                <a:solidFill>
                  <a:prstClr val="black"/>
                </a:solidFill>
              </a:rPr>
              <a:t>Forecasting &amp; Analysis</a:t>
            </a: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49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en-US" altLang="en-US" sz="2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880" y="914400"/>
            <a:ext cx="7829320" cy="46337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880" y="5649156"/>
            <a:ext cx="767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ERCOT Load forecast using current methodology under different growth 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1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400"/>
              </a:spcBef>
              <a:spcAft>
                <a:spcPts val="400"/>
              </a:spcAft>
              <a:buFontTx/>
              <a:buNone/>
            </a:pPr>
            <a:endParaRPr lang="en-US" alt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430" y="956427"/>
            <a:ext cx="2876190" cy="32476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6945" y="4673515"/>
            <a:ext cx="85270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Higher Overall Growth – increases current forecast growth rate by 0.5% per year.</a:t>
            </a:r>
          </a:p>
          <a:p>
            <a:r>
              <a:rPr lang="en-US" dirty="0" smtClean="0"/>
              <a:t>Industrial Growth – increases current forecast for large industrial loads:</a:t>
            </a:r>
          </a:p>
          <a:p>
            <a:r>
              <a:rPr lang="en-US" dirty="0"/>
              <a:t>	</a:t>
            </a:r>
            <a:r>
              <a:rPr lang="en-US" dirty="0" smtClean="0"/>
              <a:t>1) 200 MW in the Permian Basin in 2018 on</a:t>
            </a:r>
          </a:p>
          <a:p>
            <a:r>
              <a:rPr lang="en-US" dirty="0"/>
              <a:t>	</a:t>
            </a:r>
            <a:r>
              <a:rPr lang="en-US" dirty="0" smtClean="0"/>
              <a:t>2) 200 MW in the Gulf Coast in 2019 on</a:t>
            </a:r>
          </a:p>
          <a:p>
            <a:r>
              <a:rPr lang="en-US" dirty="0"/>
              <a:t>	</a:t>
            </a:r>
            <a:r>
              <a:rPr lang="en-US" dirty="0" smtClean="0"/>
              <a:t>3) 755 MW for LNG in 2023 on (500 in South, 255 in Coast)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39602" y="991004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forecast methodology includes: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200 MW of Load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150 MW of Energy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200 MW of behind the meter DG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2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/>
              <a:t>Energy Efficiency Projections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Naga Kota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5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Scenarios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Business as usual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2017 </a:t>
            </a:r>
            <a:r>
              <a:rPr lang="en-US" sz="1400" dirty="0"/>
              <a:t>Annual Energy </a:t>
            </a:r>
            <a:r>
              <a:rPr lang="en-US" sz="1400" dirty="0" smtClean="0"/>
              <a:t>Outlook prepared by Energy Information Administration (EIA). Load sales increase by 0.71% every year to 18% by the year 2040. Energy Efficiency (EE) is 0.25% per year.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Accelerated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Significantly enhanced programs and policies to promote Energy </a:t>
            </a:r>
            <a:r>
              <a:rPr lang="en-US" sz="1400" dirty="0" smtClean="0"/>
              <a:t>Efficiency, </a:t>
            </a:r>
            <a:r>
              <a:rPr lang="en-US" sz="1400" dirty="0"/>
              <a:t>Solar (PV), Electric Vehicles (EV), Hydropumps (HP) and Demand Response (DR</a:t>
            </a:r>
            <a:r>
              <a:rPr lang="en-US" sz="1400" dirty="0" smtClean="0"/>
              <a:t>). Load sales increase by 0.33% each year to 8% by year 2040. EE is taken as 1% per year. 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Aggressive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Significantly </a:t>
            </a:r>
            <a:r>
              <a:rPr lang="en-US" sz="1400" dirty="0" smtClean="0"/>
              <a:t>pushing the boundaries aggressively on programs </a:t>
            </a:r>
            <a:r>
              <a:rPr lang="en-US" sz="1400" dirty="0"/>
              <a:t>and policies to promote </a:t>
            </a:r>
            <a:r>
              <a:rPr lang="en-US" sz="1400" dirty="0" smtClean="0"/>
              <a:t>EE, PV, EV, HP and DR that may be feasible. Load sales increase by 0.11% per year to 3% by year 2040. EE is 1.5%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Hybrid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Combination of accelerated programs for EE, PV and DR with aggressive for EV and HP. Load increase is 14% increase by year 2040. EE is 1.0% in this scenario.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High energy demand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Combination of increase in EV and HP but no keeping the load reductions EE, PV and DR to business as usual scenario. Load increase to 26% by year 2040. EE is 0.25%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0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 sales in five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8229600" cy="391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8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Electricity Sales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60" y="1219200"/>
            <a:ext cx="4572000" cy="20926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4185" y="1102252"/>
            <a:ext cx="4572000" cy="23109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25" y="3733800"/>
            <a:ext cx="4572000" cy="21469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7865" y="3937506"/>
            <a:ext cx="4572000" cy="192736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47601" y="3311857"/>
            <a:ext cx="35076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Changes in sales in accelerated scenario w.r.t. business as usual in 2040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3358043"/>
            <a:ext cx="35269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Changes in sales in aggregated scenario w.r.t. business as usual in 2040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728365" y="5970272"/>
            <a:ext cx="3283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Changes in sales in hybrid scenario w.r.t. business as usual in 2040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5945868"/>
            <a:ext cx="39453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Changes in sales in high energy demand scenario w.r.t. business as usual in 2040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6682118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Seasonal Peak Projections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705354"/>
              </p:ext>
            </p:extLst>
          </p:nvPr>
        </p:nvGraphicFramePr>
        <p:xfrm>
          <a:off x="838200" y="1681162"/>
          <a:ext cx="7543800" cy="349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31" y="5791200"/>
            <a:ext cx="8925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Note: This data is not ERCOT load data. This is just a sample set of data from Southeastern US.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1360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Seasonal Peak Projections (Contd.)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845112"/>
              </p:ext>
            </p:extLst>
          </p:nvPr>
        </p:nvGraphicFramePr>
        <p:xfrm>
          <a:off x="1066800" y="1716881"/>
          <a:ext cx="7467599" cy="3424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31" y="5791200"/>
            <a:ext cx="8021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Note: This data is not ERCOT load data. This is a sample dataset for Southeastern US.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869079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/>
              <a:t>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90600" y="1219200"/>
          <a:ext cx="6553200" cy="45720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32745"/>
                <a:gridCol w="1481855"/>
                <a:gridCol w="4038600"/>
              </a:tblGrid>
              <a:tr h="1524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General</a:t>
                      </a:r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Scenario Name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Specify capital cost projections - baseline or aggressive or muted growth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Participants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Any limitations on renewable (Wind and Solar) development in ERCOT grid? Annual caps? Caps on growth rate?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24000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Sensitivities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any Sensitivities that should be considered when studying this scenario. Prioritize sensitivities.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8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9144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REF </a:t>
            </a:r>
            <a:r>
              <a:rPr lang="en-US" dirty="0"/>
              <a:t>is the EIA Reference Case and HOG is the High Oil and Gas Production </a:t>
            </a:r>
            <a:r>
              <a:rPr lang="en-US" dirty="0" smtClean="0"/>
              <a:t>Case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Futures from Nymex and World Bank forecast are from Mid April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" y="1905000"/>
            <a:ext cx="803148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</a:t>
            </a:r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440903"/>
              </p:ext>
            </p:extLst>
          </p:nvPr>
        </p:nvGraphicFramePr>
        <p:xfrm>
          <a:off x="1295400" y="1733550"/>
          <a:ext cx="6553200" cy="39243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32745"/>
                <a:gridCol w="2472455"/>
                <a:gridCol w="3048000"/>
              </a:tblGrid>
              <a:tr h="981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Load Forecasting</a:t>
                      </a:r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System Load Growth (Peak and Total Energy)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forecast of the one’s presented at the May RPG meeting would you recommend? Current forecast, High overall growth, Industrial Growth?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Geographic </a:t>
                      </a:r>
                      <a:r>
                        <a:rPr lang="en-US" sz="1400" u="none" strike="noStrike" dirty="0">
                          <a:effectLst/>
                        </a:rPr>
                        <a:t>distribution of load growth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Indicate geographic distribution: along I35 corridor, Houston, West Texas, Rural v/s Urban</a:t>
                      </a: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LNG export terminal additions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new LNG Terminals to be added? If so where and what size?</a:t>
                      </a: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 assumptions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weather year (90th percentile, 50th percentile </a:t>
                      </a:r>
                      <a:r>
                        <a:rPr lang="en-US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should be considered for this scenario?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9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/>
              <a:t>A</a:t>
            </a:r>
            <a:r>
              <a:rPr lang="en-US" dirty="0" smtClean="0"/>
              <a:t>ssumptions</a:t>
            </a:r>
            <a:r>
              <a:rPr lang="en-US" dirty="0" smtClean="0"/>
              <a:t>: cont.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641293"/>
              </p:ext>
            </p:extLst>
          </p:nvPr>
        </p:nvGraphicFramePr>
        <p:xfrm>
          <a:off x="1686683" y="1600199"/>
          <a:ext cx="5770634" cy="431959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909417"/>
                <a:gridCol w="2429741"/>
                <a:gridCol w="2431476"/>
              </a:tblGrid>
              <a:tr h="86391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Environmental Regulations/Energy </a:t>
                      </a:r>
                      <a:r>
                        <a:rPr lang="en-US" sz="1200" u="none" strike="noStrike" dirty="0">
                          <a:effectLst/>
                        </a:rPr>
                        <a:t>Policy</a:t>
                      </a:r>
                      <a:endParaRPr lang="en-US" sz="12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88" marR="8388" marT="8388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 Regs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regulations to include: CSAPR, Regional Haze, CPP, MATS etc. SO2 non-attainment zones</a:t>
                      </a:r>
                    </a:p>
                  </a:txBody>
                  <a:tcPr marL="8388" marR="8388" marT="8388" marB="0" anchor="ctr"/>
                </a:tc>
              </a:tr>
              <a:tr h="863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Cost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Carbon and SO2 price for the scenario</a:t>
                      </a:r>
                    </a:p>
                  </a:txBody>
                  <a:tcPr marL="8388" marR="8388" marT="8388" marB="0" anchor="ctr"/>
                </a:tc>
              </a:tr>
              <a:tr h="863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Renewable incentives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Whether to extend PTC/ITC beyond its current life? Any new or other subsidies to model?</a:t>
                      </a:r>
                    </a:p>
                  </a:txBody>
                  <a:tcPr marL="8388" marR="8388" marT="8388" marB="0" anchor="ctr"/>
                </a:tc>
              </a:tr>
              <a:tr h="863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 margin mandates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reserve margins be mandated in this scenario? If so how much?</a:t>
                      </a:r>
                    </a:p>
                  </a:txBody>
                  <a:tcPr marL="8388" marR="8388" marT="8388" marB="0" anchor="ctr"/>
                </a:tc>
              </a:tr>
              <a:tr h="863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DC Tie additions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new DC ties be added to the 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scenario? 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so then define location and capacity.</a:t>
                      </a:r>
                    </a:p>
                  </a:txBody>
                  <a:tcPr marL="8388" marR="8388" marT="8388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 smtClean="0"/>
              <a:t>Assumptions</a:t>
            </a:r>
            <a:r>
              <a:rPr lang="en-US" dirty="0"/>
              <a:t>: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603570"/>
              </p:ext>
            </p:extLst>
          </p:nvPr>
        </p:nvGraphicFramePr>
        <p:xfrm>
          <a:off x="1219200" y="1752600"/>
          <a:ext cx="5848350" cy="2943225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905531"/>
                <a:gridCol w="1285219"/>
                <a:gridCol w="3657600"/>
              </a:tblGrid>
              <a:tr h="9810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End </a:t>
                      </a:r>
                      <a:r>
                        <a:rPr lang="en-US" sz="1400" u="none" strike="noStrike" dirty="0" smtClean="0">
                          <a:effectLst/>
                        </a:rPr>
                        <a:t>Use/Demand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Side Management</a:t>
                      </a:r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Distributed PV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much of the load will be served by 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Distributed 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PV? 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What's 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annual growth rate? Etc.</a:t>
                      </a: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 Growth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much load reduction would be accounted to EE? Annual growth rate?</a:t>
                      </a: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 Growth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much price responsive DR should be modeled?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 smtClean="0"/>
              <a:t>Assumptions</a:t>
            </a:r>
            <a:r>
              <a:rPr lang="en-US" dirty="0"/>
              <a:t>: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66800" y="1676400"/>
          <a:ext cx="6553200" cy="196215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32745"/>
                <a:gridCol w="2243855"/>
                <a:gridCol w="3276600"/>
              </a:tblGrid>
              <a:tr h="9810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Alternative Generation</a:t>
                      </a:r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Renewable and storage capital cost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Specify capital cost projections - baseline or aggressive or muted growth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Limitation on renewable development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Any limitations on renewable (Wind and Solar) development in ERCOT grid? Annual caps? Caps on growth rate?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82621"/>
              </p:ext>
            </p:extLst>
          </p:nvPr>
        </p:nvGraphicFramePr>
        <p:xfrm>
          <a:off x="1066800" y="3928268"/>
          <a:ext cx="6553200" cy="196215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66800"/>
                <a:gridCol w="2209800"/>
                <a:gridCol w="3276600"/>
              </a:tblGrid>
              <a:tr h="9810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Fuel price forecast</a:t>
                      </a:r>
                      <a:endParaRPr lang="en-US" sz="1400" b="1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NG price forecast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NG Price projections in 10 and 15 years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81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Coal price forecast</a:t>
                      </a:r>
                      <a:endParaRPr lang="en-US" sz="1400" b="0" i="0" u="none" strike="noStrike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Coal Price projections in 10 and 15 years</a:t>
                      </a:r>
                      <a:endParaRPr lang="en-US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7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066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Potential Current Trends Natural Gas Forecasts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" y="1478280"/>
            <a:ext cx="9022080" cy="477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066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Potential Current Trends natural gas forecasts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512809"/>
            <a:ext cx="6934200" cy="461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097280"/>
            <a:ext cx="7886700" cy="50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9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New Unit Capital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838200"/>
            <a:ext cx="809263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Sources of capital cost assumptions,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EIA 2017 Annual Energy Outlook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Lazard’s Levelized Cost of Energy Analysis, December 2016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Solar Energy Industries Association,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QTR 2016 Solar Market Insights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981200"/>
            <a:ext cx="3910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Costs are $/kW in nominal dollars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162" y="2365259"/>
            <a:ext cx="7971676" cy="388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Environmental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1219200"/>
            <a:ext cx="717823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Regulations for most environmental rules that would affect ERCOT scenarios are in limbo</a:t>
            </a:r>
            <a:r>
              <a:rPr lang="en-US" sz="2800" dirty="0" smtClean="0"/>
              <a:t>.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Current Trends Scenario will likely not be including any new environmental regulations (to be determined in the scenario workshops).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Other scenarios may include certain environmental rules and costs.</a:t>
            </a:r>
          </a:p>
        </p:txBody>
      </p:sp>
    </p:spTree>
    <p:extLst>
      <p:ext uri="{BB962C8B-B14F-4D97-AF65-F5344CB8AC3E}">
        <p14:creationId xmlns:p14="http://schemas.microsoft.com/office/powerpoint/2010/main" val="7392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openxmlformats.org/package/2006/metadata/core-properties"/>
    <ds:schemaRef ds:uri="http://www.w3.org/XML/1998/namespace"/>
    <ds:schemaRef ds:uri="c34af464-7aa1-4edd-9be4-83dffc1cb926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17608</TotalTime>
  <Words>2098</Words>
  <Application>Microsoft Office PowerPoint</Application>
  <PresentationFormat>On-screen Show (4:3)</PresentationFormat>
  <Paragraphs>332</Paragraphs>
  <Slides>43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Initial Data</vt:lpstr>
      <vt:lpstr>Natural Gas Price Assumptions</vt:lpstr>
      <vt:lpstr>Natural Gas Price Assumptions</vt:lpstr>
      <vt:lpstr>Natural Gas Price Assumptions</vt:lpstr>
      <vt:lpstr>Coal Price Assumptions</vt:lpstr>
      <vt:lpstr>New Unit Capital Costs</vt:lpstr>
      <vt:lpstr>Environmental Issues</vt:lpstr>
      <vt:lpstr>Carbon Costs</vt:lpstr>
      <vt:lpstr>SO2 and NOx Costs</vt:lpstr>
      <vt:lpstr>Natural Gas Price Assumptions</vt:lpstr>
      <vt:lpstr>Natural Gas Price Assumptions</vt:lpstr>
      <vt:lpstr>PowerPoint Presentation</vt:lpstr>
      <vt:lpstr>Agenda</vt:lpstr>
      <vt:lpstr>Energy Storage Application in ERCOT</vt:lpstr>
      <vt:lpstr>Operational Energy Storage Increase in United States (2000-2020)</vt:lpstr>
      <vt:lpstr>Storage/EV Scenario Assumptions used in 2016 LTSA </vt:lpstr>
      <vt:lpstr>Energy Storage Cost (Levelized Cost of Storage for Peaker Replacement) </vt:lpstr>
      <vt:lpstr>PowerPoint Presentation</vt:lpstr>
      <vt:lpstr>Agenda for Distributed Photovoltaic (PV) Projections</vt:lpstr>
      <vt:lpstr>Headlines</vt:lpstr>
      <vt:lpstr>Headlines</vt:lpstr>
      <vt:lpstr>Policy Decisions</vt:lpstr>
      <vt:lpstr>Summary of Headlines</vt:lpstr>
      <vt:lpstr>Effects of Distributed PV in the LTSA</vt:lpstr>
      <vt:lpstr>Forecasted Distributed PV in ERCOT’s 2018 LTSA</vt:lpstr>
      <vt:lpstr>Distributed PV: Projections v/s Potential Capacity</vt:lpstr>
      <vt:lpstr>Forecasted Distributed PV in ERCOT’s 2018 LTSA</vt:lpstr>
      <vt:lpstr>PowerPoint Presentation</vt:lpstr>
      <vt:lpstr>Load Forecast Options</vt:lpstr>
      <vt:lpstr>Load Forecast Options</vt:lpstr>
      <vt:lpstr>PowerPoint Presentation</vt:lpstr>
      <vt:lpstr>Scenarios </vt:lpstr>
      <vt:lpstr>Electricity sales in five scenarios</vt:lpstr>
      <vt:lpstr>Changes in Electricity Sales</vt:lpstr>
      <vt:lpstr>Seasonal Peak Projections </vt:lpstr>
      <vt:lpstr>Seasonal Peak Projections (Contd.)</vt:lpstr>
      <vt:lpstr>Scenario Assumptions</vt:lpstr>
      <vt:lpstr>Scenario Assumptions</vt:lpstr>
      <vt:lpstr>Scenario Assumptions: cont.</vt:lpstr>
      <vt:lpstr>Scenario Assumptions: cont.</vt:lpstr>
      <vt:lpstr>Scenario Assumptions: cont.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223</cp:revision>
  <cp:lastPrinted>2016-11-14T19:26:45Z</cp:lastPrinted>
  <dcterms:created xsi:type="dcterms:W3CDTF">2016-01-21T15:20:31Z</dcterms:created>
  <dcterms:modified xsi:type="dcterms:W3CDTF">2017-06-13T17:14:58Z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