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75" r:id="rId9"/>
    <p:sldId id="288" r:id="rId10"/>
    <p:sldId id="257" r:id="rId11"/>
    <p:sldId id="293" r:id="rId12"/>
    <p:sldId id="282" r:id="rId13"/>
    <p:sldId id="290" r:id="rId14"/>
    <p:sldId id="291" r:id="rId15"/>
    <p:sldId id="294" r:id="rId16"/>
    <p:sldId id="26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howGuides="1">
      <p:cViewPr varScale="1">
        <p:scale>
          <a:sx n="130" d="100"/>
          <a:sy n="130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Credit Exposure Update</a:t>
            </a:r>
          </a:p>
          <a:p>
            <a:endParaRPr lang="en-US" b="1" dirty="0"/>
          </a:p>
          <a:p>
            <a:r>
              <a:rPr lang="en-US" dirty="0" smtClean="0"/>
              <a:t>Spoorthy Papudesi</a:t>
            </a:r>
          </a:p>
          <a:p>
            <a:r>
              <a:rPr lang="en-US" dirty="0" smtClean="0"/>
              <a:t>ERCOT Credit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May 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</a:t>
            </a:r>
            <a:r>
              <a:rPr lang="en-US" dirty="0" smtClean="0"/>
              <a:t>distribution in the Bottom Quintile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316285"/>
            <a:ext cx="84201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Inputs and assumptions</a:t>
            </a:r>
          </a:p>
          <a:p>
            <a:r>
              <a:rPr lang="en-US" dirty="0" smtClean="0"/>
              <a:t>Exposure and collateral distributions</a:t>
            </a:r>
          </a:p>
          <a:p>
            <a:r>
              <a:rPr lang="en-US" dirty="0" smtClean="0"/>
              <a:t>Observations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/>
              <a:t>Inputs </a:t>
            </a:r>
            <a:r>
              <a:rPr lang="en-US" sz="2800" b="1" dirty="0" smtClean="0"/>
              <a:t>and </a:t>
            </a:r>
            <a:r>
              <a:rPr lang="en-US" sz="2800" b="1" dirty="0"/>
              <a:t>Assumptions:</a:t>
            </a:r>
            <a:endParaRPr lang="en-US" sz="28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Only Active Counter-Parties are </a:t>
            </a:r>
            <a:r>
              <a:rPr lang="en-US" sz="2000" dirty="0" smtClean="0"/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Counter-Parties are classified by </a:t>
            </a:r>
            <a:r>
              <a:rPr lang="en-US" sz="2000" dirty="0" smtClean="0"/>
              <a:t>rating </a:t>
            </a:r>
            <a:r>
              <a:rPr lang="en-US" sz="2000" dirty="0"/>
              <a:t>and </a:t>
            </a:r>
            <a:r>
              <a:rPr lang="en-US" sz="2000" dirty="0" smtClean="0"/>
              <a:t>market activity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/>
              <a:t>and collateral balances used are averages for </a:t>
            </a:r>
            <a:r>
              <a:rPr lang="en-US" sz="2000" dirty="0" smtClean="0"/>
              <a:t>March and April 2017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Counter-Parties </a:t>
            </a:r>
            <a:r>
              <a:rPr lang="en-US" sz="2000" dirty="0"/>
              <a:t>that are subsidiaries of, or guaranteed by, rated entities are given the parent/guarantor’s rating, adjusted down one </a:t>
            </a:r>
            <a:r>
              <a:rPr lang="en-US" sz="2000" dirty="0" smtClean="0"/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/>
              <a:t>Changes from Feb 2017</a:t>
            </a:r>
            <a:r>
              <a:rPr lang="en-US" sz="2400" baseline="30000" dirty="0" smtClean="0"/>
              <a:t> * </a:t>
            </a:r>
            <a:r>
              <a:rPr lang="en-US" sz="2400" b="1" dirty="0"/>
              <a:t>to April </a:t>
            </a:r>
            <a:r>
              <a:rPr lang="en-US" sz="2400" b="1" dirty="0" smtClean="0"/>
              <a:t>2017</a:t>
            </a:r>
            <a:r>
              <a:rPr lang="en-US" sz="2400" baseline="30000" dirty="0"/>
              <a:t> * </a:t>
            </a:r>
            <a:endParaRPr lang="en-US" sz="2400" baseline="30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Number of active Counter-Parties has decreased from 212 to 205.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Market-wide TPE has </a:t>
            </a:r>
            <a:r>
              <a:rPr lang="en-US" sz="2000" dirty="0"/>
              <a:t>increased from </a:t>
            </a:r>
            <a:r>
              <a:rPr lang="en-US" sz="2000" dirty="0" smtClean="0"/>
              <a:t>277 </a:t>
            </a:r>
            <a:r>
              <a:rPr lang="en-US" sz="2000" dirty="0"/>
              <a:t>million </a:t>
            </a:r>
            <a:r>
              <a:rPr lang="en-US" sz="2000" dirty="0" smtClean="0"/>
              <a:t>to 320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Average </a:t>
            </a:r>
            <a:r>
              <a:rPr lang="en-US" sz="2000" dirty="0"/>
              <a:t>Excess Collateral has decreased from 1,646 million to </a:t>
            </a:r>
            <a:r>
              <a:rPr lang="en-US" sz="2000" dirty="0" smtClean="0"/>
              <a:t>1,462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TPE of </a:t>
            </a:r>
            <a:r>
              <a:rPr lang="en-US" sz="2000" i="1" dirty="0" smtClean="0"/>
              <a:t>Load and Gen </a:t>
            </a:r>
            <a:r>
              <a:rPr lang="en-US" sz="2000" dirty="0" smtClean="0"/>
              <a:t>category has decreased by 8.17% while the TPE </a:t>
            </a:r>
            <a:r>
              <a:rPr lang="en-US" sz="2000" dirty="0"/>
              <a:t>of </a:t>
            </a:r>
            <a:r>
              <a:rPr lang="en-US" sz="2000" i="1" dirty="0" smtClean="0"/>
              <a:t>Trader </a:t>
            </a:r>
            <a:r>
              <a:rPr lang="en-US" sz="2000" dirty="0" smtClean="0"/>
              <a:t>category </a:t>
            </a:r>
            <a:r>
              <a:rPr lang="en-US" sz="2000" dirty="0"/>
              <a:t>has increased by </a:t>
            </a:r>
            <a:r>
              <a:rPr lang="en-US" sz="2000" dirty="0" smtClean="0"/>
              <a:t>10%.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The excess collateral decreased by </a:t>
            </a:r>
            <a:r>
              <a:rPr lang="en-US" sz="2000" dirty="0"/>
              <a:t>4</a:t>
            </a:r>
            <a:r>
              <a:rPr lang="en-US" sz="2000" dirty="0" smtClean="0"/>
              <a:t>% for </a:t>
            </a:r>
            <a:r>
              <a:rPr lang="en-US" sz="2000" i="1" dirty="0" smtClean="0"/>
              <a:t>Load and Gen</a:t>
            </a:r>
            <a:r>
              <a:rPr lang="en-US" sz="2000" dirty="0" smtClean="0"/>
              <a:t> Category.</a:t>
            </a:r>
          </a:p>
          <a:p>
            <a:pPr lvl="1">
              <a:spcAft>
                <a:spcPts val="600"/>
              </a:spcAft>
            </a:pPr>
            <a:endParaRPr lang="en-US" sz="20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</a:t>
            </a:r>
            <a:r>
              <a:rPr lang="en-US" sz="600" dirty="0" smtClean="0"/>
              <a:t>Jan-Feb 2017 and Mar-Apr 2017</a:t>
            </a: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market category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6781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rating group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703895"/>
            <a:ext cx="67913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90800"/>
            <a:ext cx="67627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119312"/>
            <a:ext cx="78581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133600"/>
            <a:ext cx="75057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Words>241</Words>
  <Application>Microsoft Office PowerPoint</Application>
  <PresentationFormat>On-screen Show (4:3)</PresentationFormat>
  <Paragraphs>66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100</cp:revision>
  <cp:lastPrinted>2016-01-21T20:53:15Z</cp:lastPrinted>
  <dcterms:created xsi:type="dcterms:W3CDTF">2016-01-21T15:20:31Z</dcterms:created>
  <dcterms:modified xsi:type="dcterms:W3CDTF">2017-06-13T19:09:02Z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