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113" d="100"/>
          <a:sy n="113" d="100"/>
        </p:scale>
        <p:origin x="-456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AMWG%20Monthly%20Market%20Reports%20_Sep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Dashboard%20inputs%20as%20of%20end%20of%20March2015_updat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File Processing Performance</a:t>
            </a:r>
          </a:p>
        </c:rich>
      </c:tx>
      <c:layout>
        <c:manualLayout>
          <c:xMode val="edge"/>
          <c:yMode val="edge"/>
          <c:x val="0.36705903141417667"/>
          <c:y val="3.05163937841103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077382391551412E-2"/>
          <c:y val="0.10158013544018059"/>
          <c:w val="0.89151496810960584"/>
          <c:h val="0.69300225733634313"/>
        </c:manualLayout>
      </c:layout>
      <c:lineChart>
        <c:grouping val="standard"/>
        <c:varyColors val="0"/>
        <c:ser>
          <c:idx val="0"/>
          <c:order val="0"/>
          <c:tx>
            <c:strRef>
              <c:f>'Both SLOs together'!$C$3</c:f>
              <c:strCache>
                <c:ptCount val="1"/>
                <c:pt idx="0">
                  <c:v>Timely Market Delivery (Files to FTPS)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42856</c:v>
                </c:pt>
                <c:pt idx="1">
                  <c:v>42857</c:v>
                </c:pt>
                <c:pt idx="2">
                  <c:v>42858</c:v>
                </c:pt>
                <c:pt idx="3">
                  <c:v>42859</c:v>
                </c:pt>
                <c:pt idx="4">
                  <c:v>42860</c:v>
                </c:pt>
                <c:pt idx="5">
                  <c:v>42861</c:v>
                </c:pt>
                <c:pt idx="6">
                  <c:v>42862</c:v>
                </c:pt>
                <c:pt idx="7">
                  <c:v>42863</c:v>
                </c:pt>
                <c:pt idx="8">
                  <c:v>42864</c:v>
                </c:pt>
                <c:pt idx="9">
                  <c:v>42865</c:v>
                </c:pt>
                <c:pt idx="10">
                  <c:v>42866</c:v>
                </c:pt>
                <c:pt idx="11">
                  <c:v>42867</c:v>
                </c:pt>
                <c:pt idx="12">
                  <c:v>42868</c:v>
                </c:pt>
                <c:pt idx="13">
                  <c:v>42869</c:v>
                </c:pt>
                <c:pt idx="14">
                  <c:v>42870</c:v>
                </c:pt>
                <c:pt idx="15">
                  <c:v>42871</c:v>
                </c:pt>
                <c:pt idx="16">
                  <c:v>42872</c:v>
                </c:pt>
                <c:pt idx="17">
                  <c:v>42873</c:v>
                </c:pt>
                <c:pt idx="18">
                  <c:v>42874</c:v>
                </c:pt>
                <c:pt idx="19">
                  <c:v>42875</c:v>
                </c:pt>
                <c:pt idx="20">
                  <c:v>42876</c:v>
                </c:pt>
                <c:pt idx="21">
                  <c:v>42877</c:v>
                </c:pt>
                <c:pt idx="22">
                  <c:v>42878</c:v>
                </c:pt>
                <c:pt idx="23">
                  <c:v>42879</c:v>
                </c:pt>
                <c:pt idx="24">
                  <c:v>42880</c:v>
                </c:pt>
                <c:pt idx="25">
                  <c:v>42881</c:v>
                </c:pt>
                <c:pt idx="26">
                  <c:v>42882</c:v>
                </c:pt>
                <c:pt idx="27">
                  <c:v>42883</c:v>
                </c:pt>
                <c:pt idx="28">
                  <c:v>42884</c:v>
                </c:pt>
                <c:pt idx="29">
                  <c:v>42885</c:v>
                </c:pt>
                <c:pt idx="30">
                  <c:v>42886</c:v>
                </c:pt>
              </c:numCache>
            </c:numRef>
          </c:cat>
          <c:val>
            <c:numRef>
              <c:f>'Both SLOs together'!$C$5:$C$36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C99-4BB7-AB8F-BB1EBE5BAA14}"/>
            </c:ext>
          </c:extLst>
        </c:ser>
        <c:ser>
          <c:idx val="1"/>
          <c:order val="1"/>
          <c:tx>
            <c:strRef>
              <c:f>'Both SLOs together'!$D$3</c:f>
              <c:strCache>
                <c:ptCount val="1"/>
                <c:pt idx="0">
                  <c:v>Portal Data Availability (Files to Portal)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42856</c:v>
                </c:pt>
                <c:pt idx="1">
                  <c:v>42857</c:v>
                </c:pt>
                <c:pt idx="2">
                  <c:v>42858</c:v>
                </c:pt>
                <c:pt idx="3">
                  <c:v>42859</c:v>
                </c:pt>
                <c:pt idx="4">
                  <c:v>42860</c:v>
                </c:pt>
                <c:pt idx="5">
                  <c:v>42861</c:v>
                </c:pt>
                <c:pt idx="6">
                  <c:v>42862</c:v>
                </c:pt>
                <c:pt idx="7">
                  <c:v>42863</c:v>
                </c:pt>
                <c:pt idx="8">
                  <c:v>42864</c:v>
                </c:pt>
                <c:pt idx="9">
                  <c:v>42865</c:v>
                </c:pt>
                <c:pt idx="10">
                  <c:v>42866</c:v>
                </c:pt>
                <c:pt idx="11">
                  <c:v>42867</c:v>
                </c:pt>
                <c:pt idx="12">
                  <c:v>42868</c:v>
                </c:pt>
                <c:pt idx="13">
                  <c:v>42869</c:v>
                </c:pt>
                <c:pt idx="14">
                  <c:v>42870</c:v>
                </c:pt>
                <c:pt idx="15">
                  <c:v>42871</c:v>
                </c:pt>
                <c:pt idx="16">
                  <c:v>42872</c:v>
                </c:pt>
                <c:pt idx="17">
                  <c:v>42873</c:v>
                </c:pt>
                <c:pt idx="18">
                  <c:v>42874</c:v>
                </c:pt>
                <c:pt idx="19">
                  <c:v>42875</c:v>
                </c:pt>
                <c:pt idx="20">
                  <c:v>42876</c:v>
                </c:pt>
                <c:pt idx="21">
                  <c:v>42877</c:v>
                </c:pt>
                <c:pt idx="22">
                  <c:v>42878</c:v>
                </c:pt>
                <c:pt idx="23">
                  <c:v>42879</c:v>
                </c:pt>
                <c:pt idx="24">
                  <c:v>42880</c:v>
                </c:pt>
                <c:pt idx="25">
                  <c:v>42881</c:v>
                </c:pt>
                <c:pt idx="26">
                  <c:v>42882</c:v>
                </c:pt>
                <c:pt idx="27">
                  <c:v>42883</c:v>
                </c:pt>
                <c:pt idx="28">
                  <c:v>42884</c:v>
                </c:pt>
                <c:pt idx="29">
                  <c:v>42885</c:v>
                </c:pt>
                <c:pt idx="30">
                  <c:v>42886</c:v>
                </c:pt>
              </c:numCache>
            </c:numRef>
          </c:cat>
          <c:val>
            <c:numRef>
              <c:f>'Both SLOs together'!$D$4:$D$36</c:f>
              <c:numCache>
                <c:formatCode>General</c:formatCode>
                <c:ptCount val="3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C99-4BB7-AB8F-BB1EBE5BA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399872"/>
        <c:axId val="114413952"/>
      </c:lineChart>
      <c:dateAx>
        <c:axId val="114399872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13952"/>
        <c:crosses val="autoZero"/>
        <c:auto val="1"/>
        <c:lblOffset val="100"/>
        <c:baseTimeUnit val="days"/>
        <c:majorUnit val="2"/>
        <c:majorTimeUnit val="days"/>
        <c:minorUnit val="1"/>
        <c:minorTimeUnit val="days"/>
      </c:dateAx>
      <c:valAx>
        <c:axId val="114413952"/>
        <c:scaling>
          <c:orientation val="minMax"/>
          <c:max val="105"/>
          <c:min val="40"/>
        </c:scaling>
        <c:delete val="0"/>
        <c:axPos val="l"/>
        <c:majorGridlines>
          <c:spPr>
            <a:ln w="3175">
              <a:solidFill>
                <a:srgbClr val="9999F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of Files</a:t>
                </a:r>
              </a:p>
            </c:rich>
          </c:tx>
          <c:layout>
            <c:manualLayout>
              <c:xMode val="edge"/>
              <c:yMode val="edge"/>
              <c:x val="5.8821957600127574E-3"/>
              <c:y val="0.349766070907803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99872"/>
        <c:crosses val="autoZero"/>
        <c:crossBetween val="between"/>
        <c:majorUnit val="10"/>
        <c:minorUnit val="5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744027686194398"/>
          <c:y val="0.56150897804441113"/>
          <c:w val="0.51109214796426317"/>
          <c:h val="0.119047827354913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SMT FTPS and API Availability</a:t>
            </a:r>
          </a:p>
        </c:rich>
      </c:tx>
      <c:layout>
        <c:manualLayout>
          <c:xMode val="edge"/>
          <c:yMode val="edge"/>
          <c:x val="0.37091697573630483"/>
          <c:y val="1.9531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493185926173275E-2"/>
          <c:y val="0.24609421938747289"/>
          <c:w val="0.89884134761578161"/>
          <c:h val="0.63281370699635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'CO#5'!$B$4</c:f>
              <c:strCache>
                <c:ptCount val="1"/>
                <c:pt idx="0">
                  <c:v>FTPS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8099754127151387E-3"/>
                  <c:y val="-3.6458333333333336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46-4D2B-8435-CC678823AAFF}"/>
                </c:ext>
              </c:extLst>
            </c:dLbl>
            <c:dLbl>
              <c:idx val="7"/>
              <c:layout>
                <c:manualLayout>
                  <c:x val="-9.3327691256717259E-3"/>
                  <c:y val="-3.134514435695538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46-4D2B-8435-CC678823AAFF}"/>
                </c:ext>
              </c:extLst>
            </c:dLbl>
            <c:dLbl>
              <c:idx val="8"/>
              <c:layout>
                <c:manualLayout>
                  <c:x val="1.1619358960530355E-2"/>
                  <c:y val="-2.3987040682414699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46-4D2B-8435-CC678823AAFF}"/>
                </c:ext>
              </c:extLst>
            </c:dLbl>
            <c:dLbl>
              <c:idx val="9"/>
              <c:layout>
                <c:manualLayout>
                  <c:x val="2.8099754127151387E-3"/>
                  <c:y val="-2.0833333333333332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46-4D2B-8435-CC678823AAFF}"/>
                </c:ext>
              </c:extLst>
            </c:dLbl>
            <c:dLbl>
              <c:idx val="10"/>
              <c:layout>
                <c:manualLayout>
                  <c:x val="-9.7121158063881666E-3"/>
                  <c:y val="-9.6616633858267725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46-4D2B-8435-CC678823AAFF}"/>
                </c:ext>
              </c:extLst>
            </c:dLbl>
            <c:dLbl>
              <c:idx val="11"/>
              <c:layout>
                <c:manualLayout>
                  <c:x val="-5.6199508254302774E-3"/>
                  <c:y val="-3.125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46-4D2B-8435-CC678823AAFF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99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'CO#5'!$BG$1:$BR$1</c:f>
              <c:numCache>
                <c:formatCode>mmm\-yy</c:formatCode>
                <c:ptCount val="12"/>
                <c:pt idx="0">
                  <c:v>42527</c:v>
                </c:pt>
                <c:pt idx="1">
                  <c:v>42557</c:v>
                </c:pt>
                <c:pt idx="2">
                  <c:v>42588</c:v>
                </c:pt>
                <c:pt idx="3">
                  <c:v>42619</c:v>
                </c:pt>
                <c:pt idx="4">
                  <c:v>42649</c:v>
                </c:pt>
                <c:pt idx="5">
                  <c:v>42680</c:v>
                </c:pt>
                <c:pt idx="6">
                  <c:v>42710</c:v>
                </c:pt>
                <c:pt idx="7">
                  <c:v>42741</c:v>
                </c:pt>
                <c:pt idx="8">
                  <c:v>42772</c:v>
                </c:pt>
                <c:pt idx="9">
                  <c:v>42800</c:v>
                </c:pt>
                <c:pt idx="10">
                  <c:v>42831</c:v>
                </c:pt>
                <c:pt idx="11">
                  <c:v>42860</c:v>
                </c:pt>
              </c:numCache>
            </c:numRef>
          </c:cat>
          <c:val>
            <c:numRef>
              <c:f>'CO#5'!$BG$4:$BR$4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E46-4D2B-8435-CC678823AAFF}"/>
            </c:ext>
          </c:extLst>
        </c:ser>
        <c:ser>
          <c:idx val="1"/>
          <c:order val="1"/>
          <c:tx>
            <c:strRef>
              <c:f>'CO#5'!$B$5</c:f>
              <c:strCache>
                <c:ptCount val="1"/>
                <c:pt idx="0">
                  <c:v>API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996102747328293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46-4D2B-8435-CC678823AAFF}"/>
                </c:ext>
              </c:extLst>
            </c:dLbl>
            <c:dLbl>
              <c:idx val="1"/>
              <c:layout>
                <c:manualLayout>
                  <c:x val="6.5580680581855122E-3"/>
                  <c:y val="-6.5651030651910691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46-4D2B-8435-CC678823AAFF}"/>
                </c:ext>
              </c:extLst>
            </c:dLbl>
            <c:dLbl>
              <c:idx val="2"/>
              <c:layout>
                <c:manualLayout>
                  <c:x val="4.3627845196970716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46-4D2B-8435-CC678823AAFF}"/>
                </c:ext>
              </c:extLst>
            </c:dLbl>
            <c:dLbl>
              <c:idx val="3"/>
              <c:layout>
                <c:manualLayout>
                  <c:x val="6.0071521618280329E-5"/>
                  <c:y val="-0.10210958005249343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46-4D2B-8435-CC678823AAFF}"/>
                </c:ext>
              </c:extLst>
            </c:dLbl>
            <c:dLbl>
              <c:idx val="4"/>
              <c:layout>
                <c:manualLayout>
                  <c:x val="-2.7782557279865117E-5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46-4D2B-8435-CC678823AAFF}"/>
                </c:ext>
              </c:extLst>
            </c:dLbl>
            <c:dLbl>
              <c:idx val="5"/>
              <c:layout>
                <c:manualLayout>
                  <c:x val="9.3680884455841773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46-4D2B-8435-CC678823AAFF}"/>
                </c:ext>
              </c:extLst>
            </c:dLbl>
            <c:dLbl>
              <c:idx val="6"/>
              <c:layout>
                <c:manualLayout>
                  <c:x val="2.9578396193312706E-3"/>
                  <c:y val="-5.002600084953146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E46-4D2B-8435-CC678823AAFF}"/>
                </c:ext>
              </c:extLst>
            </c:dLbl>
            <c:dLbl>
              <c:idx val="7"/>
              <c:layout>
                <c:manualLayout>
                  <c:x val="3.9237800466660477E-3"/>
                  <c:y val="-5.3932258300126268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E46-4D2B-8435-CC678823AAFF}"/>
                </c:ext>
              </c:extLst>
            </c:dLbl>
            <c:dLbl>
              <c:idx val="8"/>
              <c:layout>
                <c:manualLayout>
                  <c:x val="-1.4077623320939314E-2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E46-4D2B-8435-CC678823AAFF}"/>
                </c:ext>
              </c:extLst>
            </c:dLbl>
            <c:dLbl>
              <c:idx val="9"/>
              <c:layout>
                <c:manualLayout>
                  <c:x val="-3.62801099613419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E46-4D2B-8435-CC678823AAFF}"/>
                </c:ext>
              </c:extLst>
            </c:dLbl>
            <c:dLbl>
              <c:idx val="10"/>
              <c:layout>
                <c:manualLayout>
                  <c:x val="-8.9845185004460149E-3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E46-4D2B-8435-CC678823AAFF}"/>
                </c:ext>
              </c:extLst>
            </c:dLbl>
            <c:dLbl>
              <c:idx val="11"/>
              <c:layout>
                <c:manualLayout>
                  <c:x val="-5.911095429228852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E46-4D2B-8435-CC678823AAFF}"/>
                </c:ext>
              </c:extLst>
            </c:dLbl>
            <c:dLbl>
              <c:idx val="12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E46-4D2B-8435-CC678823AAFF}"/>
                </c:ext>
              </c:extLst>
            </c:dLbl>
            <c:dLbl>
              <c:idx val="13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E46-4D2B-8435-CC678823AAFF}"/>
                </c:ext>
              </c:extLst>
            </c:dLbl>
            <c:numFmt formatCode="0.0" sourceLinked="0"/>
            <c:spPr>
              <a:solidFill>
                <a:srgbClr val="CCCC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'CO#5'!$BG$1:$BR$1</c:f>
              <c:numCache>
                <c:formatCode>mmm\-yy</c:formatCode>
                <c:ptCount val="12"/>
                <c:pt idx="0">
                  <c:v>42527</c:v>
                </c:pt>
                <c:pt idx="1">
                  <c:v>42557</c:v>
                </c:pt>
                <c:pt idx="2">
                  <c:v>42588</c:v>
                </c:pt>
                <c:pt idx="3">
                  <c:v>42619</c:v>
                </c:pt>
                <c:pt idx="4">
                  <c:v>42649</c:v>
                </c:pt>
                <c:pt idx="5">
                  <c:v>42680</c:v>
                </c:pt>
                <c:pt idx="6">
                  <c:v>42710</c:v>
                </c:pt>
                <c:pt idx="7">
                  <c:v>42741</c:v>
                </c:pt>
                <c:pt idx="8">
                  <c:v>42772</c:v>
                </c:pt>
                <c:pt idx="9">
                  <c:v>42800</c:v>
                </c:pt>
                <c:pt idx="10">
                  <c:v>42831</c:v>
                </c:pt>
                <c:pt idx="11">
                  <c:v>42860</c:v>
                </c:pt>
              </c:numCache>
            </c:numRef>
          </c:cat>
          <c:val>
            <c:numRef>
              <c:f>'CO#5'!$BG$5:$BR$5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AE46-4D2B-8435-CC678823A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199168"/>
        <c:axId val="114233728"/>
      </c:barChart>
      <c:dateAx>
        <c:axId val="114199168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233728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14233728"/>
        <c:scaling>
          <c:orientation val="minMax"/>
          <c:max val="100"/>
          <c:min val="5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Avaibality in a month</a:t>
                </a:r>
              </a:p>
            </c:rich>
          </c:tx>
          <c:layout>
            <c:manualLayout>
              <c:xMode val="edge"/>
              <c:yMode val="edge"/>
              <c:x val="1.5806111696522657E-2"/>
              <c:y val="0.30468791010498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969696"/>
            </a:solidFill>
            <a:prstDash val="sysDash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99168"/>
        <c:crosses val="autoZero"/>
        <c:crossBetween val="between"/>
        <c:majorUnit val="10"/>
        <c:minorUnit val="10"/>
      </c:valAx>
      <c:spPr>
        <a:solidFill>
          <a:srgbClr val="CCCCFF"/>
        </a:solidFill>
        <a:ln w="12700">
          <a:solidFill>
            <a:srgbClr val="969696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274005791425711"/>
          <c:y val="1.953125E-2"/>
          <c:w val="8.3245521601685968E-2"/>
          <c:h val="0.10156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6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6/12/2017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MAY 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MAY 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up to 50,000 ESIIDs.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1DD2830B-DAA8-4F7B-9B1B-073882ADCC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0197644"/>
              </p:ext>
            </p:extLst>
          </p:nvPr>
        </p:nvGraphicFramePr>
        <p:xfrm>
          <a:off x="854075" y="1028700"/>
          <a:ext cx="10347325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>
                <a:solidFill>
                  <a:schemeClr val="accent1"/>
                </a:solidFill>
              </a:rPr>
              <a:t>– MAY </a:t>
            </a:r>
            <a:r>
              <a:rPr lang="en-US" altLang="en-US" sz="2000" b="1" dirty="0">
                <a:solidFill>
                  <a:schemeClr val="accent1"/>
                </a:solidFill>
              </a:rPr>
              <a:t>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/>
              <a:t>archiver</a:t>
            </a:r>
            <a:r>
              <a:rPr lang="en-US" sz="1000" dirty="0"/>
              <a:t>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26A04F83-2C4F-49D2-988C-F578E986E9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087891"/>
              </p:ext>
            </p:extLst>
          </p:nvPr>
        </p:nvGraphicFramePr>
        <p:xfrm>
          <a:off x="1031697" y="1371599"/>
          <a:ext cx="9788703" cy="3045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MAY 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/>
          </p:nvPr>
        </p:nvGraphicFramePr>
        <p:xfrm>
          <a:off x="152400" y="914391"/>
          <a:ext cx="11582400" cy="814425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154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07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12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05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966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015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71610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49104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1871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5380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86694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48903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86204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1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1753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3861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904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43251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71333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3624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9241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4137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129945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1570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5194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n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2264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7166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3536161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2460493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197788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867421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246830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7308693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3475818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2460417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198591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867762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246367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7248955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4522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144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95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5043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/>
                      </a:r>
                      <a:br>
                        <a:rPr lang="en-US" sz="700" dirty="0">
                          <a:latin typeface="+mn-lt"/>
                        </a:rPr>
                      </a:br>
                      <a:r>
                        <a:rPr lang="en-US" sz="700" dirty="0">
                          <a:latin typeface="+mn-lt"/>
                        </a:rPr>
                        <a:t>388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  <a:tr h="152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r"/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6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21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MAY 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5F49BA2-6B18-4012-A1A5-659E25F43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4" y="1879659"/>
            <a:ext cx="4838700" cy="1419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FD3A5D4-4498-42AF-BEAF-866727155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602" y="3886200"/>
            <a:ext cx="4638675" cy="19716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2C93424-D754-4980-8369-FD797BE6BE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878294"/>
            <a:ext cx="4819650" cy="1238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E3B93C3-8C24-4191-8A85-624BCABA37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9887" y="3270039"/>
            <a:ext cx="4638675" cy="2790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28807</TotalTime>
  <Words>605</Words>
  <Application>Microsoft Office PowerPoint</Application>
  <PresentationFormat>Custom</PresentationFormat>
  <Paragraphs>364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MAY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1359</cp:revision>
  <cp:lastPrinted>2014-05-01T16:40:31Z</cp:lastPrinted>
  <dcterms:modified xsi:type="dcterms:W3CDTF">2017-06-12T14:37:56Z</dcterms:modified>
</cp:coreProperties>
</file>