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12"/>
  </p:notesMasterIdLst>
  <p:sldIdLst>
    <p:sldId id="260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er, Ed" initials="EG" lastIdx="0" clrIdx="0">
    <p:extLst>
      <p:ext uri="{19B8F6BF-5375-455C-9EA6-DF929625EA0E}">
        <p15:presenceInfo xmlns:p15="http://schemas.microsoft.com/office/powerpoint/2012/main" userId="Geer, E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88171-04CB-42EB-ACCB-3C623CA64083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5BB6E-AB4B-452E-AF96-E65188345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97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741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647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22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37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7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6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Summary of GIC Data Submission on 03/31/2017</a:t>
            </a:r>
            <a:endParaRPr lang="en-US" sz="3200" b="1" dirty="0">
              <a:solidFill>
                <a:prstClr val="black"/>
              </a:solidFill>
            </a:endParaRPr>
          </a:p>
          <a:p>
            <a:endParaRPr lang="en-US" sz="2000" b="1" dirty="0">
              <a:solidFill>
                <a:prstClr val="black"/>
              </a:solidFill>
            </a:endParaRPr>
          </a:p>
          <a:p>
            <a:pPr algn="ctr"/>
            <a:r>
              <a:rPr lang="en-US" sz="2000" b="1" dirty="0">
                <a:solidFill>
                  <a:prstClr val="black"/>
                </a:solidFill>
              </a:rPr>
              <a:t>Presentation </a:t>
            </a:r>
            <a:r>
              <a:rPr lang="en-US" sz="2000" b="1" dirty="0" smtClean="0">
                <a:solidFill>
                  <a:prstClr val="black"/>
                </a:solidFill>
              </a:rPr>
              <a:t>to PGDTF</a:t>
            </a:r>
            <a:endParaRPr lang="en-US" sz="2000" b="1" dirty="0">
              <a:solidFill>
                <a:prstClr val="black"/>
              </a:solidFill>
            </a:endParaRPr>
          </a:p>
          <a:p>
            <a:endParaRPr lang="en-US" sz="2000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Qiuli Yu and Jay Teixeira</a:t>
            </a:r>
          </a:p>
          <a:p>
            <a:pPr algn="ctr"/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ERCOT</a:t>
            </a:r>
            <a:endParaRPr lang="en-US" b="1" dirty="0">
              <a:solidFill>
                <a:prstClr val="black"/>
              </a:solidFill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June 09, 2017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150" y="30083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 – GIC Data Submission to ERCOT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3975" y="1304924"/>
            <a:ext cx="9015162" cy="435793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Based on the schedule published by PGDTF, 12/31/2016 </a:t>
            </a:r>
            <a:r>
              <a:rPr lang="en-US" sz="2000" dirty="0"/>
              <a:t>was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the </a:t>
            </a:r>
            <a:r>
              <a:rPr lang="en-US" sz="2000" dirty="0"/>
              <a:t>deadline for TSPs (PGDTF members) to submit their GIC input data for their </a:t>
            </a:r>
            <a:r>
              <a:rPr lang="en-US" sz="2000" dirty="0" smtClean="0"/>
              <a:t>345kV </a:t>
            </a:r>
            <a:r>
              <a:rPr lang="en-US" sz="2000" dirty="0"/>
              <a:t>devices.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03/31/2017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/>
              <a:t>was</a:t>
            </a:r>
            <a:r>
              <a:rPr lang="en-US" sz="2000" dirty="0" smtClean="0"/>
              <a:t> the deadline for TSPs (PGDTF members) to submit their GIC input data for their 345/138/69kV devices.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ERCOT has received 15 submissions for 345kV devices.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ERCOT </a:t>
            </a:r>
            <a:r>
              <a:rPr lang="en-US" sz="2000" dirty="0" smtClean="0"/>
              <a:t>received 16 submissions for 345/138/69kV </a:t>
            </a:r>
            <a:r>
              <a:rPr lang="en-US" sz="2000" dirty="0" smtClean="0"/>
              <a:t>devices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/>
              <a:t>by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early April</a:t>
            </a:r>
            <a:r>
              <a:rPr lang="en-US" sz="2000" dirty="0"/>
              <a:t>.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One TSP </a:t>
            </a:r>
            <a:r>
              <a:rPr lang="en-US" sz="2000" dirty="0" smtClean="0"/>
              <a:t>reque</a:t>
            </a:r>
            <a:r>
              <a:rPr lang="en-US" sz="2000" dirty="0"/>
              <a:t>sted</a:t>
            </a:r>
            <a:r>
              <a:rPr lang="en-US" sz="2000" dirty="0" smtClean="0"/>
              <a:t> </a:t>
            </a:r>
            <a:r>
              <a:rPr lang="en-US" sz="2000" dirty="0" smtClean="0"/>
              <a:t>using default values for its 138/69kV devices.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5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219611"/>
              </p:ext>
            </p:extLst>
          </p:nvPr>
        </p:nvGraphicFramePr>
        <p:xfrm>
          <a:off x="3009901" y="361950"/>
          <a:ext cx="7400924" cy="60674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92681"/>
                <a:gridCol w="1149658"/>
                <a:gridCol w="1221512"/>
                <a:gridCol w="1437073"/>
              </a:tblGrid>
              <a:tr h="462701">
                <a:tc>
                  <a:txBody>
                    <a:bodyPr/>
                    <a:lstStyle/>
                    <a:p>
                      <a:pPr marL="913765" marR="91694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5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000" b="1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SP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3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spc="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0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000" b="1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000" b="1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YM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05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000" b="1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000" b="1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0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000" b="1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NG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0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NT</a:t>
                      </a:r>
                      <a:r>
                        <a:rPr lang="en-US" sz="1000" b="1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17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SUBMISSION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317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@03/31/2017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5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BRAZOS ELECTRIC POWER COOP.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7719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Default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5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DENTON MUNICIPAL UTILITIES, CITY OF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800" spc="-2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81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800" spc="-2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71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GARLAND, CITY OF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 dirty="0" smtClean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GPL&amp;TMPA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667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TEXAS MUNICIPAL POWER AGENCY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TT</a:t>
                      </a:r>
                      <a:r>
                        <a:rPr lang="en-US" sz="800" spc="-2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205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ONCOR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800" spc="1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800" spc="-5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800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5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COLLEGE STATION, CITY OF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5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TEXAS NEW MEXICO POWER CO.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800" spc="-2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MP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800" spc="-2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MP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71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CENTERPOINT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CNP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CNP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682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SOUTH TEXAS POWER PLANT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CNP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205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CPS ENERGY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PSE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PSE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5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SOUTH TEXAS ELECTRIC COOP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TSTEC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57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LCRA TRANSMISSION SERVICES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CORPORATION (TSC)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CRA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TLCRA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71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BANDERA ELECTRIC COOP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171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BLUEBONNET ELECTRIC COOP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BBEC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682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CENTRAL TEXAS ELECTRIC COOP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171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GUADALUPE VALLEY ELECTRIC COOP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VEC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171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NEW BRAUNFELS UTILITIES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NBR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682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PEDERNALES ELECTRIC COOP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PDEC0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171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SAN BERNARD ELECTRIC COOP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SBEC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171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AMERICAN ELECTRIC POWER - TCC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682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EAST HIGH VOLTAGE DC TIE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205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SHARYLAND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ND1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ND1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5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AUSTIN ENERGY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AEN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3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AEN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5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WIND ENERGY TRANSMISSION TEXAS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2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2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59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GOLDENSPREAD ELECTRIC COOP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SEC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80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SEC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190" marR="37719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32">
                <a:tc>
                  <a:txBody>
                    <a:bodyPr/>
                    <a:lstStyle/>
                    <a:p>
                      <a:pPr marL="62865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5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BRYAN, CITY OF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810" algn="ctr">
                        <a:lnSpc>
                          <a:spcPts val="10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08305" algn="r">
                        <a:lnSpc>
                          <a:spcPts val="10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800" spc="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800" spc="-1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TU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190" marR="377190" algn="ctr">
                        <a:lnSpc>
                          <a:spcPts val="10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19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975" y="298851"/>
            <a:ext cx="6845300" cy="518318"/>
          </a:xfrm>
        </p:spPr>
        <p:txBody>
          <a:bodyPr/>
          <a:lstStyle/>
          <a:p>
            <a:r>
              <a:rPr lang="en-US" dirty="0" smtClean="0"/>
              <a:t>Summary of Submission on 03/31/2017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209675"/>
            <a:ext cx="11109325" cy="483314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ERCOT </a:t>
            </a:r>
            <a:r>
              <a:rPr lang="en-US" sz="2000" dirty="0" smtClean="0"/>
              <a:t>has received </a:t>
            </a:r>
            <a:r>
              <a:rPr lang="en-US" sz="2000" dirty="0"/>
              <a:t>16 submissions.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One </a:t>
            </a:r>
            <a:r>
              <a:rPr lang="en-US" sz="2000" dirty="0" smtClean="0"/>
              <a:t>submission (BEPC) </a:t>
            </a:r>
            <a:r>
              <a:rPr lang="en-US" sz="2000" dirty="0" smtClean="0"/>
              <a:t>request</a:t>
            </a:r>
            <a:r>
              <a:rPr lang="en-US" sz="2000" dirty="0"/>
              <a:t>ed</a:t>
            </a:r>
            <a:r>
              <a:rPr lang="en-US" sz="2000" dirty="0" smtClean="0"/>
              <a:t> </a:t>
            </a:r>
            <a:r>
              <a:rPr lang="en-US" sz="2000" dirty="0"/>
              <a:t>using default values </a:t>
            </a:r>
            <a:r>
              <a:rPr lang="en-US" sz="2000" dirty="0" smtClean="0"/>
              <a:t>for 138/69kV </a:t>
            </a:r>
            <a:r>
              <a:rPr lang="en-US" sz="2000" dirty="0"/>
              <a:t>devices.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8</a:t>
            </a:r>
            <a:r>
              <a:rPr lang="en-US" sz="2000" dirty="0" smtClean="0"/>
              <a:t> </a:t>
            </a:r>
            <a:r>
              <a:rPr lang="en-US" sz="2000" dirty="0"/>
              <a:t>submissions have been successfully converted to their GIC input files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6 </a:t>
            </a:r>
            <a:r>
              <a:rPr lang="en-US" sz="2000" dirty="0" smtClean="0"/>
              <a:t>submissions </a:t>
            </a:r>
            <a:r>
              <a:rPr lang="en-US" sz="2000" dirty="0"/>
              <a:t>have been </a:t>
            </a:r>
            <a:r>
              <a:rPr lang="en-US" sz="2000" dirty="0" smtClean="0"/>
              <a:t>modified and converted to GIC input files.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One submission </a:t>
            </a:r>
            <a:r>
              <a:rPr lang="en-US" sz="2000" dirty="0" smtClean="0"/>
              <a:t>(BRYAN) </a:t>
            </a:r>
            <a:r>
              <a:rPr lang="en-US" sz="2000" dirty="0" smtClean="0"/>
              <a:t>was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/>
              <a:t>unable to be converted to its </a:t>
            </a:r>
            <a:r>
              <a:rPr lang="en-US" sz="2000" dirty="0"/>
              <a:t>GIC input </a:t>
            </a:r>
            <a:r>
              <a:rPr lang="en-US" sz="2000" dirty="0"/>
              <a:t>file, and ERCOT sent the template EXCEL sheet to the TSP.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Three TSPs (TCROS, TGEUS, and TLSTR) sent submissions for their 345kV devices, but didn’t for their 138/69kV devices. Please confirm that the first submissions will be used as final submissions.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39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125" y="308376"/>
            <a:ext cx="6791326" cy="518318"/>
          </a:xfrm>
        </p:spPr>
        <p:txBody>
          <a:bodyPr/>
          <a:lstStyle/>
          <a:p>
            <a:r>
              <a:rPr lang="en-US" dirty="0" smtClean="0"/>
              <a:t>Issues with </a:t>
            </a:r>
            <a:r>
              <a:rPr lang="en-US" dirty="0"/>
              <a:t>Submission on 03/31/2017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4" y="990601"/>
            <a:ext cx="10842625" cy="5052221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Missing </a:t>
            </a:r>
            <a:r>
              <a:rPr lang="en-US" sz="2000" dirty="0"/>
              <a:t>the GIC version </a:t>
            </a:r>
            <a:r>
              <a:rPr lang="en-US" sz="2000" dirty="0" smtClean="0"/>
              <a:t>Tab: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This Tab is necessary for PSSE Ver34 GIC Module.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This </a:t>
            </a:r>
            <a:r>
              <a:rPr lang="en-US" sz="2000" dirty="0" smtClean="0"/>
              <a:t>Tab </a:t>
            </a:r>
            <a:r>
              <a:rPr lang="en-US" sz="2000" dirty="0"/>
              <a:t>was not in Version 1 and 2 of our PGDTF Procedure Manual.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This </a:t>
            </a:r>
            <a:r>
              <a:rPr lang="en-US" sz="2000" dirty="0"/>
              <a:t>Tab has been </a:t>
            </a:r>
            <a:r>
              <a:rPr lang="en-US" sz="2000" dirty="0" smtClean="0"/>
              <a:t>added into Version 3 of </a:t>
            </a:r>
            <a:r>
              <a:rPr lang="en-US" sz="2000" dirty="0"/>
              <a:t>our PGDTF Procedure Manual.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27" y="2140902"/>
            <a:ext cx="6479223" cy="1697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294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125" y="308376"/>
            <a:ext cx="6791326" cy="518318"/>
          </a:xfrm>
        </p:spPr>
        <p:txBody>
          <a:bodyPr/>
          <a:lstStyle/>
          <a:p>
            <a:r>
              <a:rPr lang="en-US" dirty="0" smtClean="0"/>
              <a:t>Issues with </a:t>
            </a:r>
            <a:r>
              <a:rPr lang="en-US" dirty="0"/>
              <a:t>Submission on 03/31/2017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340" y="981076"/>
            <a:ext cx="10842625" cy="52617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Missing the explanation and title rows: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66" y="2242616"/>
            <a:ext cx="11081739" cy="17680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722" y="5561201"/>
            <a:ext cx="9690132" cy="5970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705851" y="1709378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Correct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Transformer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Tab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9534524" y="2054460"/>
            <a:ext cx="914400" cy="1881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3901" y="4925250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Incorrect</a:t>
            </a:r>
            <a:r>
              <a:rPr lang="en-US" dirty="0" smtClean="0"/>
              <a:t> </a:t>
            </a:r>
            <a:r>
              <a:rPr lang="en-US" b="1" dirty="0" smtClean="0"/>
              <a:t>Transformer</a:t>
            </a:r>
            <a:r>
              <a:rPr lang="en-US" dirty="0" smtClean="0"/>
              <a:t> </a:t>
            </a:r>
            <a:r>
              <a:rPr lang="en-US" b="1" dirty="0" smtClean="0"/>
              <a:t>Tab</a:t>
            </a:r>
            <a:endParaRPr lang="en-US" b="1" dirty="0"/>
          </a:p>
        </p:txBody>
      </p:sp>
      <p:cxnSp>
        <p:nvCxnSpPr>
          <p:cNvPr id="16" name="Straight Arrow Connector 15"/>
          <p:cNvCxnSpPr>
            <a:stCxn id="14" idx="2"/>
          </p:cNvCxnSpPr>
          <p:nvPr/>
        </p:nvCxnSpPr>
        <p:spPr>
          <a:xfrm>
            <a:off x="2266950" y="5294582"/>
            <a:ext cx="914400" cy="2666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10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125" y="308376"/>
            <a:ext cx="6791326" cy="518318"/>
          </a:xfrm>
        </p:spPr>
        <p:txBody>
          <a:bodyPr/>
          <a:lstStyle/>
          <a:p>
            <a:r>
              <a:rPr lang="en-US" dirty="0" smtClean="0"/>
              <a:t>Issues with </a:t>
            </a:r>
            <a:r>
              <a:rPr lang="en-US" dirty="0"/>
              <a:t>Submission on 03/31/2017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510" y="1206107"/>
            <a:ext cx="10389690" cy="535503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Using wrong names for Earth Model: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/>
              <a:t>Correct Names—CP2, IP1, IP4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Incorrect Names—CP-2, IP-1, IP-4, CIP2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Vector Group (VECGRP) for Auto Transformers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Correct format—YNa0d1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Incorrect</a:t>
            </a:r>
            <a:r>
              <a:rPr lang="en-US" sz="1600" dirty="0" smtClean="0"/>
              <a:t> </a:t>
            </a:r>
            <a:r>
              <a:rPr lang="en-US" sz="1600" dirty="0" smtClean="0"/>
              <a:t>format—</a:t>
            </a:r>
            <a:r>
              <a:rPr lang="en-US" sz="1600" dirty="0" err="1" smtClean="0"/>
              <a:t>YyN</a:t>
            </a:r>
            <a:r>
              <a:rPr lang="en-US" sz="1600" dirty="0" smtClean="0"/>
              <a:t>(auto)d1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/>
              <a:t>Will not cause issues for GIC input file creation. However, not sure for GIC calculation</a:t>
            </a:r>
            <a:endParaRPr lang="en-US" sz="1600" dirty="0"/>
          </a:p>
          <a:p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Substation Number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TSPs should use the numbers assigned to them: </a:t>
            </a:r>
            <a:r>
              <a:rPr lang="en-US" sz="1600" b="1" dirty="0"/>
              <a:t>Appendix A - Station Number Range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038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125" y="308376"/>
            <a:ext cx="6791326" cy="518318"/>
          </a:xfrm>
        </p:spPr>
        <p:txBody>
          <a:bodyPr/>
          <a:lstStyle/>
          <a:p>
            <a:r>
              <a:rPr lang="en-US" dirty="0" smtClean="0"/>
              <a:t>Issues with </a:t>
            </a:r>
            <a:r>
              <a:rPr lang="en-US" dirty="0"/>
              <a:t>Submission on 03/31/2017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475" y="1365053"/>
            <a:ext cx="9864725" cy="45625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Using inappropriate format for substation name: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/>
              <a:t>Correct format:</a:t>
            </a:r>
            <a:endParaRPr lang="en-US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6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6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 Incorrect </a:t>
            </a:r>
            <a:r>
              <a:rPr lang="en-US" sz="1600" dirty="0"/>
              <a:t>format: 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ü"/>
            </a:pPr>
            <a:endParaRPr lang="en-US" sz="2000" dirty="0"/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6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/>
              <a:t>Will not cause issues for GIC input file creation. However, we want all </a:t>
            </a:r>
            <a:r>
              <a:rPr lang="en-US" sz="1600" dirty="0"/>
              <a:t>TSPs to </a:t>
            </a:r>
            <a:r>
              <a:rPr lang="en-US" sz="1600" dirty="0" smtClean="0"/>
              <a:t>use the same format.</a:t>
            </a:r>
            <a:endParaRPr lang="en-US" sz="16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484" y="1879032"/>
            <a:ext cx="1865982" cy="12943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3484" y="3552825"/>
            <a:ext cx="1865982" cy="129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985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932391"/>
            <a:ext cx="3638549" cy="495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0351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572</Words>
  <Application>Microsoft Office PowerPoint</Application>
  <PresentationFormat>Widescreen</PresentationFormat>
  <Paragraphs>165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1_Office Theme</vt:lpstr>
      <vt:lpstr>1_Custom Design</vt:lpstr>
      <vt:lpstr>PowerPoint Presentation</vt:lpstr>
      <vt:lpstr>Background – GIC Data Submission to ERCOT</vt:lpstr>
      <vt:lpstr>PowerPoint Presentation</vt:lpstr>
      <vt:lpstr>Summary of Submission on 03/31/2017</vt:lpstr>
      <vt:lpstr>Issues with Submission on 03/31/2017</vt:lpstr>
      <vt:lpstr>Issues with Submission on 03/31/2017</vt:lpstr>
      <vt:lpstr>Issues with Submission on 03/31/2017</vt:lpstr>
      <vt:lpstr>Issues with Submission on 03/31/2017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Yu, Qiuli</dc:creator>
  <cp:lastModifiedBy>Yu, Qiuli</cp:lastModifiedBy>
  <cp:revision>26</cp:revision>
  <dcterms:created xsi:type="dcterms:W3CDTF">2017-06-06T14:46:50Z</dcterms:created>
  <dcterms:modified xsi:type="dcterms:W3CDTF">2017-06-08T12:59:59Z</dcterms:modified>
</cp:coreProperties>
</file>