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76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7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94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>
        <p:scale>
          <a:sx n="118" d="100"/>
          <a:sy n="118" d="100"/>
        </p:scale>
        <p:origin x="-1434" y="-17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02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</a:t>
            </a:r>
            <a:r>
              <a:rPr lang="en-US" baseline="0" dirty="0" smtClean="0"/>
              <a:t> occurred on 12/03/2016 at 23:30. </a:t>
            </a:r>
            <a:r>
              <a:rPr lang="en-US" baseline="0" smtClean="0"/>
              <a:t>Time Error was 30.06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6/8/2017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Lei Ye, Austin Energy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June </a:t>
              </a:r>
              <a:r>
                <a:rPr lang="en-US" dirty="0"/>
                <a:t>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2017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13" y="841258"/>
            <a:ext cx="8229600" cy="50913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30" y="828675"/>
            <a:ext cx="822296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Responsive Reserve Deployments Deployed(3x) and Recalled(2x)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RRS Deployed(3x)-Usually from Regulation Up Exhaustion</a:t>
            </a:r>
          </a:p>
          <a:p>
            <a:pPr marL="0" indent="0">
              <a:buNone/>
            </a:pPr>
            <a:r>
              <a:rPr lang="en-US" sz="2600" dirty="0" smtClean="0"/>
              <a:t>1)  Apr </a:t>
            </a:r>
            <a:r>
              <a:rPr lang="en-US" sz="2600" dirty="0"/>
              <a:t>26 2017 18:29:33 CST ERCOT Responsive Reserve Has Been Deployed Operational Information Active </a:t>
            </a:r>
            <a:r>
              <a:rPr lang="en-US" sz="2600" dirty="0" smtClean="0"/>
              <a:t>(No message of deployment recall cancelled)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2)  Apr </a:t>
            </a:r>
            <a:r>
              <a:rPr lang="en-US" sz="2600" dirty="0"/>
              <a:t>14 2017 08:57:30 CST ERCOT Responsive Reserve Has Been Deployed Operational Information Active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-Apr </a:t>
            </a:r>
            <a:r>
              <a:rPr lang="en-US" sz="2600" dirty="0"/>
              <a:t>14 2017 08:59:30 CST ERCOT Responsive Reserve Has Been Recalled Operational Information Cancelled </a:t>
            </a:r>
          </a:p>
          <a:p>
            <a:pPr marL="0" indent="0">
              <a:buNone/>
            </a:pPr>
            <a:r>
              <a:rPr lang="en-US" sz="2600" dirty="0" smtClean="0"/>
              <a:t>3)  Apr </a:t>
            </a:r>
            <a:r>
              <a:rPr lang="en-US" sz="2600" dirty="0"/>
              <a:t>10 2017 03:26:00 CST ERCOT Responsive Reserve Has Been </a:t>
            </a:r>
            <a:r>
              <a:rPr lang="en-US" sz="2600" dirty="0" smtClean="0"/>
              <a:t>Deployed </a:t>
            </a:r>
            <a:r>
              <a:rPr lang="en-US" sz="2600" dirty="0"/>
              <a:t>Operational Information </a:t>
            </a:r>
            <a:r>
              <a:rPr lang="en-US" sz="2600" dirty="0" smtClean="0"/>
              <a:t>Active</a:t>
            </a:r>
          </a:p>
          <a:p>
            <a:pPr marL="0" indent="0">
              <a:buNone/>
            </a:pPr>
            <a:r>
              <a:rPr lang="en-US" sz="2600" dirty="0" smtClean="0"/>
              <a:t>-Apr </a:t>
            </a:r>
            <a:r>
              <a:rPr lang="en-US" sz="2600" dirty="0"/>
              <a:t>10 2017 03:28:16 CST ERCOT Responsive Reserve Has Been Recalled Operational Information Cancelled </a:t>
            </a: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00" dirty="0" smtClean="0"/>
              <a:t>RRS Recalled(2x) </a:t>
            </a:r>
            <a:endParaRPr lang="en-US" sz="2900" dirty="0"/>
          </a:p>
          <a:p>
            <a:pPr marL="0" indent="0">
              <a:buNone/>
            </a:pPr>
            <a:r>
              <a:rPr lang="en-US" sz="2600" dirty="0" smtClean="0"/>
              <a:t>1)Apr </a:t>
            </a:r>
            <a:r>
              <a:rPr lang="en-US" sz="2600" dirty="0"/>
              <a:t>16 2017 08:49:20 CST ERCOT Responsive Reserve Has Been Recalled Operational Information Cancelled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2)Apr </a:t>
            </a:r>
            <a:r>
              <a:rPr lang="en-US" sz="2600" dirty="0"/>
              <a:t>13 2017 09:18:04 CST ERCOT Responsive Reserve Has Been Recalled Operational Information Cancelled</a:t>
            </a:r>
          </a:p>
          <a:p>
            <a:pPr marL="514350" indent="-514350">
              <a:buAutoNum type="arabicParenR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/>
              <a:t>0</a:t>
            </a:r>
            <a:r>
              <a:rPr lang="en-US" sz="1600" dirty="0" smtClean="0"/>
              <a:t> FME in the month of April</a:t>
            </a:r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</a:t>
            </a:r>
            <a:r>
              <a:rPr lang="en-US" sz="2000" dirty="0" smtClean="0"/>
              <a:t>Report</a:t>
            </a:r>
          </a:p>
          <a:p>
            <a:pPr lvl="1"/>
            <a:r>
              <a:rPr lang="en-US" sz="2000" dirty="0" smtClean="0"/>
              <a:t>April Responsive Reserve Deployments</a:t>
            </a:r>
            <a:endParaRPr lang="en-US" sz="2000" dirty="0"/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5/10/17</a:t>
            </a:r>
            <a:endParaRPr lang="en-US" sz="1800" kern="0" dirty="0" smtClean="0"/>
          </a:p>
          <a:p>
            <a:pPr lvl="1"/>
            <a:r>
              <a:rPr lang="en-US" sz="1800" kern="0" dirty="0"/>
              <a:t>GIC Model Workshop</a:t>
            </a:r>
          </a:p>
          <a:p>
            <a:pPr lvl="2"/>
            <a:r>
              <a:rPr lang="en-US" sz="1400" kern="0" dirty="0"/>
              <a:t>GIC System Model Procedure Manual Walkthrough</a:t>
            </a:r>
          </a:p>
          <a:p>
            <a:pPr lvl="2"/>
            <a:r>
              <a:rPr lang="en-US" sz="1400" kern="0" dirty="0"/>
              <a:t>Transformer Data Presentation</a:t>
            </a:r>
          </a:p>
          <a:p>
            <a:pPr lvl="2"/>
            <a:r>
              <a:rPr lang="en-US" sz="1400" kern="0" dirty="0"/>
              <a:t>Substation Grounding Resistance Presentation</a:t>
            </a:r>
          </a:p>
          <a:p>
            <a:pPr lvl="2"/>
            <a:r>
              <a:rPr lang="en-US" sz="1400" kern="0" dirty="0"/>
              <a:t>GIC System Model Supplemental Guidance</a:t>
            </a:r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 smtClean="0"/>
              <a:t>GREDP </a:t>
            </a:r>
            <a:r>
              <a:rPr lang="en-US" sz="1800" kern="0" dirty="0"/>
              <a:t>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NPRR 815 Discussion</a:t>
            </a:r>
          </a:p>
          <a:p>
            <a:pPr lvl="1"/>
            <a:r>
              <a:rPr lang="en-US" sz="1800" kern="0" dirty="0"/>
              <a:t>MOD-026-1 &amp; MOD-027-1 Discussion</a:t>
            </a:r>
          </a:p>
          <a:p>
            <a:pPr lvl="2"/>
            <a:r>
              <a:rPr lang="en-US" sz="1400" kern="0" dirty="0"/>
              <a:t>NOGRR Proposal/Review </a:t>
            </a:r>
            <a:r>
              <a:rPr lang="en-US" sz="1400" kern="0" dirty="0" smtClean="0"/>
              <a:t>Status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73" y="828675"/>
            <a:ext cx="7865707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1009.57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782"/>
            <a:ext cx="8229600" cy="50082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175.47%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719" y="828675"/>
            <a:ext cx="718298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438" y="828675"/>
            <a:ext cx="6541549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36147"/>
              </p:ext>
            </p:extLst>
          </p:nvPr>
        </p:nvGraphicFramePr>
        <p:xfrm>
          <a:off x="5169160" y="4062547"/>
          <a:ext cx="2509935" cy="1036320"/>
        </p:xfrm>
        <a:graphic>
          <a:graphicData uri="http://schemas.openxmlformats.org/drawingml/2006/table">
            <a:tbl>
              <a:tblPr firstRow="1" bandRow="1"/>
              <a:tblGrid>
                <a:gridCol w="836645"/>
                <a:gridCol w="836645"/>
                <a:gridCol w="836645"/>
              </a:tblGrid>
              <a:tr h="4765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Mean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Standard</a:t>
                      </a:r>
                      <a:r>
                        <a:rPr lang="en-US" sz="1000" baseline="0" dirty="0" smtClean="0"/>
                        <a:t> Deviation (from 60Hz)</a:t>
                      </a:r>
                      <a:endParaRPr lang="en-US" sz="1000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117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2016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59.99979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0.015179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117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2017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59.99996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0.015838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59816"/>
              </p:ext>
            </p:extLst>
          </p:nvPr>
        </p:nvGraphicFramePr>
        <p:xfrm>
          <a:off x="5169160" y="2332304"/>
          <a:ext cx="2090058" cy="883920"/>
        </p:xfrm>
        <a:graphic>
          <a:graphicData uri="http://schemas.openxmlformats.org/drawingml/2006/table">
            <a:tbl>
              <a:tblPr firstRow="1" bandRow="1"/>
              <a:tblGrid>
                <a:gridCol w="696686"/>
                <a:gridCol w="696686"/>
                <a:gridCol w="696686"/>
              </a:tblGrid>
              <a:tr h="3691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Low Side (&lt;60Hz)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High Side (&gt;60Hz)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8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2016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170.87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177.12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8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2017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167.99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175.06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c34af464-7aa1-4edd-9be4-83dffc1cb92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8346</TotalTime>
  <Words>345</Words>
  <Application>Microsoft Office PowerPoint</Application>
  <PresentationFormat>On-screen Show (4:3)</PresentationFormat>
  <Paragraphs>77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Responsive Reserve Deployments Deployed(3x) and Recalled(2x)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292</cp:revision>
  <cp:lastPrinted>2013-01-30T23:16:36Z</cp:lastPrinted>
  <dcterms:created xsi:type="dcterms:W3CDTF">2010-04-12T23:12:02Z</dcterms:created>
  <dcterms:modified xsi:type="dcterms:W3CDTF">2017-06-06T16:24:02Z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