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2" r:id="rId3"/>
  </p:sldMasterIdLst>
  <p:notesMasterIdLst>
    <p:notesMasterId r:id="rId9"/>
  </p:notesMasterIdLst>
  <p:sldIdLst>
    <p:sldId id="260" r:id="rId4"/>
    <p:sldId id="287" r:id="rId5"/>
    <p:sldId id="289" r:id="rId6"/>
    <p:sldId id="288" r:id="rId7"/>
    <p:sldId id="267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6550870-0929-47C1-B758-C4CF34D5BC96}">
          <p14:sldIdLst>
            <p14:sldId id="260"/>
            <p14:sldId id="287"/>
            <p14:sldId id="289"/>
            <p14:sldId id="288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C5C5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5" autoAdjust="0"/>
    <p:restoredTop sz="94683" autoAdjust="0"/>
  </p:normalViewPr>
  <p:slideViewPr>
    <p:cSldViewPr snapToGrid="0">
      <p:cViewPr varScale="1">
        <p:scale>
          <a:sx n="109" d="100"/>
          <a:sy n="109" d="100"/>
        </p:scale>
        <p:origin x="55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8DD6961-0999-4ABB-BD32-6EE73A3B7858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6119673-213A-432E-B269-E9C45BF3A2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145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951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38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623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91900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6561139"/>
            <a:ext cx="609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671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600201"/>
            <a:ext cx="113792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6561139"/>
            <a:ext cx="609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144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681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738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223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956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684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813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448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745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A2BC6-7A47-46DF-8552-B0EE37E8912A}" type="datetimeFigureOut">
              <a:rPr lang="en-US" smtClean="0"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139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219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792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926080" y="6477001"/>
            <a:ext cx="9144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600" y="6248400"/>
            <a:ext cx="1575824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5B6770"/>
                </a:solidFill>
              </a:rPr>
              <a:t>PUBLIC</a:t>
            </a:r>
            <a:endParaRPr lang="en-US" sz="1000" b="1" dirty="0">
              <a:solidFill>
                <a:srgbClr val="5B677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83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05400" y="1981201"/>
            <a:ext cx="5646034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 smtClean="0">
                <a:solidFill>
                  <a:srgbClr val="000000"/>
                </a:solidFill>
                <a:latin typeface="Arial Black"/>
              </a:rPr>
              <a:t>Communications and Settlement Working Group</a:t>
            </a:r>
          </a:p>
          <a:p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pPr defTabSz="457200"/>
            <a:r>
              <a:rPr lang="en-US" b="1" dirty="0">
                <a:solidFill>
                  <a:srgbClr val="000000"/>
                </a:solidFill>
              </a:rPr>
              <a:t>ERCOT Public</a:t>
            </a:r>
          </a:p>
          <a:p>
            <a:pPr defTabSz="457200"/>
            <a:r>
              <a:rPr lang="en-US" b="1" dirty="0" smtClean="0">
                <a:solidFill>
                  <a:srgbClr val="000000"/>
                </a:solidFill>
              </a:rPr>
              <a:t>May 2017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99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802523"/>
          </a:xfrm>
        </p:spPr>
        <p:txBody>
          <a:bodyPr/>
          <a:lstStyle/>
          <a:p>
            <a:r>
              <a:rPr lang="en-US" dirty="0" smtClean="0"/>
              <a:t>2 % Rule &amp; NPRR 819 </a:t>
            </a:r>
            <a:r>
              <a:rPr lang="en-US" dirty="0" smtClean="0"/>
              <a:t>May 2017 </a:t>
            </a:r>
            <a:r>
              <a:rPr lang="en-US" dirty="0" smtClean="0"/>
              <a:t>Meeting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889686"/>
            <a:ext cx="11379200" cy="5447740"/>
          </a:xfrm>
        </p:spPr>
        <p:txBody>
          <a:bodyPr/>
          <a:lstStyle/>
          <a:p>
            <a:r>
              <a:rPr lang="en-US" sz="2000" dirty="0" smtClean="0"/>
              <a:t>NPRR </a:t>
            </a:r>
            <a:r>
              <a:rPr lang="en-US" sz="2000" dirty="0" smtClean="0"/>
              <a:t>819</a:t>
            </a:r>
          </a:p>
          <a:p>
            <a:pPr lvl="1"/>
            <a:r>
              <a:rPr lang="en-US" sz="2000" dirty="0" smtClean="0"/>
              <a:t>Objectives</a:t>
            </a:r>
          </a:p>
          <a:p>
            <a:pPr lvl="2"/>
            <a:r>
              <a:rPr lang="en-US" sz="1800" dirty="0" smtClean="0"/>
              <a:t>Implement </a:t>
            </a:r>
            <a:r>
              <a:rPr lang="en-US" sz="1800" dirty="0"/>
              <a:t>a resettlement threshold that is fair to large and small MPs, replacing the existing 2% resettlement rule</a:t>
            </a:r>
          </a:p>
          <a:p>
            <a:pPr lvl="2"/>
            <a:r>
              <a:rPr lang="en-US" sz="1800" dirty="0" smtClean="0"/>
              <a:t>Base </a:t>
            </a:r>
            <a:r>
              <a:rPr lang="en-US" sz="1800" dirty="0"/>
              <a:t>the resettlement threshold on the DAM and RTM median settlement statement amounts</a:t>
            </a:r>
          </a:p>
          <a:p>
            <a:pPr lvl="2"/>
            <a:r>
              <a:rPr lang="en-US" sz="1800" dirty="0" smtClean="0"/>
              <a:t>Address </a:t>
            </a:r>
            <a:r>
              <a:rPr lang="en-US" sz="1800" dirty="0"/>
              <a:t>the issue of small errors that cumulatively create an impact which exceeds a threshold that is fair to large and small MPs</a:t>
            </a:r>
          </a:p>
          <a:p>
            <a:pPr lvl="2"/>
            <a:r>
              <a:rPr lang="en-US" sz="1800" dirty="0" smtClean="0"/>
              <a:t>Propose </a:t>
            </a:r>
            <a:r>
              <a:rPr lang="en-US" sz="1800" dirty="0"/>
              <a:t>actual daily resettlements, as opposed to alternative settlement resolution, to provide for automation and systematic historical reference</a:t>
            </a:r>
          </a:p>
          <a:p>
            <a:pPr lvl="2"/>
            <a:r>
              <a:rPr lang="en-US" sz="1800" dirty="0" smtClean="0"/>
              <a:t>For </a:t>
            </a:r>
            <a:r>
              <a:rPr lang="en-US" sz="1800" dirty="0"/>
              <a:t>an error other than a pricing error that has a cumulative impact, designate a cutoff for the number of days the market will go back and resettle</a:t>
            </a:r>
          </a:p>
          <a:p>
            <a:pPr lvl="2"/>
            <a:r>
              <a:rPr lang="en-US" sz="1800" dirty="0" smtClean="0"/>
              <a:t>Set </a:t>
            </a:r>
            <a:r>
              <a:rPr lang="en-US" sz="1800" dirty="0"/>
              <a:t>the cutoff for DAM resettlements due to the cumulative impact of an error other than a pricing error prior to the RTM True-up Resettlement, so its results are included in the resettlement of the RTM </a:t>
            </a:r>
          </a:p>
          <a:p>
            <a:pPr lvl="2"/>
            <a:r>
              <a:rPr lang="en-US" sz="1800" dirty="0" smtClean="0"/>
              <a:t>Add </a:t>
            </a:r>
            <a:r>
              <a:rPr lang="en-US" sz="1800" dirty="0"/>
              <a:t>the number of resettlements due to errors other than pricing errors to the Settlement Stability Report for visibility into and review of the impact of NPRR819</a:t>
            </a:r>
          </a:p>
          <a:p>
            <a:pPr lvl="1"/>
            <a:endParaRPr lang="en-US" sz="2000" dirty="0"/>
          </a:p>
          <a:p>
            <a:pPr lvl="2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472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248581"/>
            <a:ext cx="11277600" cy="551520"/>
          </a:xfrm>
        </p:spPr>
        <p:txBody>
          <a:bodyPr/>
          <a:lstStyle/>
          <a:p>
            <a:r>
              <a:rPr lang="en-US" dirty="0" smtClean="0"/>
              <a:t> 2 </a:t>
            </a:r>
            <a:r>
              <a:rPr lang="en-US" dirty="0"/>
              <a:t>% Rule &amp; NPRR 819 May 2017 Meeting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889686"/>
            <a:ext cx="11379200" cy="5030347"/>
          </a:xfrm>
        </p:spPr>
        <p:txBody>
          <a:bodyPr/>
          <a:lstStyle/>
          <a:p>
            <a:r>
              <a:rPr lang="en-US" sz="2000" dirty="0"/>
              <a:t>NPRR 819</a:t>
            </a:r>
          </a:p>
          <a:p>
            <a:pPr lvl="1"/>
            <a:r>
              <a:rPr lang="en-US" sz="2000" dirty="0" smtClean="0"/>
              <a:t>Results</a:t>
            </a:r>
          </a:p>
          <a:p>
            <a:pPr lvl="2"/>
            <a:r>
              <a:rPr lang="en-US" sz="1600" dirty="0" smtClean="0"/>
              <a:t>Worked through the language as a group to achieve the objectives we created</a:t>
            </a:r>
          </a:p>
          <a:p>
            <a:pPr lvl="2"/>
            <a:r>
              <a:rPr lang="en-US" sz="1600" dirty="0" smtClean="0"/>
              <a:t>ERCOT posted comments to NPRR 819</a:t>
            </a:r>
          </a:p>
          <a:p>
            <a:pPr lvl="3"/>
            <a:r>
              <a:rPr lang="en-US" sz="1600" dirty="0" smtClean="0"/>
              <a:t>Thresholds are still a percentage, but based on each Market Participant</a:t>
            </a:r>
          </a:p>
          <a:p>
            <a:pPr lvl="3"/>
            <a:r>
              <a:rPr lang="en-US" sz="1600" dirty="0" smtClean="0"/>
              <a:t>Set a floor on the dollar amount that will trigger a resettlement</a:t>
            </a:r>
          </a:p>
          <a:p>
            <a:pPr lvl="3"/>
            <a:r>
              <a:rPr lang="en-US" sz="1600" dirty="0" smtClean="0"/>
              <a:t>Cumulative effects are evaluated at a lower percentage, but higher floor</a:t>
            </a:r>
          </a:p>
          <a:p>
            <a:pPr lvl="3"/>
            <a:r>
              <a:rPr lang="en-US" sz="1600" dirty="0" smtClean="0"/>
              <a:t>Resettlements based on these threshold will be monitored as part of “Settlement Stability” </a:t>
            </a:r>
          </a:p>
          <a:p>
            <a:pPr lvl="1"/>
            <a:endParaRPr lang="en-US" sz="2000" dirty="0"/>
          </a:p>
          <a:p>
            <a:pPr marL="914400" lvl="2" indent="0">
              <a:buNone/>
            </a:pPr>
            <a:endParaRPr lang="en-US" sz="1800" dirty="0" smtClean="0"/>
          </a:p>
          <a:p>
            <a:pPr marL="914400" lvl="2" indent="0">
              <a:buNone/>
            </a:pPr>
            <a:endParaRPr lang="en-US" sz="1800" dirty="0"/>
          </a:p>
          <a:p>
            <a:pPr lvl="2"/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83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CSWG Meeting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069128"/>
              </p:ext>
            </p:extLst>
          </p:nvPr>
        </p:nvGraphicFramePr>
        <p:xfrm>
          <a:off x="760492" y="1003624"/>
          <a:ext cx="10484870" cy="4271761"/>
        </p:xfrm>
        <a:graphic>
          <a:graphicData uri="http://schemas.openxmlformats.org/drawingml/2006/table">
            <a:tbl>
              <a:tblPr/>
              <a:tblGrid>
                <a:gridCol w="10484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31515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B050"/>
                          </a:solidFill>
                          <a:latin typeface="Calibri" panose="020F0502020204030204" pitchFamily="34" charset="0"/>
                        </a:rPr>
                        <a:t>June</a:t>
                      </a:r>
                      <a:r>
                        <a:rPr lang="en-US" sz="4000" b="1" baseline="0" dirty="0" smtClean="0">
                          <a:solidFill>
                            <a:srgbClr val="00B050"/>
                          </a:solidFill>
                          <a:latin typeface="Calibri" panose="020F0502020204030204" pitchFamily="34" charset="0"/>
                        </a:rPr>
                        <a:t> 26</a:t>
                      </a:r>
                      <a:r>
                        <a:rPr lang="en-US" sz="4000" b="1" dirty="0" smtClean="0">
                          <a:solidFill>
                            <a:srgbClr val="00B050"/>
                          </a:solidFill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4000" b="1" dirty="0" smtClean="0">
                          <a:solidFill>
                            <a:srgbClr val="00B050"/>
                          </a:solidFill>
                          <a:latin typeface="Calibri" panose="020F0502020204030204" pitchFamily="34" charset="0"/>
                        </a:rPr>
                        <a:t>2017</a:t>
                      </a:r>
                      <a:r>
                        <a:rPr lang="en-US" sz="4000" b="1" baseline="0" dirty="0" smtClean="0">
                          <a:solidFill>
                            <a:srgbClr val="00B050"/>
                          </a:solidFill>
                          <a:latin typeface="Calibri" panose="020F0502020204030204" pitchFamily="34" charset="0"/>
                        </a:rPr>
                        <a:t> at </a:t>
                      </a:r>
                      <a:r>
                        <a:rPr lang="en-US" sz="4000" b="1" dirty="0" smtClean="0">
                          <a:solidFill>
                            <a:srgbClr val="00B050"/>
                          </a:solidFill>
                          <a:latin typeface="Calibri" panose="020F0502020204030204" pitchFamily="34" charset="0"/>
                        </a:rPr>
                        <a:t>1:00 </a:t>
                      </a:r>
                      <a:r>
                        <a:rPr lang="en-US" sz="4000" b="1" dirty="0">
                          <a:solidFill>
                            <a:srgbClr val="00B050"/>
                          </a:solidFill>
                          <a:latin typeface="Calibri" panose="020F0502020204030204" pitchFamily="34" charset="0"/>
                        </a:rPr>
                        <a:t>PM</a:t>
                      </a:r>
                      <a:r>
                        <a:rPr lang="en-US" sz="4000" dirty="0">
                          <a:solidFill>
                            <a:srgbClr val="00B050"/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4000" dirty="0" smtClean="0">
                          <a:solidFill>
                            <a:srgbClr val="00B050"/>
                          </a:solidFill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2800" dirty="0" smtClean="0"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2800" dirty="0" smtClean="0">
                          <a:latin typeface="Calibri" panose="020F0502020204030204" pitchFamily="34" charset="0"/>
                        </a:rPr>
                        <a:t>WebEx Only</a:t>
                      </a:r>
                    </a:p>
                    <a:p>
                      <a:pPr algn="ctr"/>
                      <a:endParaRPr lang="en-US" sz="2800" dirty="0" smtClean="0"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2800" dirty="0" smtClean="0">
                          <a:latin typeface="Calibri" panose="020F0502020204030204" pitchFamily="34" charset="0"/>
                        </a:rPr>
                        <a:t>See meeting page for details:</a:t>
                      </a:r>
                    </a:p>
                    <a:p>
                      <a:pPr algn="ctr"/>
                      <a:endParaRPr lang="en-US" sz="2400" dirty="0" smtClean="0">
                        <a:latin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2400" dirty="0" smtClean="0">
                          <a:latin typeface="Bookman Old Style" panose="02050604050505020204" pitchFamily="18" charset="0"/>
                        </a:rPr>
                        <a:t>http://www.ercot.com/calendar/2017/6/26/117518-CSWG</a:t>
                      </a:r>
                      <a:endParaRPr lang="en-US" sz="24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2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482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question emoj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9801" y="1209922"/>
            <a:ext cx="4425478" cy="432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018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6939</TotalTime>
  <Words>297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Bookman Old Style</vt:lpstr>
      <vt:lpstr>Calibri</vt:lpstr>
      <vt:lpstr>Calibri Light</vt:lpstr>
      <vt:lpstr>Office Theme</vt:lpstr>
      <vt:lpstr>1_Custom Design</vt:lpstr>
      <vt:lpstr>1_Office Theme</vt:lpstr>
      <vt:lpstr>PowerPoint Presentation</vt:lpstr>
      <vt:lpstr>2 % Rule &amp; NPRR 819 May 2017 Meeting </vt:lpstr>
      <vt:lpstr> 2 % Rule &amp; NPRR 819 May 2017 Meeting </vt:lpstr>
      <vt:lpstr>Next CSWG Meeting</vt:lpstr>
      <vt:lpstr>PowerPoint Presentation</vt:lpstr>
    </vt:vector>
  </TitlesOfParts>
  <Company>Lower Colorado River Authority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Boisseau</dc:creator>
  <cp:lastModifiedBy>Moschos, John</cp:lastModifiedBy>
  <cp:revision>179</cp:revision>
  <cp:lastPrinted>2016-07-25T13:59:58Z</cp:lastPrinted>
  <dcterms:created xsi:type="dcterms:W3CDTF">2016-07-13T16:53:36Z</dcterms:created>
  <dcterms:modified xsi:type="dcterms:W3CDTF">2017-06-06T13:34:17Z</dcterms:modified>
</cp:coreProperties>
</file>