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74" r:id="rId6"/>
    <p:sldId id="276" r:id="rId7"/>
    <p:sldId id="278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7" autoAdjust="0"/>
    <p:restoredTop sz="94660"/>
  </p:normalViewPr>
  <p:slideViewPr>
    <p:cSldViewPr showGuides="1">
      <p:cViewPr varScale="1">
        <p:scale>
          <a:sx n="83" d="100"/>
          <a:sy n="83" d="100"/>
        </p:scale>
        <p:origin x="492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170517%20CRR%20Auction%20Revenue%20Data%20Request\Summary%20Graph%20for%20WMS%20Slid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CRR Auction Revenue vs. DAM Payments for CRRs Sinking at a PUN Resource Node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311997290661249"/>
          <c:y val="0.21927281148679945"/>
          <c:w val="0.80716676544464205"/>
          <c:h val="0.68357701610828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Auction Revenue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2"/>
              </a:solidFill>
            </a:ln>
            <a:effectLst/>
          </c:spPr>
          <c:invertIfNegative val="0"/>
          <c:cat>
            <c:strRef>
              <c:f>Sheet1!$A$7:$A$9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Total</c:v>
                </c:pt>
              </c:strCache>
            </c:strRef>
          </c:cat>
          <c:val>
            <c:numRef>
              <c:f>Sheet1!$B$7:$B$9</c:f>
              <c:numCache>
                <c:formatCode>_("$"* #,##0.00_);_("$"* \(#,##0.00\);_("$"* "-"??_);_(@_)</c:formatCode>
                <c:ptCount val="3"/>
                <c:pt idx="0">
                  <c:v>2.1553898899999995</c:v>
                </c:pt>
                <c:pt idx="1">
                  <c:v>2.5678001199999994</c:v>
                </c:pt>
                <c:pt idx="2">
                  <c:v>4.7231900099999988</c:v>
                </c:pt>
              </c:numCache>
            </c:numRef>
          </c:val>
        </c:ser>
        <c:ser>
          <c:idx val="1"/>
          <c:order val="1"/>
          <c:tx>
            <c:strRef>
              <c:f>Sheet1!$C$6</c:f>
              <c:strCache>
                <c:ptCount val="1"/>
                <c:pt idx="0">
                  <c:v>DAM Payments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accent2"/>
              </a:solidFill>
            </a:ln>
            <a:effectLst/>
          </c:spPr>
          <c:invertIfNegative val="0"/>
          <c:cat>
            <c:strRef>
              <c:f>Sheet1!$A$7:$A$9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Total</c:v>
                </c:pt>
              </c:strCache>
            </c:strRef>
          </c:cat>
          <c:val>
            <c:numRef>
              <c:f>Sheet1!$C$7:$C$9</c:f>
              <c:numCache>
                <c:formatCode>_("$"* #,##0.00_);_("$"* \(#,##0.00\);_("$"* "-"??_);_(@_)</c:formatCode>
                <c:ptCount val="3"/>
                <c:pt idx="0">
                  <c:v>1.58890971</c:v>
                </c:pt>
                <c:pt idx="1">
                  <c:v>3.0717937400000004</c:v>
                </c:pt>
                <c:pt idx="2">
                  <c:v>4.6607034499999997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7777744"/>
        <c:axId val="277777352"/>
      </c:barChart>
      <c:catAx>
        <c:axId val="277777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777352"/>
        <c:crosses val="autoZero"/>
        <c:auto val="1"/>
        <c:lblAlgn val="ctr"/>
        <c:lblOffset val="100"/>
        <c:noMultiLvlLbl val="0"/>
      </c:catAx>
      <c:valAx>
        <c:axId val="277777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$ in Millions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&quot;$&quot;* #,##0.0_);_(&quot;$&quot;* \(#,##0.0\);_(&quot;$&quot;* &quot;-&quot;?_);_(@_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7777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305703722518557"/>
          <c:y val="0.22975091348875509"/>
          <c:w val="0.27997897440239328"/>
          <c:h val="0.17547784468117955"/>
        </c:manualLayout>
      </c:layout>
      <c:overlay val="0"/>
      <c:spPr>
        <a:solidFill>
          <a:schemeClr val="bg1"/>
        </a:solidFill>
        <a:ln>
          <a:solidFill>
            <a:schemeClr val="tx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14800" y="2286000"/>
            <a:ext cx="4724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Auction Revenue vs. Payment for CRRs Sinking at a PUN Resource Node</a:t>
            </a:r>
          </a:p>
          <a:p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tx2"/>
                </a:solidFill>
              </a:rPr>
              <a:t>WMS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June 2017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49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671221"/>
          </a:xfrm>
        </p:spPr>
        <p:txBody>
          <a:bodyPr/>
          <a:lstStyle/>
          <a:p>
            <a:r>
              <a:rPr lang="en-US" sz="2400" dirty="0" smtClean="0"/>
              <a:t>This data is being provided pursuant to a request made during the May 2017 WMS meeting and is intended to facilitate </a:t>
            </a:r>
            <a:r>
              <a:rPr lang="en-US" sz="2400" dirty="0"/>
              <a:t>discussion on NPRR 832, Disallow PTP Obligation Bids and DAM Energy Bids that Sink at Private Use Network Settlement Points Without a Load Distribution </a:t>
            </a:r>
            <a:r>
              <a:rPr lang="en-US" sz="2400" dirty="0" smtClean="0"/>
              <a:t>Factor</a:t>
            </a:r>
          </a:p>
          <a:p>
            <a:endParaRPr lang="en-US" sz="2400" dirty="0" smtClean="0"/>
          </a:p>
          <a:p>
            <a:r>
              <a:rPr lang="en-US" sz="2400" dirty="0" smtClean="0"/>
              <a:t>The data is looking at CRR Auction revenue versus the DAM payment to CRR owners for all CRRs that had a sink which was a PUN Resource Node</a:t>
            </a:r>
          </a:p>
          <a:p>
            <a:endParaRPr lang="en-US" sz="2400" dirty="0" smtClean="0"/>
          </a:p>
          <a:p>
            <a:r>
              <a:rPr lang="en-US" sz="2400" dirty="0" smtClean="0"/>
              <a:t>There are a total of 66 PUN Resource Nodes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59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Aggregated CRR Cost vs. Payments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06179"/>
            <a:ext cx="8534400" cy="1318421"/>
          </a:xfrm>
        </p:spPr>
        <p:txBody>
          <a:bodyPr/>
          <a:lstStyle/>
          <a:p>
            <a:r>
              <a:rPr lang="en-US" sz="1800" dirty="0"/>
              <a:t>A</a:t>
            </a:r>
            <a:r>
              <a:rPr lang="en-US" sz="1800" dirty="0" smtClean="0"/>
              <a:t>nnual values are provided due to the fact that some CRRs, and the associated auction revenue, span multiple months</a:t>
            </a:r>
          </a:p>
          <a:p>
            <a:r>
              <a:rPr lang="en-US" sz="1800" dirty="0"/>
              <a:t>P</a:t>
            </a:r>
            <a:r>
              <a:rPr lang="en-US" sz="1800" dirty="0" smtClean="0"/>
              <a:t>ayments to CRR </a:t>
            </a:r>
            <a:r>
              <a:rPr lang="en-US" sz="1800" smtClean="0"/>
              <a:t>owners </a:t>
            </a:r>
            <a:r>
              <a:rPr lang="en-US" sz="1800" smtClean="0"/>
              <a:t>consider </a:t>
            </a:r>
            <a:r>
              <a:rPr lang="en-US" sz="1800" dirty="0" smtClean="0"/>
              <a:t>the CRR deration process but not shortfall charges, as those are not specific to an individual CRR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1595977"/>
              </p:ext>
            </p:extLst>
          </p:nvPr>
        </p:nvGraphicFramePr>
        <p:xfrm>
          <a:off x="914400" y="838199"/>
          <a:ext cx="7086600" cy="4167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991419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dcmitype/"/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</TotalTime>
  <Words>171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Introduction  </vt:lpstr>
      <vt:lpstr>Aggregated CRR Cost vs. Payments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ERCOT</cp:lastModifiedBy>
  <cp:revision>67</cp:revision>
  <cp:lastPrinted>2017-06-01T20:37:27Z</cp:lastPrinted>
  <dcterms:created xsi:type="dcterms:W3CDTF">2016-01-21T15:20:31Z</dcterms:created>
  <dcterms:modified xsi:type="dcterms:W3CDTF">2017-06-02T15:26:45Z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