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9"/>
  </p:notesMasterIdLst>
  <p:handoutMasterIdLst>
    <p:handoutMasterId r:id="rId20"/>
  </p:handoutMasterIdLst>
  <p:sldIdLst>
    <p:sldId id="260" r:id="rId6"/>
    <p:sldId id="268" r:id="rId7"/>
    <p:sldId id="295" r:id="rId8"/>
    <p:sldId id="285" r:id="rId9"/>
    <p:sldId id="294" r:id="rId10"/>
    <p:sldId id="293" r:id="rId11"/>
    <p:sldId id="287" r:id="rId12"/>
    <p:sldId id="292" r:id="rId13"/>
    <p:sldId id="288" r:id="rId14"/>
    <p:sldId id="289" r:id="rId15"/>
    <p:sldId id="290" r:id="rId16"/>
    <p:sldId id="291" r:id="rId17"/>
    <p:sldId id="297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7" d="100"/>
          <a:sy n="107" d="100"/>
        </p:scale>
        <p:origin x="114" y="3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83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ED881FE-2149-448C-B4D6-E878ACBC9506}" type="slidenum">
              <a:rPr lang="en-US" altLang="en-US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altLang="en-US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62938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7178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9068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83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ED881FE-2149-448C-B4D6-E878ACBC9506}" type="slidenum">
              <a:rPr lang="en-US" altLang="en-US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 altLang="en-US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16955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83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ED881FE-2149-448C-B4D6-E878ACBC9506}" type="slidenum">
              <a:rPr lang="en-US" altLang="en-US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altLang="en-US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03558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83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ED881FE-2149-448C-B4D6-E878ACBC9506}" type="slidenum">
              <a:rPr lang="en-US" altLang="en-US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altLang="en-US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55246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83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ED881FE-2149-448C-B4D6-E878ACBC9506}" type="slidenum">
              <a:rPr lang="en-US" altLang="en-US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altLang="en-US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23492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83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ED881FE-2149-448C-B4D6-E878ACBC9506}" type="slidenum">
              <a:rPr lang="en-US" altLang="en-US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altLang="en-US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07042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5868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5640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7772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9396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2057400"/>
            <a:ext cx="5646034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2000" b="1" i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Real-Time </a:t>
            </a:r>
            <a:r>
              <a:rPr lang="en-US" sz="2000" b="1" i="1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Co-optimization </a:t>
            </a:r>
            <a:r>
              <a:rPr lang="en-US" sz="2000" b="1" i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of Energy &amp; Ancillary Services</a:t>
            </a:r>
          </a:p>
          <a:p>
            <a:pPr>
              <a:defRPr/>
            </a:pPr>
            <a:endParaRPr lang="en-US" sz="2000" b="1" i="1" dirty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>
              <a:defRPr/>
            </a:pPr>
            <a:r>
              <a:rPr lang="en-US" sz="2000" b="1" i="1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SAWG </a:t>
            </a:r>
            <a:endParaRPr lang="en-US" sz="2000" b="1" i="1" dirty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ERCOT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June 9</a:t>
            </a:r>
            <a:r>
              <a:rPr lang="en-US" baseline="30000" dirty="0" smtClean="0">
                <a:solidFill>
                  <a:schemeClr val="tx2"/>
                </a:solidFill>
              </a:rPr>
              <a:t>th</a:t>
            </a:r>
            <a:r>
              <a:rPr lang="en-US" dirty="0" smtClean="0">
                <a:solidFill>
                  <a:schemeClr val="tx2"/>
                </a:solidFill>
              </a:rPr>
              <a:t>, 2017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/>
              <a:t>August 3, 2011 – AS Prices</a:t>
            </a:r>
            <a:br>
              <a:rPr lang="en-US" dirty="0" smtClean="0"/>
            </a:br>
            <a:endParaRPr lang="en-US" b="1" dirty="0">
              <a:solidFill>
                <a:schemeClr val="accent1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914400"/>
            <a:ext cx="8174776" cy="5418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7061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/>
              <a:t>August 4, 2011 – DAM AS Prices</a:t>
            </a:r>
            <a:br>
              <a:rPr lang="en-US" dirty="0" smtClean="0"/>
            </a:br>
            <a:endParaRPr lang="en-US" b="1" dirty="0">
              <a:solidFill>
                <a:schemeClr val="accent1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4612" y="753569"/>
            <a:ext cx="8174776" cy="5418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8165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/>
              <a:t>August 5, 2011 – DAM AS Prices</a:t>
            </a:r>
            <a:br>
              <a:rPr lang="en-US" dirty="0" smtClean="0"/>
            </a:br>
            <a:endParaRPr lang="en-US" b="1" dirty="0">
              <a:solidFill>
                <a:schemeClr val="accent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4612" y="753569"/>
            <a:ext cx="8174776" cy="5418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3223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413" y="228600"/>
            <a:ext cx="8459787" cy="4619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RT </a:t>
            </a:r>
            <a:r>
              <a:rPr lang="en-US" dirty="0" smtClean="0"/>
              <a:t>Co-Optimization: How does SASM process fit in?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01825" y="1524000"/>
            <a:ext cx="8095456" cy="4801314"/>
          </a:xfrm>
          <a:prstGeom prst="rect">
            <a:avLst/>
          </a:prstGeom>
          <a:noFill/>
        </p:spPr>
        <p:txBody>
          <a:bodyPr wrap="square" rtlCol="0">
            <a:normAutofit fontScale="85000"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With RT co-optimization, Ancillary Services procurements are reassigned every 5 minutes (nominally).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Thus, if for whatever reason a QSE’s Day-Ahead AS responsibility cannot be provided, and, there is sufficient capacity available, then RT co-optimization will economically procure the required AS in a seamless fashion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Current thinking is that the SASM process will NOT be needed under RT-co-optimization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The </a:t>
            </a:r>
            <a:r>
              <a:rPr lang="en-US" sz="2000" dirty="0"/>
              <a:t>RUC process that ensures sufficient capacity to meet load forecast and Ancillary Service requirements </a:t>
            </a:r>
            <a:r>
              <a:rPr lang="en-US" sz="2000" dirty="0" smtClean="0"/>
              <a:t>will be used to meet the scenario where a QSE reports to ERCOT that it cannot meet its Day-Ahead AS responsibility for future hours</a:t>
            </a: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RUC engine (DRUC,HRUC,WRUC) will be modified to include co-optimization.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RUC process will commit sufficient capacity to meet load forecast and AS for the RUC study horizon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Not protect HASL – allows for improved congestion management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Discussion needed on which Resources can provide AS in the RUC study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699181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413" y="228600"/>
            <a:ext cx="8459787" cy="4619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RT Energy + Ancillary Service Co-Optimization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79413" y="1066800"/>
            <a:ext cx="8095456" cy="4801314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In order to implement Real-Time Energy and Ancillary Service Co-Optimization, there was consensus at May 8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SAWG meeting on the need to co-ordinate the values of: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b="1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System Wide Offer Cap (SWOC)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Value of Lost Load (VOLL)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Maximum Value on the Power Balance Penalty Curve (PBPC)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Maximum Value on the Ancillary Service Demand Curve (ASDC)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648975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413" y="223838"/>
            <a:ext cx="8459787" cy="4619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400" dirty="0"/>
              <a:t>Examples of Values of VOLL, SWOC PBPC, and ASDC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1045416"/>
              </p:ext>
            </p:extLst>
          </p:nvPr>
        </p:nvGraphicFramePr>
        <p:xfrm>
          <a:off x="379412" y="914400"/>
          <a:ext cx="8459788" cy="52578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4947"/>
                <a:gridCol w="2114947"/>
                <a:gridCol w="2114947"/>
                <a:gridCol w="2114947"/>
              </a:tblGrid>
              <a:tr h="410054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Example</a:t>
                      </a:r>
                      <a:r>
                        <a:rPr lang="en-US" sz="1400" baseline="0" dirty="0" smtClean="0"/>
                        <a:t> 1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Example 2 (Preferred)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Example 3</a:t>
                      </a:r>
                      <a:endParaRPr lang="en-US" sz="1400" dirty="0"/>
                    </a:p>
                  </a:txBody>
                  <a:tcPr anchor="ctr"/>
                </a:tc>
              </a:tr>
              <a:tr h="33259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VOLL ($/MWh)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18,000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9,000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9,000</a:t>
                      </a:r>
                      <a:endParaRPr lang="en-US" sz="1200" dirty="0"/>
                    </a:p>
                  </a:txBody>
                  <a:tcPr anchor="ctr"/>
                </a:tc>
              </a:tr>
              <a:tr h="33259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SWOC ($/MWh)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9,000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2,000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4,500</a:t>
                      </a:r>
                      <a:endParaRPr lang="en-US" sz="1200" dirty="0"/>
                    </a:p>
                  </a:txBody>
                  <a:tcPr anchor="ctr"/>
                </a:tc>
              </a:tr>
              <a:tr h="410054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Max PBPC ($/MWh)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18,001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9,001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9,001</a:t>
                      </a:r>
                      <a:endParaRPr lang="en-US" sz="1200" dirty="0"/>
                    </a:p>
                  </a:txBody>
                  <a:tcPr anchor="ctr"/>
                </a:tc>
              </a:tr>
              <a:tr h="410054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Max ASDC ($/MW/h)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9,000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7,000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4,500</a:t>
                      </a:r>
                      <a:endParaRPr lang="en-US" sz="1200" dirty="0"/>
                    </a:p>
                  </a:txBody>
                  <a:tcPr anchor="ctr"/>
                </a:tc>
              </a:tr>
              <a:tr h="336244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Comments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200" dirty="0" smtClean="0"/>
                        <a:t>Valid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US" sz="12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aseline="0" dirty="0" smtClean="0"/>
                        <a:t>Observations of maximum submitted EOCs are $2,000 /MWh.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2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aseline="0" dirty="0" smtClean="0"/>
                        <a:t>Under these conditions, Energy prices at 18,000 will occur on rare occasions when PBPC is used</a:t>
                      </a:r>
                      <a:endParaRPr lang="en-US" sz="1200" dirty="0" smtClean="0"/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US" sz="1200" dirty="0" smtClean="0"/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200" dirty="0" smtClean="0"/>
                        <a:t>More likely to achieve maximum shortage </a:t>
                      </a:r>
                      <a:r>
                        <a:rPr lang="en-US" sz="1200" baseline="0" dirty="0" smtClean="0"/>
                        <a:t>prices for energy in the range 9,000 to 11,000 rather than 18,000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200" dirty="0" smtClean="0"/>
                        <a:t>Valid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US" sz="1200" dirty="0" smtClean="0"/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200" dirty="0" smtClean="0"/>
                        <a:t>More likely than other examples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to achieve energy prices close to VOLL.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US" sz="1200" dirty="0" smtClean="0"/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200" dirty="0" smtClean="0"/>
                        <a:t>SWOC of 2,000 $/MWh is within the range of observed submitted maximum offers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200" dirty="0" smtClean="0"/>
                        <a:t>Valid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US" sz="12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aseline="0" dirty="0" smtClean="0"/>
                        <a:t>Observations of maximum submitted EOCs are $2,000 /MWh.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2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aseline="0" dirty="0" smtClean="0"/>
                        <a:t>Under these conditions, Energy prices at VOLL will occur on rare occasions when PBPC is used</a:t>
                      </a:r>
                      <a:endParaRPr lang="en-US" sz="1200" dirty="0" smtClean="0"/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US" sz="1200" dirty="0" smtClean="0"/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200" dirty="0" smtClean="0"/>
                        <a:t>More likely to achieve maximum shortage </a:t>
                      </a:r>
                      <a:r>
                        <a:rPr lang="en-US" sz="1200" baseline="0" dirty="0" smtClean="0"/>
                        <a:t>prices for energy in the range 4,500 to 6,500 rather than 9,000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4840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413" y="179388"/>
            <a:ext cx="8459787" cy="4619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400" dirty="0"/>
              <a:t>Duration Curve of Submitted EOCs</a:t>
            </a:r>
            <a:br>
              <a:rPr lang="en-US" sz="2400" dirty="0"/>
            </a:br>
            <a:r>
              <a:rPr lang="en-US" sz="2400" dirty="0"/>
              <a:t>(June 2015-April 2017)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4886" y="990600"/>
            <a:ext cx="7228839" cy="525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0488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413" y="300038"/>
            <a:ext cx="8459787" cy="4619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400" dirty="0"/>
              <a:t>Submitted EOCs by Average MW (June 2015-April 2017)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9592814"/>
              </p:ext>
            </p:extLst>
          </p:nvPr>
        </p:nvGraphicFramePr>
        <p:xfrm>
          <a:off x="494506" y="2514600"/>
          <a:ext cx="8229599" cy="35718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4440"/>
                <a:gridCol w="1116874"/>
                <a:gridCol w="1175657"/>
                <a:gridCol w="1175657"/>
                <a:gridCol w="1175657"/>
                <a:gridCol w="1175657"/>
                <a:gridCol w="1175657"/>
              </a:tblGrid>
              <a:tr h="228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Resource Type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en-US" sz="1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250&lt;=Price&lt;250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250&lt;=</a:t>
                      </a:r>
                      <a:r>
                        <a:rPr lang="en-US" sz="1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Price&lt;2000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2000&lt;=</a:t>
                      </a:r>
                      <a:r>
                        <a:rPr lang="en-US" sz="1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Price&lt;4500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4500&lt;=</a:t>
                      </a:r>
                      <a:r>
                        <a:rPr lang="en-US" sz="1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Price&lt;7000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7000&lt;=</a:t>
                      </a:r>
                      <a:r>
                        <a:rPr lang="en-US" sz="1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Price&lt;9000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9000&lt;=</a:t>
                      </a:r>
                      <a:r>
                        <a:rPr lang="en-US" sz="1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Price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</a:tr>
              <a:tr h="2161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CCGT90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56,949.2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45.7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0.4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0.6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7.8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0.1 </a:t>
                      </a:r>
                    </a:p>
                  </a:txBody>
                  <a:tcPr marL="9525" marR="9525" marT="9525" marB="0" anchor="ctr"/>
                </a:tc>
              </a:tr>
              <a:tr h="2161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CCLE90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6,150.6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2.6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2.9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2.0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3.2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95.9 </a:t>
                      </a:r>
                    </a:p>
                  </a:txBody>
                  <a:tcPr marL="9525" marR="9525" marT="9525" marB="0" anchor="ctr"/>
                </a:tc>
              </a:tr>
              <a:tr h="2161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CLLIG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18,553.5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67.5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0.0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0.0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1.7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-   </a:t>
                      </a:r>
                    </a:p>
                  </a:txBody>
                  <a:tcPr marL="9525" marR="9525" marT="9525" marB="0" anchor="ctr"/>
                </a:tc>
              </a:tr>
              <a:tr h="2161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DSL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376.8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-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-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-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0.1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-   </a:t>
                      </a:r>
                    </a:p>
                  </a:txBody>
                  <a:tcPr marL="9525" marR="9525" marT="9525" marB="0" anchor="ctr"/>
                </a:tc>
              </a:tr>
              <a:tr h="2161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GSNONR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472.9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0.8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-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-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0.1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-   </a:t>
                      </a:r>
                    </a:p>
                  </a:txBody>
                  <a:tcPr marL="9525" marR="9525" marT="9525" marB="0" anchor="ctr"/>
                </a:tc>
              </a:tr>
              <a:tr h="2161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GSREH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7,715.6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7.7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1.8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2.6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10.5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-   </a:t>
                      </a:r>
                    </a:p>
                  </a:txBody>
                  <a:tcPr marL="9525" marR="9525" marT="9525" marB="0" anchor="ctr"/>
                </a:tc>
              </a:tr>
              <a:tr h="2161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GSSUP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1,650.5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13.4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0.0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-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-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-   </a:t>
                      </a:r>
                    </a:p>
                  </a:txBody>
                  <a:tcPr marL="9525" marR="9525" marT="9525" marB="0" anchor="ctr"/>
                </a:tc>
              </a:tr>
              <a:tr h="2161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HYDRO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0.6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22.6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-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-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27.0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229.5 </a:t>
                      </a:r>
                    </a:p>
                  </a:txBody>
                  <a:tcPr marL="9525" marR="9525" marT="9525" marB="0" anchor="ctr"/>
                </a:tc>
              </a:tr>
              <a:tr h="2161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NUC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3,493.9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-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-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-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-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-   </a:t>
                      </a:r>
                    </a:p>
                  </a:txBody>
                  <a:tcPr marL="9525" marR="9525" marT="9525" marB="0" anchor="ctr"/>
                </a:tc>
              </a:tr>
              <a:tr h="2161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PVGR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118.2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-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-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-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-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-   </a:t>
                      </a:r>
                    </a:p>
                  </a:txBody>
                  <a:tcPr marL="9525" marR="9525" marT="9525" marB="0" anchor="ctr"/>
                </a:tc>
              </a:tr>
              <a:tr h="2161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PWRSTR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-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-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-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-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0.3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-   </a:t>
                      </a:r>
                    </a:p>
                  </a:txBody>
                  <a:tcPr marL="9525" marR="9525" marT="9525" marB="0" anchor="ctr"/>
                </a:tc>
              </a:tr>
              <a:tr h="2161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RENEW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321.2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19.0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-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-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14.5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-   </a:t>
                      </a:r>
                    </a:p>
                  </a:txBody>
                  <a:tcPr marL="9525" marR="9525" marT="9525" marB="0" anchor="ctr"/>
                </a:tc>
              </a:tr>
              <a:tr h="2161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SCGT90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3,004.8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2.5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0.4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0.7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0.1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-   </a:t>
                      </a:r>
                    </a:p>
                  </a:txBody>
                  <a:tcPr marL="9525" marR="9525" marT="9525" marB="0" anchor="ctr"/>
                </a:tc>
              </a:tr>
              <a:tr h="2161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SCLE90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2,601.3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1,351.2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1.8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-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-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0.0 </a:t>
                      </a:r>
                    </a:p>
                  </a:txBody>
                  <a:tcPr marL="9525" marR="9525" marT="9525" marB="0" anchor="ctr"/>
                </a:tc>
              </a:tr>
              <a:tr h="2161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WIND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17,957.3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2.1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-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0.0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-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-   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94506" y="931643"/>
            <a:ext cx="811609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Entire submitted energy offer curves were used except for RMR units and can include amounts over resources’ HSL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Total average MW totals over 120,000 MW due to counting multiple combined cycle configurations and wind units supplying offers up to total capacity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862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4600"/>
            <a:ext cx="8459787" cy="1344612"/>
          </a:xfrm>
        </p:spPr>
        <p:txBody>
          <a:bodyPr anchor="ctr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400" dirty="0"/>
              <a:t>DAM Ancillary Service Prices</a:t>
            </a:r>
            <a:br>
              <a:rPr lang="en-US" sz="2400" dirty="0"/>
            </a:br>
            <a:r>
              <a:rPr lang="en-US" sz="2400" dirty="0"/>
              <a:t>(February 2,3 and August 3,4,5)</a:t>
            </a:r>
          </a:p>
        </p:txBody>
      </p:sp>
    </p:spTree>
    <p:extLst>
      <p:ext uri="{BB962C8B-B14F-4D97-AF65-F5344CB8AC3E}">
        <p14:creationId xmlns:p14="http://schemas.microsoft.com/office/powerpoint/2010/main" val="2036977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/>
              <a:t>February 2, 2011 – DAM AS Prices</a:t>
            </a:r>
            <a:br>
              <a:rPr lang="en-US" dirty="0" smtClean="0"/>
            </a:br>
            <a:endParaRPr lang="en-US" b="1" dirty="0">
              <a:solidFill>
                <a:schemeClr val="accent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2712" y="817161"/>
            <a:ext cx="8174776" cy="5418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535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/>
              <a:t>February 3, 2011 – DAM AS Insufficiency</a:t>
            </a:r>
            <a:br>
              <a:rPr lang="en-US" dirty="0" smtClean="0"/>
            </a:br>
            <a:endParaRPr lang="en-US" b="1" dirty="0">
              <a:solidFill>
                <a:schemeClr val="accent1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6001499"/>
              </p:ext>
            </p:extLst>
          </p:nvPr>
        </p:nvGraphicFramePr>
        <p:xfrm>
          <a:off x="1219200" y="1828800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Hour Ending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RRS Shortage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HE 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154 MW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HE 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 MW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HE 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 MW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19100" y="4191000"/>
            <a:ext cx="838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From the start of Nodal go-live, February 3</a:t>
            </a:r>
            <a:r>
              <a:rPr lang="en-US" sz="2800" baseline="30000" dirty="0" smtClean="0"/>
              <a:t>rd</a:t>
            </a:r>
            <a:r>
              <a:rPr lang="en-US" sz="2800" dirty="0" smtClean="0"/>
              <a:t> is the only instance when DAM AS insufficiency occurred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72706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/>
              <a:t>February 3, 2011 – DAM AS Prices</a:t>
            </a:r>
            <a:br>
              <a:rPr lang="en-US" dirty="0" smtClean="0"/>
            </a:br>
            <a:endParaRPr lang="en-US" b="1" dirty="0">
              <a:solidFill>
                <a:schemeClr val="accent1"/>
              </a:solidFill>
            </a:endParaRPr>
          </a:p>
        </p:txBody>
      </p:sp>
      <p:pic>
        <p:nvPicPr>
          <p:cNvPr id="45" name="Picture 4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2712" y="820606"/>
            <a:ext cx="8174776" cy="5418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5081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http://schemas.microsoft.com/office/2006/metadata/properties"/>
    <ds:schemaRef ds:uri="http://purl.org/dc/elements/1.1/"/>
    <ds:schemaRef ds:uri="http://purl.org/dc/terms/"/>
    <ds:schemaRef ds:uri="c34af464-7aa1-4edd-9be4-83dffc1cb926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382</TotalTime>
  <Words>789</Words>
  <Application>Microsoft Office PowerPoint</Application>
  <PresentationFormat>On-screen Show (4:3)</PresentationFormat>
  <Paragraphs>214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1_Custom Design</vt:lpstr>
      <vt:lpstr>Office Theme</vt:lpstr>
      <vt:lpstr>PowerPoint Presentation</vt:lpstr>
      <vt:lpstr>RT Energy + Ancillary Service Co-Optimization</vt:lpstr>
      <vt:lpstr>Examples of Values of VOLL, SWOC PBPC, and ASDC</vt:lpstr>
      <vt:lpstr>Duration Curve of Submitted EOCs (June 2015-April 2017)</vt:lpstr>
      <vt:lpstr>Submitted EOCs by Average MW (June 2015-April 2017)</vt:lpstr>
      <vt:lpstr>DAM Ancillary Service Prices (February 2,3 and August 3,4,5)</vt:lpstr>
      <vt:lpstr>February 2, 2011 – DAM AS Prices </vt:lpstr>
      <vt:lpstr>February 3, 2011 – DAM AS Insufficiency </vt:lpstr>
      <vt:lpstr>February 3, 2011 – DAM AS Prices </vt:lpstr>
      <vt:lpstr>August 3, 2011 – AS Prices </vt:lpstr>
      <vt:lpstr>August 4, 2011 – DAM AS Prices </vt:lpstr>
      <vt:lpstr>August 5, 2011 – DAM AS Prices </vt:lpstr>
      <vt:lpstr>RT Co-Optimization: How does SASM process fit in?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Moorty, Sai</cp:lastModifiedBy>
  <cp:revision>58</cp:revision>
  <cp:lastPrinted>2016-01-21T20:53:15Z</cp:lastPrinted>
  <dcterms:created xsi:type="dcterms:W3CDTF">2016-01-21T15:20:31Z</dcterms:created>
  <dcterms:modified xsi:type="dcterms:W3CDTF">2017-06-01T16:55:58Z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